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88" r:id="rId4"/>
    <p:sldId id="282" r:id="rId5"/>
    <p:sldId id="283" r:id="rId6"/>
    <p:sldId id="287" r:id="rId7"/>
    <p:sldId id="28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9751" autoAdjust="0"/>
    <p:restoredTop sz="86443" autoAdjust="0"/>
  </p:normalViewPr>
  <p:slideViewPr>
    <p:cSldViewPr snapToGrid="0" snapToObjects="1">
      <p:cViewPr>
        <p:scale>
          <a:sx n="100" d="100"/>
          <a:sy n="100" d="100"/>
        </p:scale>
        <p:origin x="-928" y="-2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6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tableStyles" Target="tableStyle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0" Type="http://schemas.openxmlformats.org/officeDocument/2006/relationships/printerSettings" Target="printerSettings/printerSettings1.bin"/><Relationship Id="rId5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3AEB0-24EA-0E48-8996-EA95EBDA1F38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D8787-74A6-3647-BAF3-4BD4BC8068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704798B-3927-F241-A63F-F12D45E2271D}" type="datetimeFigureOut">
              <a:rPr lang="en-US" smtClean="0"/>
              <a:pPr/>
              <a:t>12/16/10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1FDCB80-F596-AC49-A753-B975B7FA51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8297" y="102446"/>
            <a:ext cx="8642203" cy="736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297" y="1011616"/>
            <a:ext cx="8642204" cy="5693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200" kern="1200">
          <a:ln>
            <a:solidFill>
              <a:schemeClr val="tx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1824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d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Relationship Id="rId5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df"/><Relationship Id="rId5" Type="http://schemas.openxmlformats.org/officeDocument/2006/relationships/image" Target="../media/image8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Relationship Id="rId6" Type="http://schemas.openxmlformats.org/officeDocument/2006/relationships/image" Target="../media/image9.pd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 results from Nov. 20 on low transition energy in the </a:t>
            </a:r>
            <a:r>
              <a:rPr lang="en-US" dirty="0" smtClean="0"/>
              <a:t>SPS and </a:t>
            </a:r>
            <a:r>
              <a:rPr lang="en-US" dirty="0" smtClean="0"/>
              <a:t>studies for 2011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772400" cy="1752600"/>
          </a:xfrm>
        </p:spPr>
        <p:txBody>
          <a:bodyPr/>
          <a:lstStyle/>
          <a:p>
            <a:r>
              <a:rPr lang="en-US" dirty="0" smtClean="0"/>
              <a:t>H. Bartosik, Y. </a:t>
            </a:r>
            <a:r>
              <a:rPr lang="en-US" dirty="0" err="1" smtClean="0"/>
              <a:t>Papaphilippou</a:t>
            </a:r>
            <a:r>
              <a:rPr lang="en-US" dirty="0" smtClean="0"/>
              <a:t>, B. </a:t>
            </a:r>
            <a:r>
              <a:rPr lang="en-US" dirty="0" err="1" smtClean="0"/>
              <a:t>Salvant</a:t>
            </a:r>
            <a:r>
              <a:rPr lang="en-US" dirty="0" smtClean="0"/>
              <a:t>, T. </a:t>
            </a:r>
            <a:r>
              <a:rPr lang="en-US" dirty="0" err="1" smtClean="0"/>
              <a:t>Argyropoulos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for lower transition energy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297" y="1011616"/>
            <a:ext cx="8642204" cy="56304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Instability thresholds for TMCI and longitudinal instabilities increase linearly with slippage factor </a:t>
            </a:r>
            <a:r>
              <a:rPr lang="en-US" dirty="0" err="1" smtClean="0"/>
              <a:t>η</a:t>
            </a:r>
            <a:endParaRPr lang="en-US" dirty="0" smtClean="0"/>
          </a:p>
          <a:p>
            <a:pPr lvl="1"/>
            <a:r>
              <a:rPr lang="en-US" dirty="0" smtClean="0"/>
              <a:t>Higher slippage factor means more mixing in longitudinal plane and faster damping</a:t>
            </a:r>
          </a:p>
          <a:p>
            <a:pPr lvl="1"/>
            <a:r>
              <a:rPr lang="en-US" dirty="0" smtClean="0"/>
              <a:t>Higher instability thresholds is thus expected for lower transition energies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t</a:t>
            </a:r>
            <a:r>
              <a:rPr lang="en-US" dirty="0" smtClean="0"/>
              <a:t> (=higher slippage factor)</a:t>
            </a:r>
          </a:p>
          <a:p>
            <a:r>
              <a:rPr lang="en-US" dirty="0" smtClean="0"/>
              <a:t>Lower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t</a:t>
            </a:r>
            <a:r>
              <a:rPr lang="en-US" dirty="0" smtClean="0"/>
              <a:t> can be achieved in SPS easily by reducing the horizontal </a:t>
            </a:r>
            <a:r>
              <a:rPr lang="en-US" dirty="0" err="1" smtClean="0"/>
              <a:t>betatron</a:t>
            </a:r>
            <a:r>
              <a:rPr lang="en-US" dirty="0" smtClean="0"/>
              <a:t> tune</a:t>
            </a:r>
            <a:endParaRPr lang="en-US" baseline="-25000" dirty="0" smtClean="0"/>
          </a:p>
          <a:p>
            <a:pPr lvl="1"/>
            <a:r>
              <a:rPr lang="en-US" dirty="0" smtClean="0"/>
              <a:t>Nominal working point for LHC beams (Q26):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x</a:t>
            </a:r>
            <a:r>
              <a:rPr lang="en-US" dirty="0" smtClean="0"/>
              <a:t>=26.13,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y</a:t>
            </a:r>
            <a:r>
              <a:rPr lang="en-US" dirty="0" smtClean="0"/>
              <a:t>=26.18,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=22.8, η(@26GeV)=0.63E-3, maximal horizontal dispersion~4.8m</a:t>
            </a:r>
          </a:p>
          <a:p>
            <a:pPr lvl="1"/>
            <a:r>
              <a:rPr lang="en-US" dirty="0" smtClean="0"/>
              <a:t>New working point for LHC beams (Q20):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x</a:t>
            </a:r>
            <a:r>
              <a:rPr lang="en-US" dirty="0" smtClean="0"/>
              <a:t>=20.13, </a:t>
            </a:r>
            <a:r>
              <a:rPr lang="en-US" dirty="0" err="1" smtClean="0"/>
              <a:t>Q</a:t>
            </a:r>
            <a:r>
              <a:rPr lang="en-US" baseline="-25000" dirty="0" err="1" smtClean="0"/>
              <a:t>y</a:t>
            </a:r>
            <a:r>
              <a:rPr lang="en-US" dirty="0" smtClean="0"/>
              <a:t>=20.18, </a:t>
            </a:r>
            <a:r>
              <a:rPr lang="en-US" dirty="0" err="1" smtClean="0"/>
              <a:t>y</a:t>
            </a:r>
            <a:r>
              <a:rPr lang="en-US" baseline="-25000" dirty="0" err="1" smtClean="0"/>
              <a:t>t</a:t>
            </a:r>
            <a:r>
              <a:rPr lang="en-US" dirty="0" smtClean="0"/>
              <a:t>=18, η(@26GeV)=1.8E-3, maximal horizontal dispersion~8m</a:t>
            </a:r>
          </a:p>
          <a:p>
            <a:pPr lvl="1"/>
            <a:r>
              <a:rPr lang="en-US" dirty="0" smtClean="0"/>
              <a:t>Increase of </a:t>
            </a:r>
            <a:r>
              <a:rPr lang="en-US" dirty="0" err="1" smtClean="0"/>
              <a:t>η</a:t>
            </a:r>
            <a:r>
              <a:rPr lang="en-US" dirty="0" smtClean="0"/>
              <a:t> by </a:t>
            </a:r>
            <a:r>
              <a:rPr lang="en-US" dirty="0" smtClean="0"/>
              <a:t>a factor of </a:t>
            </a:r>
            <a:r>
              <a:rPr lang="en-US" dirty="0" smtClean="0"/>
              <a:t>2.8 @injection and 1.6 @extraction!</a:t>
            </a:r>
            <a:endParaRPr lang="en-US" dirty="0" smtClean="0"/>
          </a:p>
          <a:p>
            <a:r>
              <a:rPr lang="en-US" dirty="0" smtClean="0"/>
              <a:t>Possible limitation: for achieving same longitudinal parameters (bucket area) RF-voltage needs to be increased according to V~η</a:t>
            </a:r>
          </a:p>
          <a:p>
            <a:r>
              <a:rPr lang="en-US" dirty="0" smtClean="0"/>
              <a:t>However, smaller longitudinal </a:t>
            </a:r>
            <a:r>
              <a:rPr lang="en-US" dirty="0" err="1" smtClean="0"/>
              <a:t>emittance</a:t>
            </a:r>
            <a:r>
              <a:rPr lang="en-US" dirty="0" smtClean="0"/>
              <a:t> blow-up for same stability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Previous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297" y="1011616"/>
            <a:ext cx="8642204" cy="584638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2 cycles with lower </a:t>
            </a:r>
            <a:r>
              <a:rPr lang="en-US" dirty="0" err="1" smtClean="0"/>
              <a:t>γ</a:t>
            </a:r>
            <a:r>
              <a:rPr lang="en-US" baseline="-25000" dirty="0" err="1" smtClean="0"/>
              <a:t>t</a:t>
            </a:r>
            <a:r>
              <a:rPr lang="en-US" dirty="0" smtClean="0"/>
              <a:t> (Q20) prepared in the SPS database</a:t>
            </a:r>
          </a:p>
          <a:p>
            <a:pPr lvl="1"/>
            <a:r>
              <a:rPr lang="en-US" dirty="0" smtClean="0"/>
              <a:t>MD1 for flat bottom studies (3.7s)</a:t>
            </a:r>
          </a:p>
          <a:p>
            <a:pPr lvl="1"/>
            <a:r>
              <a:rPr lang="en-US" dirty="0" smtClean="0"/>
              <a:t>LHCfast3 with acceleration up to 450GeV</a:t>
            </a:r>
          </a:p>
          <a:p>
            <a:pPr lvl="1"/>
            <a:r>
              <a:rPr lang="en-US" dirty="0" smtClean="0"/>
              <a:t>Transfer lines TT2/TT10 not matched to new optics yet</a:t>
            </a:r>
          </a:p>
          <a:p>
            <a:r>
              <a:rPr lang="en-US" dirty="0" smtClean="0"/>
              <a:t>Optics function in the new cycles confirmed by measurements</a:t>
            </a:r>
          </a:p>
          <a:p>
            <a:r>
              <a:rPr lang="en-US" dirty="0" smtClean="0"/>
              <a:t>Experimentally confirmed increase of slippage factor by measurement of synchrotron frequencies for nominal and new optics</a:t>
            </a:r>
          </a:p>
          <a:p>
            <a:r>
              <a:rPr lang="en-US" dirty="0" smtClean="0"/>
              <a:t>Up to now studies with single bunches only </a:t>
            </a:r>
          </a:p>
          <a:p>
            <a:r>
              <a:rPr lang="en-US" dirty="0" smtClean="0"/>
              <a:t>Successfully injected up to </a:t>
            </a:r>
            <a:r>
              <a:rPr lang="en-US" dirty="0" smtClean="0">
                <a:solidFill>
                  <a:srgbClr val="FF0000"/>
                </a:solidFill>
              </a:rPr>
              <a:t>3.3E11 </a:t>
            </a:r>
            <a:r>
              <a:rPr lang="en-US" dirty="0" err="1" smtClean="0">
                <a:solidFill>
                  <a:srgbClr val="FF0000"/>
                </a:solidFill>
              </a:rPr>
              <a:t>p/b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with MD1 cycle</a:t>
            </a:r>
          </a:p>
          <a:p>
            <a:r>
              <a:rPr lang="en-US" dirty="0" smtClean="0"/>
              <a:t>Successfully accelerated up to </a:t>
            </a:r>
            <a:r>
              <a:rPr lang="en-US" dirty="0" smtClean="0">
                <a:solidFill>
                  <a:srgbClr val="FF0000"/>
                </a:solidFill>
              </a:rPr>
              <a:t>2.5E11 </a:t>
            </a:r>
            <a:r>
              <a:rPr lang="en-US" dirty="0" err="1" smtClean="0">
                <a:solidFill>
                  <a:srgbClr val="FF0000"/>
                </a:solidFill>
              </a:rPr>
              <a:t>p/b</a:t>
            </a:r>
            <a:r>
              <a:rPr lang="en-US" dirty="0" smtClean="0"/>
              <a:t> up to 450GeV</a:t>
            </a:r>
          </a:p>
          <a:p>
            <a:r>
              <a:rPr lang="en-US" dirty="0" smtClean="0"/>
              <a:t>No significant blow-up of transverse </a:t>
            </a:r>
            <a:r>
              <a:rPr lang="en-US" dirty="0" err="1" smtClean="0"/>
              <a:t>emittances</a:t>
            </a:r>
            <a:r>
              <a:rPr lang="en-US" dirty="0" smtClean="0"/>
              <a:t> observed</a:t>
            </a:r>
          </a:p>
          <a:p>
            <a:r>
              <a:rPr lang="en-US" dirty="0" smtClean="0"/>
              <a:t>Higher thresholds for Transverse Mode Coupling (TMC) instabilities qualitatively confirmed</a:t>
            </a:r>
          </a:p>
          <a:p>
            <a:r>
              <a:rPr lang="en-US" dirty="0" smtClean="0"/>
              <a:t>Particle losses (~10%) within the first</a:t>
            </a:r>
            <a:r>
              <a:rPr lang="en-US" dirty="0" smtClean="0"/>
              <a:t> 10ms </a:t>
            </a:r>
            <a:r>
              <a:rPr lang="en-US" dirty="0" smtClean="0"/>
              <a:t>after injection of about 3E11 </a:t>
            </a:r>
            <a:r>
              <a:rPr lang="en-US" dirty="0" err="1" smtClean="0"/>
              <a:t>p/</a:t>
            </a:r>
            <a:r>
              <a:rPr lang="en-US" dirty="0" err="1" smtClean="0"/>
              <a:t>b</a:t>
            </a:r>
            <a:r>
              <a:rPr lang="en-US" dirty="0" smtClean="0"/>
              <a:t> for  </a:t>
            </a:r>
            <a:r>
              <a:rPr lang="en-US" dirty="0" smtClean="0">
                <a:solidFill>
                  <a:srgbClr val="FF0000"/>
                </a:solidFill>
              </a:rPr>
              <a:t>RF-voltage of </a:t>
            </a:r>
            <a:r>
              <a:rPr lang="en-US" dirty="0" smtClean="0">
                <a:solidFill>
                  <a:srgbClr val="FF0000"/>
                </a:solidFill>
              </a:rPr>
              <a:t>1.8MV </a:t>
            </a:r>
            <a:r>
              <a:rPr lang="en-US" dirty="0" smtClean="0"/>
              <a:t>(measured </a:t>
            </a:r>
            <a:r>
              <a:rPr lang="en-US" dirty="0" smtClean="0"/>
              <a:t>with the integrated bunch intensity from the wall current </a:t>
            </a:r>
            <a:r>
              <a:rPr lang="en-US" dirty="0" smtClean="0"/>
              <a:t>monitor</a:t>
            </a:r>
            <a:r>
              <a:rPr lang="en-US" dirty="0" smtClean="0"/>
              <a:t>)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  <a:p>
            <a:pPr>
              <a:buNone/>
            </a:pPr>
            <a:endParaRPr lang="en-US" baseline="-25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Losses at </a:t>
            </a:r>
            <a:r>
              <a:rPr lang="en-US" dirty="0" smtClean="0"/>
              <a:t>injection for </a:t>
            </a:r>
            <a:r>
              <a:rPr lang="en-US" dirty="0" smtClean="0"/>
              <a:t>different RF-voltages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297" y="1011616"/>
            <a:ext cx="8642204" cy="5846384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Scan of RF-voltage for different intensities </a:t>
            </a:r>
          </a:p>
          <a:p>
            <a:pPr lvl="1"/>
            <a:r>
              <a:rPr lang="en-US" dirty="0" err="1" smtClean="0"/>
              <a:t>Qx</a:t>
            </a:r>
            <a:r>
              <a:rPr lang="en-US" dirty="0" smtClean="0"/>
              <a:t>=20.13, </a:t>
            </a:r>
            <a:r>
              <a:rPr lang="en-US" dirty="0" err="1" smtClean="0"/>
              <a:t>Qy</a:t>
            </a:r>
            <a:r>
              <a:rPr lang="en-US" dirty="0" smtClean="0"/>
              <a:t>=20.18, ξ</a:t>
            </a:r>
            <a:r>
              <a:rPr lang="en-US" baseline="-25000" dirty="0" smtClean="0"/>
              <a:t>x</a:t>
            </a:r>
            <a:r>
              <a:rPr lang="en-US" dirty="0" smtClean="0"/>
              <a:t>~0.2, ξ</a:t>
            </a:r>
            <a:r>
              <a:rPr lang="en-US" baseline="-25000" dirty="0" smtClean="0"/>
              <a:t>y</a:t>
            </a:r>
            <a:r>
              <a:rPr lang="en-US" dirty="0" smtClean="0"/>
              <a:t>~0.03 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chromaticities</a:t>
            </a:r>
            <a:r>
              <a:rPr lang="en-US" dirty="0" smtClean="0">
                <a:solidFill>
                  <a:srgbClr val="FF0000"/>
                </a:solidFill>
              </a:rPr>
              <a:t> not measured)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Improving losses</a:t>
            </a:r>
            <a:r>
              <a:rPr lang="en-US" dirty="0" smtClean="0"/>
              <a:t> within 10 ms after injection by increasing </a:t>
            </a:r>
            <a:r>
              <a:rPr lang="en-US" dirty="0" smtClean="0"/>
              <a:t>RF-voltage</a:t>
            </a:r>
          </a:p>
          <a:p>
            <a:pPr lvl="1"/>
            <a:r>
              <a:rPr lang="en-US" dirty="0" smtClean="0"/>
              <a:t>Small effect for intensity around 1E11 </a:t>
            </a:r>
            <a:r>
              <a:rPr lang="en-US" dirty="0" err="1" smtClean="0"/>
              <a:t>p/b</a:t>
            </a:r>
            <a:r>
              <a:rPr lang="en-US" dirty="0" smtClean="0"/>
              <a:t>: 2-4% losses</a:t>
            </a:r>
          </a:p>
          <a:p>
            <a:pPr lvl="1"/>
            <a:r>
              <a:rPr lang="en-US" dirty="0" smtClean="0"/>
              <a:t>Losses of around 4% for RF-voltage above 2.5 MV for 2E11, but increased loses for lower voltages</a:t>
            </a:r>
          </a:p>
          <a:p>
            <a:pPr lvl="1"/>
            <a:r>
              <a:rPr lang="en-US" dirty="0" smtClean="0"/>
              <a:t>No clear dependence on RF-voltage in both cases (for RF voltage above 2.5MV)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/>
              <a:t> </a:t>
            </a:r>
            <a:r>
              <a:rPr lang="en-US" dirty="0" smtClean="0"/>
              <a:t>maybe due to longitudinal phase space distribution coming from the PS or space charge effects (optimization for high </a:t>
            </a:r>
            <a:r>
              <a:rPr lang="en-US" dirty="0" smtClean="0"/>
              <a:t>intensities </a:t>
            </a:r>
            <a:r>
              <a:rPr lang="en-US" dirty="0" smtClean="0"/>
              <a:t>needed)</a:t>
            </a:r>
            <a:endParaRPr lang="en-US" dirty="0"/>
          </a:p>
        </p:txBody>
      </p:sp>
      <p:pic>
        <p:nvPicPr>
          <p:cNvPr id="6" name="Picture 5" descr="LossesVsRF-1E11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543900" y="1873961"/>
            <a:ext cx="3685200" cy="2796804"/>
          </a:xfrm>
          <a:prstGeom prst="rect">
            <a:avLst/>
          </a:prstGeom>
        </p:spPr>
      </p:pic>
      <p:pic>
        <p:nvPicPr>
          <p:cNvPr id="7" name="Picture 6" descr="LossesVsRF-2E11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4811101" y="1873961"/>
            <a:ext cx="3685200" cy="2796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Intensity along flat bottom of MD1</a:t>
            </a:r>
            <a:endParaRPr lang="en-US" dirty="0"/>
          </a:p>
        </p:txBody>
      </p:sp>
      <p:pic>
        <p:nvPicPr>
          <p:cNvPr id="4" name="Content Placeholder 3" descr="Intensity_MR154.eps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12105" r="-12105"/>
              <a:stretch>
                <a:fillRect/>
              </a:stretch>
            </p:blipFill>
          </mc:Choice>
          <mc:Fallback>
            <p:blipFill>
              <a:blip r:embed="rId3"/>
              <a:srcRect l="-12105" r="-12105"/>
              <a:stretch>
                <a:fillRect/>
              </a:stretch>
            </p:blipFill>
          </mc:Fallback>
        </mc:AlternateContent>
        <p:spPr>
          <a:xfrm>
            <a:off x="-266312" y="1406555"/>
            <a:ext cx="3682612" cy="2425910"/>
          </a:xfrm>
        </p:spPr>
      </p:pic>
      <p:pic>
        <p:nvPicPr>
          <p:cNvPr id="5" name="Picture 4" descr="Intensity_MR144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4"/>
              <a:stretch>
                <a:fillRect/>
              </a:stretch>
            </p:blipFill>
          </mc:Choice>
          <mc:Fallback>
            <p:blipFill>
              <a:blip r:embed="rId5"/>
              <a:stretch>
                <a:fillRect/>
              </a:stretch>
            </p:blipFill>
          </mc:Fallback>
        </mc:AlternateContent>
        <p:spPr>
          <a:xfrm>
            <a:off x="5973598" y="1406555"/>
            <a:ext cx="2965002" cy="242591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053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1.8 MV</a:t>
            </a:r>
            <a:endParaRPr lang="en-US" b="1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58297" y="4064000"/>
            <a:ext cx="8642204" cy="265430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34290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Immediate losses with 1.8 MV (~10%) </a:t>
            </a:r>
          </a:p>
          <a:p>
            <a:pPr marL="342900" lvl="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Reduced losses within first 20 ms after injection for RF-voltage above 2.5 MV (~4%)</a:t>
            </a: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Slow losses within 1.5 </a:t>
            </a:r>
            <a:r>
              <a:rPr lang="en-US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endParaRPr lang="en-US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742950" lvl="1" indent="-285750">
              <a:spcBef>
                <a:spcPct val="20000"/>
              </a:spcBef>
              <a:buFont typeface="Arial"/>
              <a:buChar char="–"/>
              <a:defRPr/>
            </a:pPr>
            <a:r>
              <a:rPr lang="en-US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Total losses seem to increase again with higher voltage – Crossing of resonances due to increased space charge forces arising from shorter bunch length?</a:t>
            </a:r>
          </a:p>
          <a:p>
            <a:pPr marL="342900" indent="-342900">
              <a:spcBef>
                <a:spcPts val="1824"/>
              </a:spcBef>
              <a:buFont typeface="Arial"/>
              <a:buChar char="•"/>
              <a:defRPr/>
            </a:pPr>
            <a:r>
              <a:rPr lang="en-US" sz="2400" dirty="0" smtClean="0"/>
              <a:t>Comparison with nominal Q26 MD1 cycle and further studies needed</a:t>
            </a:r>
          </a:p>
        </p:txBody>
      </p:sp>
      <p:pic>
        <p:nvPicPr>
          <p:cNvPr id="11" name="Picture 10" descr="Intensity_MR136.eps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6"/>
              <a:stretch>
                <a:fillRect/>
              </a:stretch>
            </p:blipFill>
          </mc:Choice>
          <mc:Fallback>
            <p:blipFill>
              <a:blip r:embed="rId7"/>
              <a:stretch>
                <a:fillRect/>
              </a:stretch>
            </p:blipFill>
          </mc:Fallback>
        </mc:AlternateContent>
        <p:spPr>
          <a:xfrm>
            <a:off x="3030096" y="1406555"/>
            <a:ext cx="2965001" cy="242591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611153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3.8 MV</a:t>
            </a:r>
            <a:endParaRPr lang="en-US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3669957" y="989767"/>
            <a:ext cx="1994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RF-voltage: 3.2 MV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be addressed next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Correct chromaticity along the acceleration cycle for providing comparable set of machine parameters</a:t>
            </a:r>
          </a:p>
          <a:p>
            <a:r>
              <a:rPr lang="en-US" dirty="0" smtClean="0"/>
              <a:t>Optimize RF parameters at flat bottom and along the cycle</a:t>
            </a:r>
          </a:p>
          <a:p>
            <a:r>
              <a:rPr lang="en-US" dirty="0" smtClean="0"/>
              <a:t>Study longitudinal parameters at 450 </a:t>
            </a:r>
            <a:r>
              <a:rPr lang="en-US" dirty="0" err="1" smtClean="0"/>
              <a:t>GeV</a:t>
            </a:r>
            <a:r>
              <a:rPr lang="en-US" dirty="0" smtClean="0"/>
              <a:t> for different intensities – compatible with LHC requirements and available RF-voltage?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Investigate loss mechanisms at injection – optimize working point and further studies on the nonlinear machine model (space charge, resonances, …)</a:t>
            </a:r>
          </a:p>
          <a:p>
            <a:r>
              <a:rPr lang="en-US" dirty="0" smtClean="0"/>
              <a:t>Inject LHC bunch trains with high intensity for studying impact on electron cloud and other multi-bunch instabilities with all different bunch </a:t>
            </a:r>
            <a:r>
              <a:rPr lang="en-US" dirty="0" err="1" smtClean="0"/>
              <a:t>spacings</a:t>
            </a:r>
            <a:endParaRPr lang="en-US" dirty="0" smtClean="0"/>
          </a:p>
          <a:p>
            <a:r>
              <a:rPr lang="en-US" dirty="0" smtClean="0"/>
              <a:t>Investigate the possibility of injecting high intensity (CNGS) beams above transition (Q15) </a:t>
            </a:r>
          </a:p>
          <a:p>
            <a:r>
              <a:rPr lang="en-US" dirty="0" smtClean="0"/>
              <a:t>Q20 cycles could be very useful to study the localization of impedance sources of the machine</a:t>
            </a:r>
          </a:p>
          <a:p>
            <a:r>
              <a:rPr lang="en-US" dirty="0" smtClean="0"/>
              <a:t>Match </a:t>
            </a:r>
            <a:r>
              <a:rPr lang="en-US" dirty="0" err="1" smtClean="0"/>
              <a:t>transferline</a:t>
            </a:r>
            <a:r>
              <a:rPr lang="en-US" dirty="0" smtClean="0"/>
              <a:t> TT2/TT10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simulation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Study space charge effects and find improved nonlinear model for optimizing working </a:t>
            </a:r>
            <a:r>
              <a:rPr lang="en-US" dirty="0" err="1" smtClean="0"/>
              <a:t>pointfor</a:t>
            </a:r>
            <a:r>
              <a:rPr lang="en-US" dirty="0" smtClean="0"/>
              <a:t> new optics with different </a:t>
            </a:r>
            <a:r>
              <a:rPr lang="en-US" dirty="0" err="1" smtClean="0"/>
              <a:t>emittances</a:t>
            </a:r>
            <a:r>
              <a:rPr lang="en-US" dirty="0" smtClean="0"/>
              <a:t>: Hannes</a:t>
            </a:r>
          </a:p>
          <a:p>
            <a:r>
              <a:rPr lang="en-US" dirty="0" smtClean="0"/>
              <a:t>Study electron cloud instability with new optics with different bunch </a:t>
            </a:r>
            <a:r>
              <a:rPr lang="en-US" dirty="0" err="1" smtClean="0"/>
              <a:t>spacings</a:t>
            </a:r>
            <a:r>
              <a:rPr lang="en-US" dirty="0" smtClean="0"/>
              <a:t>: Kevin</a:t>
            </a:r>
          </a:p>
          <a:p>
            <a:r>
              <a:rPr lang="en-US" dirty="0" smtClean="0"/>
              <a:t>“</a:t>
            </a:r>
            <a:r>
              <a:rPr lang="en-US" dirty="0" err="1" smtClean="0"/>
              <a:t>Headtail</a:t>
            </a:r>
            <a:r>
              <a:rPr lang="en-US" dirty="0" smtClean="0"/>
              <a:t>” simulations on Transverse Mode Coupling instabilities for estimating thresholds for nominal and new optics (injection/extraction): Benoit</a:t>
            </a:r>
          </a:p>
          <a:p>
            <a:r>
              <a:rPr lang="en-US" dirty="0" smtClean="0"/>
              <a:t>Study of the impedance localization through intensity dependent multi-BPM response (cross check with one-turn transfer matrix): </a:t>
            </a:r>
            <a:r>
              <a:rPr lang="en-US" dirty="0" err="1" smtClean="0"/>
              <a:t>Nicolo</a:t>
            </a:r>
            <a:endParaRPr lang="en-US" dirty="0" smtClean="0"/>
          </a:p>
          <a:p>
            <a:r>
              <a:rPr lang="en-US" dirty="0" smtClean="0"/>
              <a:t>Study coupled bunch instabilities (transverse, injection/extraction): Nicolas</a:t>
            </a:r>
          </a:p>
          <a:p>
            <a:r>
              <a:rPr lang="en-US" dirty="0" smtClean="0"/>
              <a:t>Studies in longitudinal plane: Elena S./</a:t>
            </a:r>
            <a:r>
              <a:rPr lang="en-US" dirty="0" err="1" smtClean="0"/>
              <a:t>Theodoros</a:t>
            </a:r>
            <a:r>
              <a:rPr lang="en-US" dirty="0" smtClean="0"/>
              <a:t>/Chandra</a:t>
            </a:r>
          </a:p>
          <a:p>
            <a:pPr lvl="1"/>
            <a:r>
              <a:rPr lang="en-US" dirty="0" smtClean="0"/>
              <a:t>Coupled bunch instabilities (injection-extraction)</a:t>
            </a:r>
          </a:p>
          <a:p>
            <a:pPr lvl="1"/>
            <a:r>
              <a:rPr lang="en-US" dirty="0" smtClean="0"/>
              <a:t>Double RF – use of 800MHz cavity and longitudinal </a:t>
            </a:r>
            <a:r>
              <a:rPr lang="en-US" dirty="0" err="1" smtClean="0"/>
              <a:t>emittance</a:t>
            </a:r>
            <a:r>
              <a:rPr lang="en-US" dirty="0" smtClean="0"/>
              <a:t> blow-up</a:t>
            </a:r>
          </a:p>
          <a:p>
            <a:r>
              <a:rPr lang="en-US" dirty="0" smtClean="0"/>
              <a:t>Matching of transfer line TT2/TT10: Elena B./Hannes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15441</TotalTime>
  <Words>866</Words>
  <Application>Microsoft Macintosh PowerPoint</Application>
  <PresentationFormat>On-screen Show (4:3)</PresentationFormat>
  <Paragraphs>82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MD results from Nov. 20 on low transition energy in the SPS and studies for 2011</vt:lpstr>
      <vt:lpstr>Motivation for lower transition energy</vt:lpstr>
      <vt:lpstr>Previous results</vt:lpstr>
      <vt:lpstr>Losses at injection for different RF-voltages</vt:lpstr>
      <vt:lpstr>Intensity along flat bottom of MD1</vt:lpstr>
      <vt:lpstr>To be addressed next year</vt:lpstr>
      <vt:lpstr>Possible simulation studies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Hannes Bartosik</dc:creator>
  <cp:keywords/>
  <dc:description/>
  <cp:lastModifiedBy>Hannes Bartosik</cp:lastModifiedBy>
  <cp:revision>148</cp:revision>
  <dcterms:created xsi:type="dcterms:W3CDTF">2010-12-16T13:55:17Z</dcterms:created>
  <dcterms:modified xsi:type="dcterms:W3CDTF">2010-12-16T14:40:40Z</dcterms:modified>
  <cp:category/>
</cp:coreProperties>
</file>