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3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16AD-7856-924E-A27B-7A140537C6A7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172F-9C31-814C-B434-2A3C917F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16AD-7856-924E-A27B-7A140537C6A7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172F-9C31-814C-B434-2A3C917F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16AD-7856-924E-A27B-7A140537C6A7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172F-9C31-814C-B434-2A3C917F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16AD-7856-924E-A27B-7A140537C6A7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172F-9C31-814C-B434-2A3C917F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16AD-7856-924E-A27B-7A140537C6A7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172F-9C31-814C-B434-2A3C917F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16AD-7856-924E-A27B-7A140537C6A7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172F-9C31-814C-B434-2A3C917F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16AD-7856-924E-A27B-7A140537C6A7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172F-9C31-814C-B434-2A3C917F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16AD-7856-924E-A27B-7A140537C6A7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172F-9C31-814C-B434-2A3C917F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16AD-7856-924E-A27B-7A140537C6A7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172F-9C31-814C-B434-2A3C917F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16AD-7856-924E-A27B-7A140537C6A7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172F-9C31-814C-B434-2A3C917F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16AD-7856-924E-A27B-7A140537C6A7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172F-9C31-814C-B434-2A3C917F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016AD-7856-924E-A27B-7A140537C6A7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F172F-9C31-814C-B434-2A3C917F9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MDs for 2011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SPSU SG meeting</a:t>
            </a:r>
          </a:p>
          <a:p>
            <a:r>
              <a:rPr lang="en-US" dirty="0" smtClean="0"/>
              <a:t>16 December 2010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Proposed MD studies/requests for </a:t>
            </a:r>
            <a:r>
              <a:rPr lang="en-US" sz="3200" dirty="0" smtClean="0">
                <a:latin typeface="+mn-lt"/>
              </a:rPr>
              <a:t>2011 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100" dirty="0" smtClean="0"/>
              <a:t>re-establish low-loss nominal 25 ns beam,  reference measurements for </a:t>
            </a:r>
            <a:r>
              <a:rPr lang="en-US" sz="2100" dirty="0" err="1" smtClean="0"/>
              <a:t>e</a:t>
            </a:r>
            <a:r>
              <a:rPr lang="en-US" sz="2100" dirty="0" smtClean="0"/>
              <a:t>-cloud  (scrubbing?)</a:t>
            </a:r>
            <a:endParaRPr lang="en-US" sz="1600" dirty="0" smtClean="0"/>
          </a:p>
          <a:p>
            <a:pPr>
              <a:buNone/>
            </a:pPr>
            <a:r>
              <a:rPr lang="en-US" sz="1800" dirty="0" smtClean="0"/>
              <a:t>      - 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 MD of 16 hours minimum  (4h OP + 8h RF + 4h)</a:t>
            </a:r>
          </a:p>
          <a:p>
            <a:pPr>
              <a:buNone/>
            </a:pPr>
            <a:r>
              <a:rPr lang="en-US" sz="1800" dirty="0" smtClean="0"/>
              <a:t>       - Note, 75 ns and 50 ns nominal beams will be operational  before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MD</a:t>
            </a:r>
          </a:p>
          <a:p>
            <a:r>
              <a:rPr lang="en-US" sz="2100" dirty="0" smtClean="0"/>
              <a:t>limitations with “above nominal” intensity beams</a:t>
            </a:r>
            <a:r>
              <a:rPr lang="en-US" sz="2100" dirty="0"/>
              <a:t>,</a:t>
            </a:r>
            <a:r>
              <a:rPr lang="en-US" sz="2100" dirty="0" smtClean="0"/>
              <a:t> increase of intensity in steps with time for </a:t>
            </a:r>
            <a:r>
              <a:rPr lang="en-US" sz="2100" dirty="0" err="1" smtClean="0"/>
              <a:t>optimisation</a:t>
            </a:r>
            <a:endParaRPr lang="en-US" sz="2100" dirty="0" smtClean="0"/>
          </a:p>
          <a:p>
            <a:pPr lvl="1"/>
            <a:r>
              <a:rPr lang="en-US" sz="1600" dirty="0" smtClean="0"/>
              <a:t>probably 50 ns first and then 25 ns beam</a:t>
            </a:r>
          </a:p>
          <a:p>
            <a:pPr lvl="1">
              <a:buNone/>
            </a:pPr>
            <a:r>
              <a:rPr lang="en-US" sz="1600" dirty="0" smtClean="0"/>
              <a:t> –   each MD block, 12 hours  minimum</a:t>
            </a:r>
          </a:p>
          <a:p>
            <a:r>
              <a:rPr lang="en-US" sz="2000" dirty="0" smtClean="0"/>
              <a:t>transverse </a:t>
            </a:r>
            <a:r>
              <a:rPr lang="en-US" sz="2000" dirty="0" err="1" smtClean="0"/>
              <a:t>emittance</a:t>
            </a:r>
            <a:r>
              <a:rPr lang="en-US" sz="2000" dirty="0" smtClean="0"/>
              <a:t> preservation:</a:t>
            </a:r>
          </a:p>
          <a:p>
            <a:pPr lvl="1"/>
            <a:r>
              <a:rPr lang="en-US" sz="1600" dirty="0" smtClean="0"/>
              <a:t>accurate and systematic measurements during each MD</a:t>
            </a:r>
          </a:p>
          <a:p>
            <a:pPr lvl="1"/>
            <a:r>
              <a:rPr lang="en-US" sz="1600" dirty="0" err="1" smtClean="0"/>
              <a:t>minimisation</a:t>
            </a:r>
            <a:r>
              <a:rPr lang="en-US" sz="1600" dirty="0" smtClean="0"/>
              <a:t> of blow-up</a:t>
            </a:r>
          </a:p>
          <a:p>
            <a:pPr lvl="1"/>
            <a:r>
              <a:rPr lang="en-US" sz="1600" dirty="0" smtClean="0"/>
              <a:t>origin if blow-up unavoidable</a:t>
            </a:r>
          </a:p>
          <a:p>
            <a:r>
              <a:rPr lang="en-US" sz="2000" dirty="0" smtClean="0"/>
              <a:t>impedance identification (transverse + HOM longitudinal)</a:t>
            </a:r>
          </a:p>
          <a:p>
            <a:pPr lvl="1"/>
            <a:r>
              <a:rPr lang="en-US" sz="1600" dirty="0" smtClean="0"/>
              <a:t>transverse – parallel MDs </a:t>
            </a:r>
          </a:p>
          <a:p>
            <a:pPr lvl="1"/>
            <a:r>
              <a:rPr lang="en-US" sz="1600" dirty="0" smtClean="0"/>
              <a:t>longitudinal - with 75 ns, 50 ns and 25 ns beam of variable (low) intensity</a:t>
            </a:r>
          </a:p>
          <a:p>
            <a:r>
              <a:rPr lang="en-US" sz="2000" dirty="0" smtClean="0"/>
              <a:t>TMCI – </a:t>
            </a:r>
            <a:r>
              <a:rPr lang="en-US" sz="2000" dirty="0" smtClean="0"/>
              <a:t>single bunch - parallel </a:t>
            </a:r>
            <a:r>
              <a:rPr lang="en-US" sz="2000" dirty="0" smtClean="0"/>
              <a:t>MDs</a:t>
            </a:r>
          </a:p>
          <a:p>
            <a:pPr lvl="1"/>
            <a:r>
              <a:rPr lang="en-US" sz="1600" dirty="0" smtClean="0"/>
              <a:t>threshold in a double RF system</a:t>
            </a:r>
          </a:p>
          <a:p>
            <a:pPr lvl="1"/>
            <a:r>
              <a:rPr lang="en-US" sz="1600" dirty="0" smtClean="0"/>
              <a:t>multi-bunch stability</a:t>
            </a:r>
          </a:p>
          <a:p>
            <a:r>
              <a:rPr lang="en-US" sz="2000" dirty="0" smtClean="0"/>
              <a:t>double RF system (stability and </a:t>
            </a:r>
            <a:r>
              <a:rPr lang="en-US" sz="2000" dirty="0" err="1" smtClean="0"/>
              <a:t>emittance</a:t>
            </a:r>
            <a:r>
              <a:rPr lang="en-US" sz="2000" dirty="0" smtClean="0"/>
              <a:t> blow-up</a:t>
            </a:r>
            <a:r>
              <a:rPr lang="en-US" sz="2000" dirty="0" smtClean="0"/>
              <a:t>) – nominal LHC beam</a:t>
            </a: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5F69A5-33DB-4FC1-842D-3E5ADAFBEA1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1/12/2010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LIU Day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Proposed MD studies/requests for </a:t>
            </a:r>
            <a:r>
              <a:rPr lang="en-US" sz="3200" dirty="0" smtClean="0"/>
              <a:t>2011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gamma transition - most urgent studies</a:t>
            </a:r>
          </a:p>
          <a:p>
            <a:pPr lvl="1"/>
            <a:r>
              <a:rPr lang="en-US" dirty="0" smtClean="0"/>
              <a:t>optics studies </a:t>
            </a:r>
            <a:r>
              <a:rPr lang="en-US" dirty="0"/>
              <a:t>-</a:t>
            </a:r>
            <a:r>
              <a:rPr lang="en-US" dirty="0" smtClean="0"/>
              <a:t> parallel MDs </a:t>
            </a:r>
          </a:p>
          <a:p>
            <a:pPr lvl="1"/>
            <a:r>
              <a:rPr lang="en-US" dirty="0" smtClean="0"/>
              <a:t>acceleration of nominal LHC beams late - long dedicated MD </a:t>
            </a:r>
            <a:r>
              <a:rPr lang="en-US" dirty="0" err="1" smtClean="0"/>
              <a:t>session(s</a:t>
            </a:r>
            <a:r>
              <a:rPr lang="en-US" dirty="0" smtClean="0"/>
              <a:t>) </a:t>
            </a:r>
          </a:p>
          <a:p>
            <a:pPr lvl="2"/>
            <a:r>
              <a:rPr lang="en-US" dirty="0" smtClean="0"/>
              <a:t> study minimum longitudinal </a:t>
            </a:r>
            <a:r>
              <a:rPr lang="en-US" dirty="0" err="1" smtClean="0"/>
              <a:t>emittance</a:t>
            </a:r>
            <a:r>
              <a:rPr lang="en-US" dirty="0" smtClean="0"/>
              <a:t>/bunch length at 450 </a:t>
            </a:r>
            <a:r>
              <a:rPr lang="en-US" dirty="0" err="1" smtClean="0"/>
              <a:t>GeV</a:t>
            </a:r>
            <a:r>
              <a:rPr lang="en-US" dirty="0" smtClean="0"/>
              <a:t>/c sufficient for </a:t>
            </a:r>
            <a:r>
              <a:rPr lang="en-US" smtClean="0"/>
              <a:t>beam stability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RF issues for low </a:t>
            </a:r>
            <a:r>
              <a:rPr lang="el-GR" sz="3200" dirty="0" smtClean="0">
                <a:latin typeface="Times New Roman"/>
                <a:cs typeface="Times New Roman"/>
              </a:rPr>
              <a:t>γ</a:t>
            </a:r>
            <a:r>
              <a:rPr lang="en-US" sz="3200" baseline="-25000" dirty="0" smtClean="0"/>
              <a:t>t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Successful MDs with a single bunch (H. Bartosik, Y. Papaphilippou et al.): </a:t>
            </a:r>
            <a:r>
              <a:rPr lang="el-GR" sz="1800" dirty="0" smtClean="0">
                <a:latin typeface="Times New Roman"/>
                <a:cs typeface="Times New Roman"/>
              </a:rPr>
              <a:t>γ</a:t>
            </a:r>
            <a:r>
              <a:rPr lang="en-US" sz="1800" baseline="-25000" dirty="0" smtClean="0">
                <a:latin typeface="Times New Roman"/>
                <a:cs typeface="Times New Roman"/>
              </a:rPr>
              <a:t>t</a:t>
            </a:r>
            <a:r>
              <a:rPr lang="en-US" sz="1800" dirty="0" smtClean="0">
                <a:latin typeface="Times New Roman"/>
                <a:cs typeface="Times New Roman"/>
              </a:rPr>
              <a:t>=</a:t>
            </a:r>
            <a:r>
              <a:rPr lang="en-US" sz="1800" dirty="0" smtClean="0"/>
              <a:t>22.8 </a:t>
            </a:r>
            <a:r>
              <a:rPr lang="en-US" sz="1800" dirty="0" smtClean="0">
                <a:latin typeface="Times New Roman"/>
                <a:cs typeface="Times New Roman"/>
              </a:rPr>
              <a:t>→</a:t>
            </a:r>
            <a:r>
              <a:rPr lang="en-US" sz="1800" dirty="0" smtClean="0"/>
              <a:t> 18, </a:t>
            </a:r>
            <a:r>
              <a:rPr lang="el-GR" sz="1800" dirty="0" smtClean="0">
                <a:latin typeface="Times New Roman"/>
                <a:cs typeface="Times New Roman"/>
              </a:rPr>
              <a:t>η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increase </a:t>
            </a:r>
            <a:r>
              <a:rPr lang="en-US" sz="1800" dirty="0" smtClean="0">
                <a:solidFill>
                  <a:srgbClr val="CC0099"/>
                </a:solidFill>
                <a:latin typeface="Tahoma" pitchFamily="34" charset="0"/>
                <a:cs typeface="Tahoma" pitchFamily="34" charset="0"/>
              </a:rPr>
              <a:t>2.86 (26 </a:t>
            </a:r>
            <a:r>
              <a:rPr lang="en-US" sz="1800" dirty="0" err="1" smtClean="0">
                <a:solidFill>
                  <a:srgbClr val="CC0099"/>
                </a:solidFill>
                <a:latin typeface="Tahoma" pitchFamily="34" charset="0"/>
                <a:cs typeface="Tahoma" pitchFamily="34" charset="0"/>
              </a:rPr>
              <a:t>GeV</a:t>
            </a:r>
            <a:r>
              <a:rPr lang="en-US" sz="1800" dirty="0" smtClean="0">
                <a:solidFill>
                  <a:srgbClr val="CC0099"/>
                </a:solidFill>
                <a:latin typeface="Tahoma" pitchFamily="34" charset="0"/>
                <a:cs typeface="Tahoma" pitchFamily="34" charset="0"/>
              </a:rPr>
              <a:t>/c) 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to</a:t>
            </a:r>
            <a:r>
              <a:rPr lang="en-US" sz="1800" dirty="0" smtClean="0">
                <a:solidFill>
                  <a:srgbClr val="CC0099"/>
                </a:solidFill>
                <a:latin typeface="Tahoma" pitchFamily="34" charset="0"/>
                <a:cs typeface="Tahoma" pitchFamily="34" charset="0"/>
              </a:rPr>
              <a:t> 1.6 (450 </a:t>
            </a:r>
            <a:r>
              <a:rPr lang="en-US" sz="1800" dirty="0" err="1" smtClean="0">
                <a:solidFill>
                  <a:srgbClr val="CC0099"/>
                </a:solidFill>
                <a:latin typeface="Tahoma" pitchFamily="34" charset="0"/>
                <a:cs typeface="Tahoma" pitchFamily="34" charset="0"/>
              </a:rPr>
              <a:t>GeV</a:t>
            </a:r>
            <a:r>
              <a:rPr lang="en-US" sz="1800" dirty="0" smtClean="0">
                <a:solidFill>
                  <a:srgbClr val="CC0099"/>
                </a:solidFill>
                <a:latin typeface="Tahoma" pitchFamily="34" charset="0"/>
                <a:cs typeface="Tahoma" pitchFamily="34" charset="0"/>
              </a:rPr>
              <a:t>/c) </a:t>
            </a:r>
          </a:p>
          <a:p>
            <a:r>
              <a:rPr lang="en-US" sz="1800" dirty="0" smtClean="0"/>
              <a:t>Expected increase in beam stability for </a:t>
            </a:r>
            <a:r>
              <a:rPr lang="en-US" sz="1800" dirty="0" smtClean="0">
                <a:solidFill>
                  <a:srgbClr val="CC0099"/>
                </a:solidFill>
              </a:rPr>
              <a:t>the same bunch parameters N</a:t>
            </a:r>
            <a:r>
              <a:rPr lang="en-US" sz="1800" baseline="-25000" dirty="0" smtClean="0">
                <a:solidFill>
                  <a:srgbClr val="CC0099"/>
                </a:solidFill>
              </a:rPr>
              <a:t>th</a:t>
            </a:r>
            <a:r>
              <a:rPr lang="en-US" sz="1800" dirty="0" smtClean="0">
                <a:solidFill>
                  <a:srgbClr val="CC0099"/>
                </a:solidFill>
              </a:rPr>
              <a:t>~ </a:t>
            </a:r>
            <a:r>
              <a:rPr lang="el-GR" sz="18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η</a:t>
            </a:r>
            <a:r>
              <a:rPr lang="en-US" sz="18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  </a:t>
            </a:r>
            <a:r>
              <a:rPr lang="en-US" sz="1800" dirty="0" smtClean="0">
                <a:cs typeface="Times New Roman"/>
              </a:rPr>
              <a:t>for both TMCI (observed!) and longitudinal instabilities</a:t>
            </a:r>
            <a:endParaRPr lang="en-US" sz="1800" dirty="0" smtClean="0"/>
          </a:p>
          <a:p>
            <a:r>
              <a:rPr lang="en-US" sz="1800" dirty="0" smtClean="0">
                <a:cs typeface="Times New Roman"/>
              </a:rPr>
              <a:t>To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cs typeface="Times New Roman"/>
              </a:rPr>
              <a:t>have the same longitudinal parameters (bucket area) </a:t>
            </a:r>
            <a:r>
              <a:rPr lang="en-US" sz="2000" dirty="0" smtClean="0">
                <a:solidFill>
                  <a:srgbClr val="CC0099"/>
                </a:solidFill>
                <a:cs typeface="Times New Roman"/>
              </a:rPr>
              <a:t>V</a:t>
            </a:r>
            <a:r>
              <a:rPr lang="en-US" sz="20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 ~ </a:t>
            </a:r>
            <a:r>
              <a:rPr lang="el-GR" sz="20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η</a:t>
            </a:r>
            <a:r>
              <a:rPr lang="en-US" sz="20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→ </a:t>
            </a:r>
            <a:r>
              <a:rPr lang="en-US" sz="1800" dirty="0" smtClean="0">
                <a:cs typeface="Times New Roman"/>
              </a:rPr>
              <a:t>can be a problem for extraction to LHC of the same longitudinal </a:t>
            </a:r>
            <a:r>
              <a:rPr lang="en-US" sz="1800" dirty="0" err="1" smtClean="0">
                <a:cs typeface="Times New Roman"/>
              </a:rPr>
              <a:t>emittance</a:t>
            </a:r>
            <a:r>
              <a:rPr lang="en-US" sz="1800" dirty="0" smtClean="0">
                <a:cs typeface="Times New Roman"/>
              </a:rPr>
              <a:t>  as now (now 4</a:t>
            </a:r>
            <a:r>
              <a:rPr lang="el-GR" sz="1800" dirty="0" smtClean="0">
                <a:latin typeface="Times New Roman"/>
                <a:cs typeface="Times New Roman"/>
              </a:rPr>
              <a:t>σ</a:t>
            </a:r>
            <a:r>
              <a:rPr lang="en-US" sz="1800" dirty="0" smtClean="0">
                <a:cs typeface="Times New Roman"/>
              </a:rPr>
              <a:t> bunch length limit is 1.7 ns)</a:t>
            </a:r>
          </a:p>
          <a:p>
            <a:r>
              <a:rPr lang="en-US" sz="1800" dirty="0" smtClean="0">
                <a:cs typeface="Times New Roman"/>
              </a:rPr>
              <a:t>But </a:t>
            </a:r>
            <a:r>
              <a:rPr lang="en-US" sz="1800" dirty="0" err="1" smtClean="0">
                <a:cs typeface="Times New Roman"/>
              </a:rPr>
              <a:t>emittance</a:t>
            </a:r>
            <a:r>
              <a:rPr lang="en-US" sz="1800" dirty="0" smtClean="0">
                <a:cs typeface="Times New Roman"/>
              </a:rPr>
              <a:t> blow-up for </a:t>
            </a:r>
            <a:r>
              <a:rPr lang="en-US" sz="1800" dirty="0" smtClean="0">
                <a:solidFill>
                  <a:srgbClr val="CC0099"/>
                </a:solidFill>
                <a:cs typeface="Times New Roman"/>
              </a:rPr>
              <a:t>the same stability </a:t>
            </a:r>
            <a:r>
              <a:rPr lang="en-US" sz="1800" dirty="0" smtClean="0">
                <a:cs typeface="Times New Roman"/>
              </a:rPr>
              <a:t>in the SPS can be reduced:         </a:t>
            </a:r>
            <a:r>
              <a:rPr lang="en-US" sz="1800" dirty="0" smtClean="0">
                <a:solidFill>
                  <a:srgbClr val="CC0099"/>
                </a:solidFill>
              </a:rPr>
              <a:t>  </a:t>
            </a:r>
            <a:r>
              <a:rPr lang="en-US" sz="1800" dirty="0" smtClean="0"/>
              <a:t>for loss of Landau damping</a:t>
            </a:r>
            <a:r>
              <a:rPr lang="en-US" sz="1800" dirty="0" smtClean="0">
                <a:solidFill>
                  <a:srgbClr val="CC0099"/>
                </a:solidFill>
              </a:rPr>
              <a:t> N</a:t>
            </a:r>
            <a:r>
              <a:rPr lang="en-US" sz="1800" baseline="-25000" dirty="0" smtClean="0">
                <a:solidFill>
                  <a:srgbClr val="CC0099"/>
                </a:solidFill>
              </a:rPr>
              <a:t>th</a:t>
            </a:r>
            <a:r>
              <a:rPr lang="en-US" sz="1800" dirty="0" smtClean="0">
                <a:solidFill>
                  <a:srgbClr val="CC0099"/>
                </a:solidFill>
              </a:rPr>
              <a:t>~ </a:t>
            </a:r>
            <a:r>
              <a:rPr lang="el-GR" sz="18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ε</a:t>
            </a:r>
            <a:r>
              <a:rPr lang="en-US" sz="1800" baseline="300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2</a:t>
            </a:r>
            <a:r>
              <a:rPr lang="en-US" sz="18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 </a:t>
            </a:r>
            <a:r>
              <a:rPr lang="el-GR" sz="18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η</a:t>
            </a:r>
            <a:r>
              <a:rPr lang="en-US" sz="18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 </a:t>
            </a:r>
            <a:r>
              <a:rPr lang="el-GR" sz="18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τ</a:t>
            </a:r>
            <a:r>
              <a:rPr lang="en-US" sz="18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.     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Since</a:t>
            </a:r>
            <a:r>
              <a:rPr lang="en-US" sz="18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  </a:t>
            </a:r>
            <a:r>
              <a:rPr lang="el-GR" sz="18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τ</a:t>
            </a:r>
            <a:r>
              <a:rPr lang="en-US" sz="18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 ~ (</a:t>
            </a:r>
            <a:r>
              <a:rPr lang="el-GR" sz="18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ε</a:t>
            </a:r>
            <a:r>
              <a:rPr lang="en-US" sz="1800" baseline="300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2</a:t>
            </a:r>
            <a:r>
              <a:rPr lang="en-US" sz="18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 </a:t>
            </a:r>
            <a:r>
              <a:rPr lang="el-GR" sz="18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η</a:t>
            </a:r>
            <a:r>
              <a:rPr lang="en-US" sz="18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/V)</a:t>
            </a:r>
            <a:r>
              <a:rPr lang="en-US" sz="1800" baseline="300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1/4 </a:t>
            </a:r>
          </a:p>
          <a:p>
            <a:pPr>
              <a:buNone/>
            </a:pPr>
            <a:r>
              <a:rPr lang="en-US" sz="1800" baseline="300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         </a:t>
            </a:r>
            <a:r>
              <a:rPr lang="en-US" sz="18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→ </a:t>
            </a:r>
            <a:r>
              <a:rPr lang="el-GR" sz="18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ε</a:t>
            </a:r>
            <a:r>
              <a:rPr lang="en-US" sz="18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 ~ </a:t>
            </a:r>
            <a:r>
              <a:rPr lang="el-GR" sz="18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η</a:t>
            </a:r>
            <a:r>
              <a:rPr lang="en-US" sz="1800" baseline="300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-1/2</a:t>
            </a:r>
            <a:r>
              <a:rPr lang="en-US" sz="1800" baseline="30000" dirty="0" smtClean="0">
                <a:cs typeface="Times New Roman"/>
              </a:rPr>
              <a:t>    </a:t>
            </a:r>
            <a:r>
              <a:rPr lang="en-US" sz="1800" dirty="0" smtClean="0">
                <a:cs typeface="Times New Roman"/>
              </a:rPr>
              <a:t>and </a:t>
            </a:r>
            <a:r>
              <a:rPr lang="el-GR" sz="18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τ</a:t>
            </a:r>
            <a:r>
              <a:rPr lang="en-US" sz="1800" baseline="300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  </a:t>
            </a:r>
            <a:r>
              <a:rPr lang="en-US" sz="1800" dirty="0" smtClean="0">
                <a:solidFill>
                  <a:srgbClr val="CC0099"/>
                </a:solidFill>
                <a:latin typeface="Times New Roman"/>
                <a:cs typeface="Times New Roman"/>
              </a:rPr>
              <a:t>= const</a:t>
            </a:r>
            <a:r>
              <a:rPr lang="en-US" sz="1800" dirty="0" smtClean="0">
                <a:latin typeface="Times New Roman"/>
                <a:cs typeface="Times New Roman"/>
              </a:rPr>
              <a:t>  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for </a:t>
            </a:r>
            <a:r>
              <a:rPr lang="en-US" sz="1800" dirty="0" smtClean="0">
                <a:latin typeface="Times New Roman"/>
                <a:cs typeface="Times New Roman"/>
              </a:rPr>
              <a:t> V=const.</a:t>
            </a:r>
            <a:endParaRPr lang="en-US" sz="2000" dirty="0" smtClean="0">
              <a:cs typeface="Times New Roman"/>
            </a:endParaRPr>
          </a:p>
          <a:p>
            <a:r>
              <a:rPr lang="en-US" sz="1800" dirty="0" smtClean="0">
                <a:cs typeface="Times New Roman"/>
              </a:rPr>
              <a:t>If LHC itself needs higher longitudinal </a:t>
            </a:r>
            <a:r>
              <a:rPr lang="en-US" sz="1800" dirty="0" err="1" smtClean="0">
                <a:cs typeface="Times New Roman"/>
              </a:rPr>
              <a:t>emittance</a:t>
            </a:r>
            <a:r>
              <a:rPr lang="en-US" sz="1800" dirty="0" smtClean="0">
                <a:cs typeface="Times New Roman"/>
              </a:rPr>
              <a:t> at injection (IBS, stability)  </a:t>
            </a:r>
            <a:r>
              <a:rPr lang="en-US" sz="1800" dirty="0" smtClean="0">
                <a:latin typeface="Times New Roman"/>
                <a:cs typeface="Times New Roman"/>
              </a:rPr>
              <a:t>→</a:t>
            </a:r>
            <a:r>
              <a:rPr lang="en-US" sz="1800" dirty="0" smtClean="0">
                <a:cs typeface="Times New Roman"/>
              </a:rPr>
              <a:t> 200 MHz RF system in LHC?</a:t>
            </a:r>
          </a:p>
          <a:p>
            <a:r>
              <a:rPr lang="en-US" sz="1800" dirty="0" smtClean="0">
                <a:cs typeface="Times New Roman"/>
              </a:rPr>
              <a:t>Fast cycles are not possible (3 s or 4.2 s acceleration time)</a:t>
            </a:r>
          </a:p>
          <a:p>
            <a:r>
              <a:rPr lang="en-US" sz="1800" dirty="0" smtClean="0">
                <a:cs typeface="Times New Roman"/>
              </a:rPr>
              <a:t>Space charge limit, e-cloud - ?</a:t>
            </a:r>
            <a:endParaRPr lang="en-US" sz="2000" dirty="0" smtClean="0">
              <a:cs typeface="Times New Roman"/>
            </a:endParaRPr>
          </a:p>
          <a:p>
            <a:pPr>
              <a:buNone/>
            </a:pP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C35980-2CE7-41D8-8BA0-1BA1FFDDDA8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1/12/2010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LIU Day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Voltage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>
                <a:latin typeface="Times New Roman"/>
                <a:cs typeface="Times New Roman"/>
              </a:rPr>
              <a:t>γ</a:t>
            </a:r>
            <a:r>
              <a:rPr lang="en-US" baseline="-25000" dirty="0" smtClean="0">
                <a:latin typeface="Times New Roman"/>
                <a:cs typeface="Times New Roman"/>
              </a:rPr>
              <a:t>t  </a:t>
            </a:r>
            <a:r>
              <a:rPr lang="en-US" dirty="0" smtClean="0">
                <a:latin typeface="Times New Roman"/>
                <a:cs typeface="Times New Roman"/>
              </a:rPr>
              <a:t>= </a:t>
            </a:r>
            <a:r>
              <a:rPr lang="en-US" dirty="0" smtClean="0"/>
              <a:t>19.6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>
                <a:latin typeface="Times New Roman"/>
                <a:cs typeface="Times New Roman"/>
              </a:rPr>
              <a:t>γ</a:t>
            </a:r>
            <a:r>
              <a:rPr lang="en-US" baseline="-25000" dirty="0" smtClean="0">
                <a:latin typeface="Times New Roman"/>
                <a:cs typeface="Times New Roman"/>
              </a:rPr>
              <a:t>t  </a:t>
            </a:r>
            <a:r>
              <a:rPr lang="en-US" dirty="0" smtClean="0">
                <a:latin typeface="Times New Roman"/>
                <a:cs typeface="Times New Roman"/>
              </a:rPr>
              <a:t>= </a:t>
            </a:r>
            <a:r>
              <a:rPr lang="en-US" dirty="0" smtClean="0"/>
              <a:t>22.8</a:t>
            </a:r>
            <a:endParaRPr lang="en-US" dirty="0"/>
          </a:p>
        </p:txBody>
      </p:sp>
      <p:pic>
        <p:nvPicPr>
          <p:cNvPr id="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61576" y="2174875"/>
            <a:ext cx="4008672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847" y="2174875"/>
            <a:ext cx="4339541" cy="421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Loss of Landau damping</a:t>
            </a:r>
            <a:br>
              <a:rPr lang="en-US" sz="3600" dirty="0" smtClean="0"/>
            </a:br>
            <a:r>
              <a:rPr lang="en-US" sz="3600" dirty="0" smtClean="0"/>
              <a:t>single 200 MHZ RF system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>
                <a:latin typeface="Times New Roman"/>
                <a:cs typeface="Times New Roman"/>
              </a:rPr>
              <a:t>γ</a:t>
            </a:r>
            <a:r>
              <a:rPr lang="en-US" baseline="-25000"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=</a:t>
            </a:r>
            <a:r>
              <a:rPr lang="en-US" dirty="0" smtClean="0"/>
              <a:t>22.8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>
                <a:latin typeface="Times New Roman"/>
                <a:cs typeface="Times New Roman"/>
              </a:rPr>
              <a:t>γ</a:t>
            </a:r>
            <a:r>
              <a:rPr lang="en-US" baseline="-25000"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=</a:t>
            </a:r>
            <a:r>
              <a:rPr lang="en-US" dirty="0" smtClean="0"/>
              <a:t>19.6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5945" y="2174875"/>
            <a:ext cx="4022697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34756" y="2174875"/>
            <a:ext cx="3606800" cy="360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434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MDs for 2011</vt:lpstr>
      <vt:lpstr>Proposed MD studies/requests for 2011 </vt:lpstr>
      <vt:lpstr>Proposed MD studies/requests for 2011</vt:lpstr>
      <vt:lpstr>RF issues for low γt </vt:lpstr>
      <vt:lpstr>Voltage</vt:lpstr>
      <vt:lpstr>Loss of Landau damping single 200 MHZ RF system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MDs for 2011</dc:title>
  <dc:creator>Elena Chapochnikova</dc:creator>
  <cp:lastModifiedBy>elenas</cp:lastModifiedBy>
  <cp:revision>5</cp:revision>
  <dcterms:created xsi:type="dcterms:W3CDTF">2010-12-15T13:10:07Z</dcterms:created>
  <dcterms:modified xsi:type="dcterms:W3CDTF">2010-12-16T14:19:58Z</dcterms:modified>
</cp:coreProperties>
</file>