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0" r:id="rId4"/>
    <p:sldId id="259" r:id="rId5"/>
    <p:sldId id="263" r:id="rId6"/>
    <p:sldId id="261" r:id="rId7"/>
    <p:sldId id="262" r:id="rId8"/>
    <p:sldId id="258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2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977E82D8-110F-4548-9A16-8761AD59E36F}" type="datetimeFigureOut">
              <a:rPr lang="en-US"/>
              <a:pPr>
                <a:defRPr/>
              </a:pPr>
              <a:t>6/30/2009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BF6517AD-B031-434E-B6A6-D976E46023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148D65D-2C7F-481C-8DD0-2E633D5BA642}" type="datetimeFigureOut">
              <a:rPr lang="en-US"/>
              <a:pPr>
                <a:defRPr/>
              </a:pPr>
              <a:t>6/30/2009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3B1C271-A2EB-4E51-A4F3-E4100A7C36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3E714C3-0286-4A53-BB02-7B83EA658C0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2606D5B-4310-499A-9ECF-9FDB9E7ED1D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062663" y="6111875"/>
            <a:ext cx="2286000" cy="365125"/>
          </a:xfrm>
        </p:spPr>
        <p:txBody>
          <a:bodyPr/>
          <a:lstStyle>
            <a:lvl1pPr>
              <a:defRPr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SPS vacuum modification</a:t>
            </a:r>
          </a:p>
        </p:txBody>
      </p:sp>
      <p:sp>
        <p:nvSpPr>
          <p:cNvPr id="9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ADC7243-2312-4F31-AA58-DB497FC978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62663" y="6111875"/>
            <a:ext cx="2286000" cy="365125"/>
          </a:xfrm>
        </p:spPr>
        <p:txBody>
          <a:bodyPr/>
          <a:lstStyle>
            <a:lvl1pPr>
              <a:defRPr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SPS Vacuum modification, </a:t>
            </a:r>
            <a:r>
              <a:rPr lang="en-US" err="1"/>
              <a:t>G.Vandoni</a:t>
            </a:r>
            <a:r>
              <a:rPr lang="en-US"/>
              <a:t> @SPSU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45F5D8A-5328-49C6-BF22-AFF96ACE1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62663" y="6111875"/>
            <a:ext cx="2286000" cy="365125"/>
          </a:xfrm>
        </p:spPr>
        <p:txBody>
          <a:bodyPr/>
          <a:lstStyle>
            <a:lvl1pPr>
              <a:defRPr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SPS Vacuum modification, </a:t>
            </a:r>
            <a:r>
              <a:rPr lang="en-US" err="1"/>
              <a:t>G.Vandoni</a:t>
            </a:r>
            <a:r>
              <a:rPr lang="en-US"/>
              <a:t> @SPSU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820F02E-B49E-4B58-B63F-8E9AE7A493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 txBox="1">
            <a:spLocks/>
          </p:cNvSpPr>
          <p:nvPr userDrawn="1"/>
        </p:nvSpPr>
        <p:spPr>
          <a:xfrm>
            <a:off x="285750" y="6072188"/>
            <a:ext cx="1214438" cy="365125"/>
          </a:xfrm>
          <a:prstGeom prst="rect">
            <a:avLst/>
          </a:prstGeom>
        </p:spPr>
        <p:txBody>
          <a:bodyPr anchor="b"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 smtClean="0">
                <a:latin typeface="+mn-lt"/>
              </a:rPr>
              <a:t>26</a:t>
            </a:r>
            <a:r>
              <a:rPr lang="en-US" sz="1000" baseline="30000" dirty="0" smtClean="0">
                <a:latin typeface="+mn-lt"/>
              </a:rPr>
              <a:t>th</a:t>
            </a:r>
            <a:r>
              <a:rPr lang="en-US" sz="1000" dirty="0" smtClean="0">
                <a:latin typeface="+mn-lt"/>
              </a:rPr>
              <a:t> June 2009</a:t>
            </a:r>
            <a:endParaRPr lang="en-US" sz="1000" dirty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0120" y="357166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714488"/>
            <a:ext cx="8183880" cy="4187952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500188" y="6143625"/>
            <a:ext cx="6858000" cy="365125"/>
          </a:xfrm>
        </p:spPr>
        <p:txBody>
          <a:bodyPr/>
          <a:lstStyle>
            <a:lvl1pPr>
              <a:defRPr sz="1000">
                <a:solidFill>
                  <a:schemeClr val="accent1">
                    <a:lumMod val="75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SPS vacuum modification, G.Vandoni @SPSU</a:t>
            </a:r>
            <a:endParaRPr lang="en-US" b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4A3A5D5E-F5D6-4A11-AF15-284608235A5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62663" y="6111875"/>
            <a:ext cx="2286000" cy="365125"/>
          </a:xfrm>
        </p:spPr>
        <p:txBody>
          <a:bodyPr/>
          <a:lstStyle>
            <a:lvl1pPr>
              <a:defRPr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SPS Vacuum modification , </a:t>
            </a:r>
            <a:r>
              <a:rPr lang="en-US" err="1"/>
              <a:t>G.Vandoni</a:t>
            </a:r>
            <a:r>
              <a:rPr lang="en-US"/>
              <a:t> @SPSU 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41361B7-9BB7-4E2D-A006-47AC8C1FC9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62663" y="6111875"/>
            <a:ext cx="2286000" cy="365125"/>
          </a:xfrm>
        </p:spPr>
        <p:txBody>
          <a:bodyPr/>
          <a:lstStyle>
            <a:lvl1pPr>
              <a:defRPr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SPS Vacuum modification, </a:t>
            </a:r>
            <a:r>
              <a:rPr lang="en-US" err="1"/>
              <a:t>G.Vandoni</a:t>
            </a:r>
            <a:r>
              <a:rPr lang="en-US"/>
              <a:t> @SPSU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8E42E8B-9C99-4EC6-84AC-EBDFB2DFC5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062663" y="6111875"/>
            <a:ext cx="2286000" cy="365125"/>
          </a:xfrm>
        </p:spPr>
        <p:txBody>
          <a:bodyPr/>
          <a:lstStyle>
            <a:lvl1pPr>
              <a:defRPr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SPS Vacuum modification, </a:t>
            </a:r>
            <a:r>
              <a:rPr lang="en-US" err="1"/>
              <a:t>G.Vandoni</a:t>
            </a:r>
            <a:r>
              <a:rPr lang="en-US"/>
              <a:t> @SPSU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51CF654-5FFE-4650-8E8A-4ECB3BCE28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62663" y="6111875"/>
            <a:ext cx="2286000" cy="365125"/>
          </a:xfrm>
        </p:spPr>
        <p:txBody>
          <a:bodyPr/>
          <a:lstStyle>
            <a:lvl1pPr>
              <a:defRPr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SPS Vacuum modification, </a:t>
            </a:r>
            <a:r>
              <a:rPr lang="en-US" err="1"/>
              <a:t>G.Vandoni</a:t>
            </a:r>
            <a:r>
              <a:rPr lang="en-US"/>
              <a:t> @SPSU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71965C0-C56D-4DB4-A2C3-7D259F8309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062663" y="6111875"/>
            <a:ext cx="2286000" cy="365125"/>
          </a:xfrm>
        </p:spPr>
        <p:txBody>
          <a:bodyPr/>
          <a:lstStyle>
            <a:lvl1pPr>
              <a:defRPr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SPS Vacuum modification, </a:t>
            </a:r>
            <a:r>
              <a:rPr lang="en-US" err="1"/>
              <a:t>G.Vandoni</a:t>
            </a:r>
            <a:r>
              <a:rPr lang="en-US"/>
              <a:t> @SPSU 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A3C5298-28B9-4FD6-8459-5191B968A5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62663" y="6111875"/>
            <a:ext cx="2286000" cy="365125"/>
          </a:xfrm>
        </p:spPr>
        <p:txBody>
          <a:bodyPr/>
          <a:lstStyle>
            <a:lvl1pPr>
              <a:defRPr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SPS Vacuum modification, </a:t>
            </a:r>
            <a:r>
              <a:rPr lang="en-US" err="1"/>
              <a:t>G.Vandoni</a:t>
            </a:r>
            <a:r>
              <a:rPr lang="en-US"/>
              <a:t> @SPSU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5B3B8D7-CEDE-495B-836C-300E7D5F93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ound Single Corner Rectangle 10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62663" y="6111875"/>
            <a:ext cx="2286000" cy="365125"/>
          </a:xfrm>
        </p:spPr>
        <p:txBody>
          <a:bodyPr/>
          <a:lstStyle>
            <a:lvl1pPr>
              <a:defRPr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SPS Vacuum modification, </a:t>
            </a:r>
            <a:r>
              <a:rPr lang="en-US" err="1"/>
              <a:t>G.Vandoni</a:t>
            </a:r>
            <a:r>
              <a:rPr lang="en-US"/>
              <a:t> @SPSU 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EA6A515-B13C-4997-BE0E-C264FFD386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428625" y="357188"/>
            <a:ext cx="8183563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31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500063" y="1714500"/>
            <a:ext cx="818356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428625" y="6072188"/>
            <a:ext cx="142875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86BA358D-6859-4FF7-A723-D18D70806D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71688" y="6143625"/>
            <a:ext cx="5786437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200" b="1">
                <a:solidFill>
                  <a:schemeClr val="accent1">
                    <a:lumMod val="7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r>
              <a:rPr lang="en-US"/>
              <a:t>Recovery of the Isolde vacuum controls system after the power cut , G.Vandoni @IEFC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2313" y="1820863"/>
            <a:ext cx="7772400" cy="1828800"/>
          </a:xfrm>
        </p:spPr>
        <p:txBody>
          <a:bodyPr wrap="square" tIns="45720" numCol="1" anchorCtr="0" compatLnSpc="1">
            <a:prstTxWarp prst="textNoShape">
              <a:avLst/>
            </a:prstTxWarp>
          </a:bodyPr>
          <a:lstStyle/>
          <a:p>
            <a:pPr algn="l" eaLnBrk="1" hangingPunct="1">
              <a:defRPr/>
            </a:pPr>
            <a:r>
              <a:rPr lang="en-US" sz="4100" dirty="0" smtClean="0">
                <a:solidFill>
                  <a:srgbClr val="FF8D3E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SPS vacuum modification </a:t>
            </a:r>
          </a:p>
        </p:txBody>
      </p:sp>
      <p:sp>
        <p:nvSpPr>
          <p:cNvPr id="15362" name="Subtitle 2"/>
          <p:cNvSpPr>
            <a:spLocks noGrp="1"/>
          </p:cNvSpPr>
          <p:nvPr>
            <p:ph type="subTitle" idx="1"/>
          </p:nvPr>
        </p:nvSpPr>
        <p:spPr>
          <a:xfrm>
            <a:off x="323850" y="3789363"/>
            <a:ext cx="8424863" cy="2160587"/>
          </a:xfrm>
        </p:spPr>
        <p:txBody>
          <a:bodyPr/>
          <a:lstStyle/>
          <a:p>
            <a:pPr marL="36513" algn="ctr" eaLnBrk="1" hangingPunct="1">
              <a:spcBef>
                <a:spcPct val="0"/>
              </a:spcBef>
            </a:pPr>
            <a:r>
              <a:rPr lang="en-US" sz="1800" smtClean="0">
                <a:solidFill>
                  <a:srgbClr val="79766F"/>
                </a:solidFill>
              </a:rPr>
              <a:t>G.Vandoni</a:t>
            </a:r>
          </a:p>
          <a:p>
            <a:pPr marL="36513" algn="l" eaLnBrk="1" hangingPunct="1">
              <a:spcBef>
                <a:spcPct val="0"/>
              </a:spcBef>
            </a:pPr>
            <a:endParaRPr lang="en-US" sz="1800" smtClean="0">
              <a:solidFill>
                <a:srgbClr val="79766F"/>
              </a:solidFill>
            </a:endParaRPr>
          </a:p>
          <a:p>
            <a:pPr marL="36513" algn="ctr" eaLnBrk="1" hangingPunct="1">
              <a:spcBef>
                <a:spcPct val="0"/>
              </a:spcBef>
            </a:pPr>
            <a:endParaRPr lang="en-US" sz="1800" smtClean="0">
              <a:solidFill>
                <a:srgbClr val="79766F"/>
              </a:solidFill>
            </a:endParaRPr>
          </a:p>
        </p:txBody>
      </p:sp>
      <p:sp>
        <p:nvSpPr>
          <p:cNvPr id="14339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1285875" y="6111875"/>
            <a:ext cx="7286625" cy="365125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/>
              <a:t>SPS vacuum modification, </a:t>
            </a:r>
            <a:r>
              <a:rPr lang="en-US" err="1"/>
              <a:t>G.Vandoni</a:t>
            </a:r>
            <a:r>
              <a:rPr lang="en-US"/>
              <a:t> @SPSU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FA9782-8DC9-4F1F-87DC-13C437899D64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0438" y="357188"/>
            <a:ext cx="8183562" cy="1050925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Summary</a:t>
            </a: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>
          <a:xfrm>
            <a:off x="468313" y="1844675"/>
            <a:ext cx="8183562" cy="1370013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sz="24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Open issues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4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Modifications</a:t>
            </a:r>
          </a:p>
          <a:p>
            <a:pPr eaLnBrk="1" hangingPunct="1"/>
            <a:r>
              <a:rPr lang="en-US" dirty="0" smtClean="0"/>
              <a:t>Shutdown workflow</a:t>
            </a:r>
          </a:p>
          <a:p>
            <a:pPr eaLnBrk="1" hangingPunct="1"/>
            <a:r>
              <a:rPr lang="en-US" dirty="0" smtClean="0"/>
              <a:t>Procedures</a:t>
            </a:r>
          </a:p>
          <a:p>
            <a:pPr eaLnBrk="1" hangingPunct="1"/>
            <a:r>
              <a:rPr lang="en-US" dirty="0" smtClean="0"/>
              <a:t>Vacuum layout</a:t>
            </a:r>
          </a:p>
          <a:p>
            <a:pPr eaLnBrk="1" hangingPunct="1"/>
            <a:r>
              <a:rPr lang="en-US" dirty="0" smtClean="0"/>
              <a:t>Equipment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4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Summary</a:t>
            </a:r>
            <a:endParaRPr lang="fr-FR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SPS Vacuum modification, </a:t>
            </a:r>
            <a:r>
              <a:rPr lang="en-US" err="1"/>
              <a:t>G.Vandoni</a:t>
            </a:r>
            <a:r>
              <a:rPr lang="en-US"/>
              <a:t> @SPSU </a:t>
            </a:r>
          </a:p>
        </p:txBody>
      </p:sp>
      <p:sp>
        <p:nvSpPr>
          <p:cNvPr id="15364" name="Slide Number Placeholder 4"/>
          <p:cNvSpPr>
            <a:spLocks noGrp="1"/>
          </p:cNvSpPr>
          <p:nvPr>
            <p:ph type="sldNum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3E67DE4-5497-435A-BE66-DC69F04ACF9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85813" y="4714875"/>
            <a:ext cx="7572375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What I expose here is the pot-</a:t>
            </a:r>
            <a:r>
              <a:rPr lang="en-US" dirty="0" err="1">
                <a:latin typeface="+mn-lt"/>
              </a:rPr>
              <a:t>pourri</a:t>
            </a:r>
            <a:r>
              <a:rPr lang="en-US" dirty="0">
                <a:latin typeface="+mn-lt"/>
              </a:rPr>
              <a:t> of possible modifications, the next step would be to establish a ranking and prioritize studies.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0438" y="357188"/>
            <a:ext cx="8183562" cy="10509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Some open issues</a:t>
            </a:r>
            <a:endParaRPr lang="en-US" dirty="0"/>
          </a:p>
        </p:txBody>
      </p:sp>
      <p:sp>
        <p:nvSpPr>
          <p:cNvPr id="17416" name="Content Placeholder 2"/>
          <p:cNvSpPr>
            <a:spLocks noGrp="1"/>
          </p:cNvSpPr>
          <p:nvPr>
            <p:ph idx="1"/>
          </p:nvPr>
        </p:nvSpPr>
        <p:spPr>
          <a:xfrm>
            <a:off x="500063" y="1500188"/>
            <a:ext cx="8183562" cy="3368675"/>
          </a:xfrm>
        </p:spPr>
        <p:txBody>
          <a:bodyPr/>
          <a:lstStyle/>
          <a:p>
            <a:pPr eaLnBrk="1" hangingPunct="1"/>
            <a:r>
              <a:rPr lang="en-US" dirty="0" smtClean="0"/>
              <a:t>Ageing upon air exposure: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dirty="0" smtClean="0"/>
              <a:t>	Rough-pumping 	VS	dry air or N</a:t>
            </a:r>
            <a:r>
              <a:rPr lang="en-US" baseline="-25000" dirty="0" smtClean="0"/>
              <a:t>2</a:t>
            </a:r>
            <a:r>
              <a:rPr lang="en-US" dirty="0" smtClean="0"/>
              <a:t> venting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Allowed time for air exposure? </a:t>
            </a:r>
            <a:r>
              <a:rPr lang="en-US" dirty="0" err="1" smtClean="0"/>
              <a:t>interdiffusivity</a:t>
            </a:r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Limited time for preliminary study: definition of well controlled procedures to permit post-mortem study &amp; diagnostics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What amount of coating is necessary &lt;100%</a:t>
            </a:r>
          </a:p>
          <a:p>
            <a:pPr eaLnBrk="1" hangingPunct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SPS vacuum modification, G.Vandoni @SPSU</a:t>
            </a:r>
            <a:endParaRPr lang="en-US" b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985BEC2-2D5D-4DA8-B9D0-2CD1304A767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graphicFrame>
        <p:nvGraphicFramePr>
          <p:cNvPr id="17414" name="Object 6"/>
          <p:cNvGraphicFramePr>
            <a:graphicFrameLocks noChangeAspect="1"/>
          </p:cNvGraphicFramePr>
          <p:nvPr/>
        </p:nvGraphicFramePr>
        <p:xfrm>
          <a:off x="5003800" y="5445125"/>
          <a:ext cx="1225550" cy="349250"/>
        </p:xfrm>
        <a:graphic>
          <a:graphicData uri="http://schemas.openxmlformats.org/presentationml/2006/ole">
            <p:oleObj spid="_x0000_s17414" name="Equation" r:id="rId3" imgW="799920" imgH="228600" progId="Equation.3">
              <p:embed/>
            </p:oleObj>
          </a:graphicData>
        </a:graphic>
      </p:graphicFrame>
      <p:sp>
        <p:nvSpPr>
          <p:cNvPr id="17419" name="Content Placeholder 2"/>
          <p:cNvSpPr>
            <a:spLocks/>
          </p:cNvSpPr>
          <p:nvPr/>
        </p:nvSpPr>
        <p:spPr bwMode="auto">
          <a:xfrm>
            <a:off x="611188" y="5445125"/>
            <a:ext cx="8183562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2880" tIns="91440"/>
          <a:lstStyle/>
          <a:p>
            <a:pPr marL="265113" indent="-265113">
              <a:spcBef>
                <a:spcPts val="250"/>
              </a:spcBef>
              <a:buClr>
                <a:schemeClr val="accent1"/>
              </a:buClr>
              <a:buSzPct val="80000"/>
              <a:buFont typeface="Wingdings 2" pitchFamily="18" charset="2"/>
              <a:buNone/>
            </a:pPr>
            <a:r>
              <a:rPr lang="en-US" sz="1400">
                <a:latin typeface="Verdana" pitchFamily="34" charset="0"/>
              </a:rPr>
              <a:t>Interdiffusion coeff ~1m</a:t>
            </a:r>
            <a:r>
              <a:rPr lang="en-US" sz="1400" baseline="30000">
                <a:latin typeface="Verdana" pitchFamily="34" charset="0"/>
              </a:rPr>
              <a:t>2</a:t>
            </a:r>
            <a:r>
              <a:rPr lang="en-US" sz="1400">
                <a:latin typeface="Verdana" pitchFamily="34" charset="0"/>
              </a:rPr>
              <a:t>/s, front progression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Shutdown workflow</a:t>
            </a:r>
            <a:endParaRPr lang="en-US" dirty="0"/>
          </a:p>
        </p:txBody>
      </p:sp>
      <p:sp>
        <p:nvSpPr>
          <p:cNvPr id="20482" name="Text Placeholder 2"/>
          <p:cNvSpPr>
            <a:spLocks noGrp="1"/>
          </p:cNvSpPr>
          <p:nvPr>
            <p:ph type="body" idx="1"/>
          </p:nvPr>
        </p:nvSpPr>
        <p:spPr>
          <a:xfrm>
            <a:off x="608013" y="579438"/>
            <a:ext cx="3930650" cy="792162"/>
          </a:xfrm>
        </p:spPr>
        <p:txBody>
          <a:bodyPr/>
          <a:lstStyle/>
          <a:p>
            <a:pPr eaLnBrk="1" hangingPunct="1"/>
            <a:r>
              <a:rPr lang="en-US" smtClean="0"/>
              <a:t>Today</a:t>
            </a:r>
          </a:p>
        </p:txBody>
      </p:sp>
      <p:sp>
        <p:nvSpPr>
          <p:cNvPr id="20483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963" y="579438"/>
            <a:ext cx="3930650" cy="792162"/>
          </a:xfrm>
        </p:spPr>
        <p:txBody>
          <a:bodyPr/>
          <a:lstStyle/>
          <a:p>
            <a:pPr eaLnBrk="1" hangingPunct="1"/>
            <a:r>
              <a:rPr lang="en-US" smtClean="0"/>
              <a:t>Tomorrow</a:t>
            </a:r>
          </a:p>
        </p:txBody>
      </p:sp>
      <p:sp>
        <p:nvSpPr>
          <p:cNvPr id="20484" name="Content Placeholder 4"/>
          <p:cNvSpPr>
            <a:spLocks noGrp="1"/>
          </p:cNvSpPr>
          <p:nvPr>
            <p:ph sz="quarter" idx="2"/>
          </p:nvPr>
        </p:nvSpPr>
        <p:spPr>
          <a:xfrm>
            <a:off x="539750" y="1196975"/>
            <a:ext cx="3932238" cy="4000500"/>
          </a:xfrm>
        </p:spPr>
        <p:txBody>
          <a:bodyPr/>
          <a:lstStyle/>
          <a:p>
            <a:pPr marL="0" indent="-142875" eaLnBrk="1" hangingPunct="1">
              <a:spcBef>
                <a:spcPct val="0"/>
              </a:spcBef>
            </a:pPr>
            <a:r>
              <a:rPr lang="en-US" sz="1800" dirty="0" smtClean="0"/>
              <a:t>Equipment disconnected at the start, reconnected at the end</a:t>
            </a:r>
          </a:p>
          <a:p>
            <a:pPr marL="282575" lvl="1" indent="-142875" eaLnBrk="1" hangingPunct="1">
              <a:spcBef>
                <a:spcPct val="0"/>
              </a:spcBef>
            </a:pPr>
            <a:r>
              <a:rPr lang="en-US" sz="1800" dirty="0" smtClean="0"/>
              <a:t>BI instrumentation, magnets, septa… </a:t>
            </a:r>
          </a:p>
          <a:p>
            <a:pPr marL="0" indent="-142875" eaLnBrk="1" hangingPunct="1">
              <a:spcBef>
                <a:spcPct val="0"/>
              </a:spcBef>
            </a:pPr>
            <a:r>
              <a:rPr lang="en-US" sz="1800" dirty="0" smtClean="0"/>
              <a:t>Alignment (tilt!) before connection</a:t>
            </a:r>
          </a:p>
          <a:p>
            <a:pPr marL="0" indent="-142875" eaLnBrk="1" hangingPunct="1">
              <a:spcBef>
                <a:spcPct val="0"/>
              </a:spcBef>
            </a:pPr>
            <a:r>
              <a:rPr lang="en-US" sz="1800" dirty="0" smtClean="0"/>
              <a:t>Parallel work on several sectors: optimization of resources and equipment</a:t>
            </a:r>
          </a:p>
          <a:p>
            <a:pPr marL="0" indent="-142875" eaLnBrk="1" hangingPunct="1">
              <a:spcBef>
                <a:spcPct val="0"/>
              </a:spcBef>
            </a:pPr>
            <a:r>
              <a:rPr lang="en-US" sz="1800" dirty="0" smtClean="0"/>
              <a:t>Slow transport engines, several magnets treated on each sector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SPS Vacuum modification, </a:t>
            </a:r>
            <a:r>
              <a:rPr lang="en-US" err="1"/>
              <a:t>G.Vandoni</a:t>
            </a:r>
            <a:r>
              <a:rPr lang="en-US"/>
              <a:t> @SPSU 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575EF0-18AD-48D2-B67E-F2D99A349A7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20487" name="Content Placeholder 4"/>
          <p:cNvSpPr>
            <a:spLocks noGrp="1"/>
          </p:cNvSpPr>
          <p:nvPr>
            <p:ph sz="quarter" idx="2"/>
          </p:nvPr>
        </p:nvSpPr>
        <p:spPr>
          <a:xfrm>
            <a:off x="4572000" y="1196975"/>
            <a:ext cx="3932238" cy="3857625"/>
          </a:xfrm>
        </p:spPr>
        <p:txBody>
          <a:bodyPr/>
          <a:lstStyle/>
          <a:p>
            <a:pPr marL="0" indent="-142875" eaLnBrk="1" hangingPunct="1">
              <a:spcBef>
                <a:spcPct val="0"/>
              </a:spcBef>
            </a:pPr>
            <a:r>
              <a:rPr lang="en-US" sz="1800" dirty="0" smtClean="0"/>
              <a:t>Immediate replacement upon disconnection OR rough pumping</a:t>
            </a:r>
          </a:p>
          <a:p>
            <a:pPr marL="0" indent="-142875" eaLnBrk="1" hangingPunct="1">
              <a:spcBef>
                <a:spcPct val="0"/>
              </a:spcBef>
            </a:pPr>
            <a:endParaRPr lang="en-US" sz="1800" dirty="0" smtClean="0"/>
          </a:p>
          <a:p>
            <a:pPr marL="0" indent="-142875" eaLnBrk="1" hangingPunct="1">
              <a:spcBef>
                <a:spcPct val="0"/>
              </a:spcBef>
            </a:pPr>
            <a:endParaRPr lang="en-US" sz="1800" dirty="0" smtClean="0"/>
          </a:p>
          <a:p>
            <a:pPr marL="0" indent="-142875" eaLnBrk="1" hangingPunct="1">
              <a:spcBef>
                <a:spcPct val="0"/>
              </a:spcBef>
            </a:pPr>
            <a:r>
              <a:rPr lang="en-US" sz="1800" dirty="0" smtClean="0"/>
              <a:t>Closure </a:t>
            </a:r>
            <a:r>
              <a:rPr lang="en-US" sz="1800" dirty="0" smtClean="0"/>
              <a:t>and pumping before alignment, then reopening.</a:t>
            </a:r>
          </a:p>
          <a:p>
            <a:pPr marL="0" indent="-142875" eaLnBrk="1" hangingPunct="1">
              <a:spcBef>
                <a:spcPct val="0"/>
              </a:spcBef>
            </a:pPr>
            <a:r>
              <a:rPr lang="en-US" sz="1800" dirty="0" smtClean="0"/>
              <a:t>Each sector is treated in a go: increased manpower and equipment.</a:t>
            </a:r>
          </a:p>
          <a:p>
            <a:pPr marL="0" indent="-142875" eaLnBrk="1" hangingPunct="1">
              <a:spcBef>
                <a:spcPct val="0"/>
              </a:spcBef>
            </a:pPr>
            <a:r>
              <a:rPr lang="en-US" sz="1800" dirty="0" smtClean="0"/>
              <a:t>Any delay in transport </a:t>
            </a:r>
            <a:r>
              <a:rPr lang="en-US" sz="1800" dirty="0" smtClean="0"/>
              <a:t>may</a:t>
            </a:r>
            <a:r>
              <a:rPr lang="en-US" sz="1800" dirty="0" smtClean="0"/>
              <a:t> limit </a:t>
            </a:r>
            <a:r>
              <a:rPr lang="en-US" sz="1800" dirty="0" smtClean="0"/>
              <a:t>access in the tunnel (engine parked in-situ).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03238" y="4983163"/>
            <a:ext cx="8183562" cy="1052512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Procedures</a:t>
            </a:r>
            <a:r>
              <a:rPr lang="en-US" baseline="30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*</a:t>
            </a:r>
          </a:p>
        </p:txBody>
      </p:sp>
      <p:sp>
        <p:nvSpPr>
          <p:cNvPr id="21506" name="Text Placeholder 2"/>
          <p:cNvSpPr>
            <a:spLocks noGrp="1"/>
          </p:cNvSpPr>
          <p:nvPr>
            <p:ph type="body" idx="4294967295"/>
          </p:nvPr>
        </p:nvSpPr>
        <p:spPr>
          <a:xfrm>
            <a:off x="608013" y="579438"/>
            <a:ext cx="3930650" cy="792162"/>
          </a:xfrm>
        </p:spPr>
        <p:txBody>
          <a:bodyPr lIns="146304" anchor="ctr"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2400" b="1" smtClean="0"/>
              <a:t>Today</a:t>
            </a:r>
          </a:p>
        </p:txBody>
      </p:sp>
      <p:sp>
        <p:nvSpPr>
          <p:cNvPr id="21507" name="Text Placeholder 3"/>
          <p:cNvSpPr>
            <a:spLocks noGrp="1"/>
          </p:cNvSpPr>
          <p:nvPr>
            <p:ph type="body" sz="half" idx="4294967295"/>
          </p:nvPr>
        </p:nvSpPr>
        <p:spPr>
          <a:xfrm>
            <a:off x="4652963" y="579438"/>
            <a:ext cx="3930650" cy="792162"/>
          </a:xfrm>
        </p:spPr>
        <p:txBody>
          <a:bodyPr lIns="137160" anchor="ctr"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2400" b="1" smtClean="0"/>
              <a:t>Tomorrow</a:t>
            </a:r>
          </a:p>
        </p:txBody>
      </p:sp>
      <p:sp>
        <p:nvSpPr>
          <p:cNvPr id="21508" name="Content Placeholder 4"/>
          <p:cNvSpPr>
            <a:spLocks noGrp="1"/>
          </p:cNvSpPr>
          <p:nvPr>
            <p:ph sz="quarter" idx="4294967295"/>
          </p:nvPr>
        </p:nvSpPr>
        <p:spPr>
          <a:xfrm>
            <a:off x="539750" y="1196975"/>
            <a:ext cx="4032250" cy="4000500"/>
          </a:xfrm>
        </p:spPr>
        <p:txBody>
          <a:bodyPr/>
          <a:lstStyle/>
          <a:p>
            <a:pPr marL="0" indent="-142875" eaLnBrk="1" hangingPunct="1">
              <a:spcBef>
                <a:spcPct val="0"/>
              </a:spcBef>
            </a:pPr>
            <a:r>
              <a:rPr lang="en-US" sz="1800" smtClean="0"/>
              <a:t>Plug-in equipment is transported, aligned, connected  exposed to atmosphere</a:t>
            </a:r>
          </a:p>
          <a:p>
            <a:pPr marL="0" indent="-142875" eaLnBrk="1" hangingPunct="1">
              <a:spcBef>
                <a:spcPct val="0"/>
              </a:spcBef>
            </a:pPr>
            <a:r>
              <a:rPr lang="en-US" sz="1800" smtClean="0"/>
              <a:t>Magnet’s interchangeability, upon modification in situ of pumping port shielding to adapt to vacuum chamber’s length</a:t>
            </a:r>
          </a:p>
          <a:p>
            <a:pPr marL="0" indent="-142875" eaLnBrk="1" hangingPunct="1">
              <a:spcBef>
                <a:spcPct val="0"/>
              </a:spcBef>
            </a:pPr>
            <a:r>
              <a:rPr lang="en-US" sz="1800" smtClean="0"/>
              <a:t>Substitution of heavy equipment by use of same engine (back and forth)</a:t>
            </a:r>
          </a:p>
          <a:p>
            <a:pPr marL="0" indent="-142875" eaLnBrk="1" hangingPunct="1">
              <a:spcBef>
                <a:spcPct val="0"/>
              </a:spcBef>
            </a:pPr>
            <a:endParaRPr lang="en-US" sz="1800" smtClean="0"/>
          </a:p>
          <a:p>
            <a:pPr marL="0" indent="-142875" eaLnBrk="1" hangingPunct="1">
              <a:spcBef>
                <a:spcPct val="0"/>
              </a:spcBef>
            </a:pPr>
            <a:r>
              <a:rPr lang="en-US" sz="1800" smtClean="0"/>
              <a:t>Storage, transport of magnets opened or mechanically protected</a:t>
            </a:r>
          </a:p>
        </p:txBody>
      </p:sp>
      <p:sp>
        <p:nvSpPr>
          <p:cNvPr id="7" name="Footer Placeholder 6"/>
          <p:cNvSpPr txBox="1">
            <a:spLocks noGrp="1"/>
          </p:cNvSpPr>
          <p:nvPr/>
        </p:nvSpPr>
        <p:spPr>
          <a:xfrm>
            <a:off x="6062663" y="6111875"/>
            <a:ext cx="2286000" cy="365125"/>
          </a:xfrm>
          <a:prstGeom prst="rect">
            <a:avLst/>
          </a:prstGeom>
          <a:noFill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+mn-lt"/>
              </a:rPr>
              <a:t>SPS Vacuum modification, </a:t>
            </a:r>
            <a:r>
              <a:rPr lang="en-US" sz="1200" dirty="0" err="1">
                <a:latin typeface="+mn-lt"/>
              </a:rPr>
              <a:t>G.Vandoni</a:t>
            </a:r>
            <a:r>
              <a:rPr lang="en-US" sz="1200" dirty="0">
                <a:latin typeface="+mn-lt"/>
              </a:rPr>
              <a:t> @SPSU </a:t>
            </a:r>
          </a:p>
        </p:txBody>
      </p:sp>
      <p:sp>
        <p:nvSpPr>
          <p:cNvPr id="8" name="Slide Number Placeholder 7"/>
          <p:cNvSpPr txBox="1">
            <a:spLocks noGrp="1"/>
          </p:cNvSpPr>
          <p:nvPr/>
        </p:nvSpPr>
        <p:spPr>
          <a:xfrm>
            <a:off x="8348663" y="6111875"/>
            <a:ext cx="457200" cy="365125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1BB96C14-DB30-46A3-9ED7-80D508FE70AC}" type="slidenum">
              <a:rPr lang="en-US" sz="1000">
                <a:solidFill>
                  <a:schemeClr val="bg2">
                    <a:shade val="50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5</a:t>
            </a:fld>
            <a:endParaRPr lang="en-US" sz="1000">
              <a:solidFill>
                <a:schemeClr val="bg2">
                  <a:shade val="50000"/>
                </a:schemeClr>
              </a:solidFill>
              <a:latin typeface="+mn-lt"/>
            </a:endParaRPr>
          </a:p>
        </p:txBody>
      </p:sp>
      <p:sp>
        <p:nvSpPr>
          <p:cNvPr id="21511" name="Content Placeholder 4"/>
          <p:cNvSpPr>
            <a:spLocks noGrp="1"/>
          </p:cNvSpPr>
          <p:nvPr>
            <p:ph sz="quarter" idx="4294967295"/>
          </p:nvPr>
        </p:nvSpPr>
        <p:spPr>
          <a:xfrm>
            <a:off x="4572000" y="1196975"/>
            <a:ext cx="3932238" cy="3857625"/>
          </a:xfrm>
        </p:spPr>
        <p:txBody>
          <a:bodyPr/>
          <a:lstStyle/>
          <a:p>
            <a:pPr marL="0" indent="-142875" eaLnBrk="1" hangingPunct="1">
              <a:spcBef>
                <a:spcPct val="0"/>
              </a:spcBef>
            </a:pPr>
            <a:r>
              <a:rPr lang="en-US" sz="1800" dirty="0" smtClean="0"/>
              <a:t>Connection under </a:t>
            </a:r>
            <a:r>
              <a:rPr lang="en-US" sz="1800" dirty="0" smtClean="0"/>
              <a:t>dry air or N</a:t>
            </a:r>
            <a:r>
              <a:rPr lang="en-US" sz="1800" baseline="-25000" dirty="0" smtClean="0"/>
              <a:t>2 </a:t>
            </a:r>
            <a:r>
              <a:rPr lang="en-US" sz="1800" dirty="0" smtClean="0"/>
              <a:t>flood.</a:t>
            </a:r>
          </a:p>
          <a:p>
            <a:pPr marL="0" indent="-142875" eaLnBrk="1" hangingPunct="1">
              <a:spcBef>
                <a:spcPct val="0"/>
              </a:spcBef>
            </a:pPr>
            <a:endParaRPr lang="en-US" sz="1800" dirty="0" smtClean="0"/>
          </a:p>
          <a:p>
            <a:pPr marL="0" indent="-142875" eaLnBrk="1" hangingPunct="1">
              <a:spcBef>
                <a:spcPct val="0"/>
              </a:spcBef>
            </a:pPr>
            <a:r>
              <a:rPr lang="en-US" sz="1800" dirty="0" smtClean="0"/>
              <a:t>To speed up replacement, magnets come back at the same place, or N</a:t>
            </a:r>
            <a:r>
              <a:rPr lang="en-US" sz="1800" baseline="-25000" dirty="0" smtClean="0"/>
              <a:t>2 </a:t>
            </a:r>
            <a:r>
              <a:rPr lang="en-US" sz="1800" dirty="0" smtClean="0"/>
              <a:t>flow during </a:t>
            </a:r>
            <a:r>
              <a:rPr lang="en-US" sz="1800" dirty="0" err="1" smtClean="0"/>
              <a:t>pps</a:t>
            </a:r>
            <a:r>
              <a:rPr lang="en-US" sz="1800" dirty="0" smtClean="0"/>
              <a:t> modification</a:t>
            </a:r>
          </a:p>
          <a:p>
            <a:pPr marL="0" indent="-142875" eaLnBrk="1" hangingPunct="1">
              <a:spcBef>
                <a:spcPct val="0"/>
              </a:spcBef>
            </a:pPr>
            <a:r>
              <a:rPr lang="en-US" sz="1800" dirty="0" smtClean="0"/>
              <a:t>As soon as an element is disconnected, the spare is connected or the 2 sector halves are rough-pumped</a:t>
            </a:r>
          </a:p>
          <a:p>
            <a:pPr marL="0" indent="-142875" eaLnBrk="1" hangingPunct="1">
              <a:spcBef>
                <a:spcPct val="0"/>
              </a:spcBef>
            </a:pPr>
            <a:r>
              <a:rPr lang="en-US" sz="1800" dirty="0" smtClean="0"/>
              <a:t>Storage, transport of magnets under vacuum or N</a:t>
            </a:r>
            <a:r>
              <a:rPr lang="en-US" sz="1800" baseline="-25000" dirty="0" smtClean="0"/>
              <a:t>2</a:t>
            </a:r>
          </a:p>
        </p:txBody>
      </p:sp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1042988" y="6308725"/>
            <a:ext cx="460851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>
                <a:latin typeface="Verdana" pitchFamily="34" charset="0"/>
              </a:rPr>
              <a:t>*History control/post-mortem diagnostics</a:t>
            </a:r>
            <a:endParaRPr lang="en-GB" sz="120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Vacuum and mechanical layout</a:t>
            </a:r>
          </a:p>
        </p:txBody>
      </p:sp>
      <p:sp>
        <p:nvSpPr>
          <p:cNvPr id="22530" name="Text Placeholder 2"/>
          <p:cNvSpPr>
            <a:spLocks noGrp="1"/>
          </p:cNvSpPr>
          <p:nvPr>
            <p:ph type="body" idx="1"/>
          </p:nvPr>
        </p:nvSpPr>
        <p:spPr>
          <a:xfrm>
            <a:off x="608013" y="2276475"/>
            <a:ext cx="3930650" cy="792163"/>
          </a:xfrm>
        </p:spPr>
        <p:txBody>
          <a:bodyPr/>
          <a:lstStyle/>
          <a:p>
            <a:pPr eaLnBrk="1" hangingPunct="1"/>
            <a:r>
              <a:rPr lang="en-US" smtClean="0"/>
              <a:t>Today</a:t>
            </a:r>
          </a:p>
        </p:txBody>
      </p:sp>
      <p:sp>
        <p:nvSpPr>
          <p:cNvPr id="22531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963" y="2276475"/>
            <a:ext cx="3930650" cy="792163"/>
          </a:xfrm>
        </p:spPr>
        <p:txBody>
          <a:bodyPr/>
          <a:lstStyle/>
          <a:p>
            <a:pPr eaLnBrk="1" hangingPunct="1"/>
            <a:r>
              <a:rPr lang="en-US" smtClean="0"/>
              <a:t>Tomorrow</a:t>
            </a:r>
          </a:p>
        </p:txBody>
      </p:sp>
      <p:sp>
        <p:nvSpPr>
          <p:cNvPr id="22532" name="Content Placeholder 4"/>
          <p:cNvSpPr>
            <a:spLocks noGrp="1"/>
          </p:cNvSpPr>
          <p:nvPr>
            <p:ph sz="quarter" idx="2"/>
          </p:nvPr>
        </p:nvSpPr>
        <p:spPr>
          <a:xfrm>
            <a:off x="571500" y="3157538"/>
            <a:ext cx="3932238" cy="1639887"/>
          </a:xfrm>
        </p:spPr>
        <p:txBody>
          <a:bodyPr/>
          <a:lstStyle/>
          <a:p>
            <a:pPr marL="0" indent="-142875" eaLnBrk="1" hangingPunct="1">
              <a:spcBef>
                <a:spcPct val="0"/>
              </a:spcBef>
            </a:pPr>
            <a:r>
              <a:rPr lang="en-US" sz="1800" smtClean="0"/>
              <a:t>Experimental equipment in vacuum sectors</a:t>
            </a:r>
          </a:p>
          <a:p>
            <a:pPr marL="0" indent="-142875" eaLnBrk="1" hangingPunct="1">
              <a:spcBef>
                <a:spcPct val="0"/>
              </a:spcBef>
            </a:pPr>
            <a:r>
              <a:rPr lang="en-US" sz="1800" smtClean="0"/>
              <a:t>Quadrupoles are references for alignment</a:t>
            </a:r>
          </a:p>
          <a:p>
            <a:pPr marL="0" indent="-142875" eaLnBrk="1" hangingPunct="1">
              <a:spcBef>
                <a:spcPct val="0"/>
              </a:spcBef>
            </a:pPr>
            <a:endParaRPr lang="en-US" sz="1800" smtClean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779838" y="6237288"/>
            <a:ext cx="4640262" cy="196850"/>
          </a:xfrm>
        </p:spPr>
        <p:txBody>
          <a:bodyPr/>
          <a:lstStyle/>
          <a:p>
            <a:pPr>
              <a:defRPr/>
            </a:pPr>
            <a:r>
              <a:rPr lang="en-US"/>
              <a:t>SPS Vacuum modification, </a:t>
            </a:r>
            <a:r>
              <a:rPr lang="en-US" err="1"/>
              <a:t>G.Vandoni</a:t>
            </a:r>
            <a:r>
              <a:rPr lang="en-US"/>
              <a:t> @SPSU 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FFFB2E-5631-42A9-9AF3-058C2DA0D55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22535" name="Content Placeholder 4"/>
          <p:cNvSpPr>
            <a:spLocks noGrp="1"/>
          </p:cNvSpPr>
          <p:nvPr>
            <p:ph sz="quarter" idx="2"/>
          </p:nvPr>
        </p:nvSpPr>
        <p:spPr>
          <a:xfrm>
            <a:off x="4572000" y="3157538"/>
            <a:ext cx="3932238" cy="2143125"/>
          </a:xfrm>
        </p:spPr>
        <p:txBody>
          <a:bodyPr/>
          <a:lstStyle/>
          <a:p>
            <a:pPr marL="0" indent="-142875" eaLnBrk="1" hangingPunct="1">
              <a:spcBef>
                <a:spcPct val="0"/>
              </a:spcBef>
            </a:pPr>
            <a:r>
              <a:rPr lang="en-US" sz="1800" dirty="0" smtClean="0"/>
              <a:t>Multiplication of “phantom valves”? See above</a:t>
            </a:r>
          </a:p>
          <a:p>
            <a:pPr marL="0" indent="-142875" eaLnBrk="1" hangingPunct="1">
              <a:spcBef>
                <a:spcPct val="0"/>
              </a:spcBef>
            </a:pPr>
            <a:r>
              <a:rPr lang="en-US" sz="1800" dirty="0" smtClean="0"/>
              <a:t>If </a:t>
            </a:r>
            <a:r>
              <a:rPr lang="en-US" sz="1800" dirty="0" err="1" smtClean="0"/>
              <a:t>quadrupoles</a:t>
            </a:r>
            <a:r>
              <a:rPr lang="en-US" sz="1800" dirty="0" smtClean="0"/>
              <a:t> are to be coated, a survey study is necessary </a:t>
            </a:r>
            <a:r>
              <a:rPr lang="en-US" sz="1800" dirty="0" smtClean="0"/>
              <a:t>for ways to shorten subsequent </a:t>
            </a:r>
            <a:r>
              <a:rPr lang="en-US" sz="1800" dirty="0" smtClean="0"/>
              <a:t>alignment process</a:t>
            </a:r>
          </a:p>
        </p:txBody>
      </p:sp>
      <p:sp>
        <p:nvSpPr>
          <p:cNvPr id="22537" name="Content Placeholder 4"/>
          <p:cNvSpPr>
            <a:spLocks/>
          </p:cNvSpPr>
          <p:nvPr/>
        </p:nvSpPr>
        <p:spPr bwMode="auto">
          <a:xfrm>
            <a:off x="539750" y="549275"/>
            <a:ext cx="806450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2880" tIns="91440"/>
          <a:lstStyle/>
          <a:p>
            <a:pPr indent="-142875"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endParaRPr lang="en-US">
              <a:latin typeface="Verdana" pitchFamily="34" charset="0"/>
            </a:endParaRPr>
          </a:p>
          <a:p>
            <a:pPr indent="-142875">
              <a:buClr>
                <a:schemeClr val="accent1"/>
              </a:buClr>
              <a:buSzPct val="80000"/>
              <a:buFont typeface="Wingdings 2" pitchFamily="18" charset="2"/>
              <a:buNone/>
            </a:pPr>
            <a:r>
              <a:rPr lang="en-US">
                <a:latin typeface="Verdana" pitchFamily="34" charset="0"/>
              </a:rPr>
              <a:t>No necessity to refine sectorization: </a:t>
            </a:r>
          </a:p>
          <a:p>
            <a:pPr indent="-142875"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endParaRPr lang="en-US">
              <a:latin typeface="Verdana" pitchFamily="34" charset="0"/>
            </a:endParaRPr>
          </a:p>
          <a:p>
            <a:pPr indent="-142875"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lang="en-US">
                <a:latin typeface="Verdana" pitchFamily="34" charset="0"/>
              </a:rPr>
              <a:t>Long sectors would be briefly closed by blank flanges (like LHC)</a:t>
            </a:r>
          </a:p>
          <a:p>
            <a:pPr indent="-142875"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lang="en-US">
                <a:latin typeface="Verdana" pitchFamily="34" charset="0"/>
              </a:rPr>
              <a:t>Delicate equipment, submitted to long air exposure, is already separated (back to “what amount of coating”?)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Equipment</a:t>
            </a:r>
          </a:p>
        </p:txBody>
      </p:sp>
      <p:sp>
        <p:nvSpPr>
          <p:cNvPr id="23554" name="Content Placeholder 4"/>
          <p:cNvSpPr>
            <a:spLocks noGrp="1"/>
          </p:cNvSpPr>
          <p:nvPr>
            <p:ph sz="quarter" idx="2"/>
          </p:nvPr>
        </p:nvSpPr>
        <p:spPr>
          <a:xfrm>
            <a:off x="539750" y="620713"/>
            <a:ext cx="7777163" cy="4679950"/>
          </a:xfrm>
        </p:spPr>
        <p:txBody>
          <a:bodyPr/>
          <a:lstStyle/>
          <a:p>
            <a:pPr marL="0" indent="-142875" eaLnBrk="1" hangingPunct="1">
              <a:spcBef>
                <a:spcPct val="0"/>
              </a:spcBef>
            </a:pPr>
            <a:r>
              <a:rPr lang="en-US" sz="1800" dirty="0" smtClean="0"/>
              <a:t>Study a new design of pumping ports to allow for </a:t>
            </a:r>
            <a:r>
              <a:rPr lang="en-US" sz="1800" dirty="0" err="1" smtClean="0"/>
              <a:t>alignement</a:t>
            </a:r>
            <a:r>
              <a:rPr lang="en-US" sz="1800" dirty="0" smtClean="0"/>
              <a:t> when closed, with pumping port shielding and </a:t>
            </a:r>
            <a:r>
              <a:rPr lang="en-US" sz="1800" dirty="0" err="1" smtClean="0"/>
              <a:t>sabre</a:t>
            </a:r>
            <a:r>
              <a:rPr lang="en-US" sz="1800" dirty="0" smtClean="0"/>
              <a:t> inserted, thin covers with N</a:t>
            </a:r>
            <a:r>
              <a:rPr lang="en-US" sz="1800" baseline="-25000" dirty="0" smtClean="0"/>
              <a:t>2 </a:t>
            </a:r>
            <a:r>
              <a:rPr lang="en-US" sz="1800" dirty="0" smtClean="0"/>
              <a:t>venting and</a:t>
            </a:r>
            <a:r>
              <a:rPr lang="en-US" sz="1800" baseline="-25000" dirty="0" smtClean="0"/>
              <a:t> </a:t>
            </a:r>
            <a:r>
              <a:rPr lang="en-US" sz="1800" dirty="0" smtClean="0"/>
              <a:t>rough-pumping port</a:t>
            </a:r>
          </a:p>
          <a:p>
            <a:pPr marL="0" indent="-142875" eaLnBrk="1" hangingPunct="1">
              <a:spcBef>
                <a:spcPct val="0"/>
              </a:spcBef>
            </a:pPr>
            <a:endParaRPr lang="en-US" sz="1800" dirty="0" smtClean="0"/>
          </a:p>
          <a:p>
            <a:pPr marL="0" indent="-142875" eaLnBrk="1" hangingPunct="1">
              <a:spcBef>
                <a:spcPct val="0"/>
              </a:spcBef>
            </a:pPr>
            <a:r>
              <a:rPr lang="en-US" sz="1800" dirty="0" smtClean="0"/>
              <a:t>Mobile, rough-pumping stations, monitoring needs and methods to study</a:t>
            </a:r>
            <a:endParaRPr lang="en-US" sz="1600" dirty="0" smtClean="0"/>
          </a:p>
          <a:p>
            <a:pPr marL="0" indent="-142875" eaLnBrk="1" hangingPunct="1">
              <a:spcBef>
                <a:spcPct val="0"/>
              </a:spcBef>
            </a:pPr>
            <a:endParaRPr lang="en-US" sz="1800" dirty="0" smtClean="0"/>
          </a:p>
          <a:p>
            <a:pPr marL="0" indent="-142875" eaLnBrk="1" hangingPunct="1">
              <a:spcBef>
                <a:spcPct val="0"/>
              </a:spcBef>
            </a:pPr>
            <a:endParaRPr lang="en-US" sz="1800" dirty="0" smtClean="0"/>
          </a:p>
          <a:p>
            <a:pPr marL="0" indent="-142875" eaLnBrk="1" hangingPunct="1">
              <a:spcBef>
                <a:spcPct val="0"/>
              </a:spcBef>
            </a:pPr>
            <a:r>
              <a:rPr lang="en-US" sz="1800" dirty="0" smtClean="0"/>
              <a:t>Study required for </a:t>
            </a:r>
            <a:r>
              <a:rPr lang="en-US" sz="1800" dirty="0" err="1" smtClean="0"/>
              <a:t>alignement</a:t>
            </a:r>
            <a:r>
              <a:rPr lang="en-US" sz="1800" dirty="0" smtClean="0"/>
              <a:t> equipment and procedures </a:t>
            </a:r>
          </a:p>
          <a:p>
            <a:pPr marL="0" indent="-142875" eaLnBrk="1" hangingPunct="1">
              <a:spcBef>
                <a:spcPct val="0"/>
              </a:spcBef>
            </a:pPr>
            <a:endParaRPr lang="en-US" sz="1800" dirty="0" smtClean="0"/>
          </a:p>
          <a:p>
            <a:pPr marL="0" indent="-142875" eaLnBrk="1" hangingPunct="1">
              <a:spcBef>
                <a:spcPct val="0"/>
              </a:spcBef>
            </a:pPr>
            <a:r>
              <a:rPr lang="en-US" sz="1800" dirty="0" smtClean="0"/>
              <a:t>Study required for transport engines</a:t>
            </a:r>
          </a:p>
          <a:p>
            <a:pPr marL="0" indent="-142875" eaLnBrk="1" hangingPunct="1">
              <a:spcBef>
                <a:spcPct val="0"/>
              </a:spcBef>
            </a:pPr>
            <a:endParaRPr lang="en-US" sz="1800" dirty="0" smtClean="0"/>
          </a:p>
          <a:p>
            <a:pPr marL="0" indent="-142875" eaLnBrk="1" hangingPunct="1">
              <a:spcBef>
                <a:spcPct val="0"/>
              </a:spcBef>
            </a:pPr>
            <a:endParaRPr lang="en-US" sz="1800" dirty="0" smtClean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SPS Vacuum modification, </a:t>
            </a:r>
            <a:r>
              <a:rPr lang="en-US" err="1"/>
              <a:t>G.Vandoni</a:t>
            </a:r>
            <a:r>
              <a:rPr lang="en-US"/>
              <a:t> @SPSU 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9E5BA8-ED63-4F6E-A881-E160FDD4154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63" y="357188"/>
            <a:ext cx="8183562" cy="1050925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To conclude</a:t>
            </a:r>
            <a:endParaRPr lang="en-US" sz="200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SPS Vacuum modification, </a:t>
            </a:r>
            <a:r>
              <a:rPr lang="en-US" err="1"/>
              <a:t>G.Vandoni</a:t>
            </a:r>
            <a:r>
              <a:rPr lang="en-US"/>
              <a:t> @SPSU </a:t>
            </a:r>
          </a:p>
        </p:txBody>
      </p:sp>
      <p:sp>
        <p:nvSpPr>
          <p:cNvPr id="17412" name="Slide Number Placeholder 4"/>
          <p:cNvSpPr>
            <a:spLocks noGrp="1"/>
          </p:cNvSpPr>
          <p:nvPr>
            <p:ph type="sldNum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F77EF57-6E7D-4F07-B6D4-82CDEF80EC5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/>
          </a:p>
        </p:txBody>
      </p:sp>
      <p:sp>
        <p:nvSpPr>
          <p:cNvPr id="24580" name="Content Placeholder 4"/>
          <p:cNvSpPr>
            <a:spLocks/>
          </p:cNvSpPr>
          <p:nvPr/>
        </p:nvSpPr>
        <p:spPr bwMode="auto">
          <a:xfrm>
            <a:off x="611188" y="1557338"/>
            <a:ext cx="7777162" cy="352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2880" tIns="91440"/>
          <a:lstStyle/>
          <a:p>
            <a:pPr indent="-142875"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lang="en-US" dirty="0">
                <a:latin typeface="Verdana" pitchFamily="34" charset="0"/>
              </a:rPr>
              <a:t>For vacuum, </a:t>
            </a:r>
            <a:r>
              <a:rPr lang="en-US" dirty="0" smtClean="0">
                <a:latin typeface="Verdana" pitchFamily="34" charset="0"/>
              </a:rPr>
              <a:t>r</a:t>
            </a:r>
            <a:r>
              <a:rPr lang="en-US" dirty="0" smtClean="0">
                <a:latin typeface="Verdana" pitchFamily="34" charset="0"/>
              </a:rPr>
              <a:t>equired actions are</a:t>
            </a:r>
            <a:endParaRPr lang="en-US" dirty="0">
              <a:latin typeface="Verdana" pitchFamily="34" charset="0"/>
            </a:endParaRPr>
          </a:p>
          <a:p>
            <a:pPr marL="282575" lvl="1" indent="-142875">
              <a:buClr>
                <a:schemeClr val="accent1"/>
              </a:buClr>
              <a:buSzPct val="100000"/>
              <a:buFont typeface="Verdana" pitchFamily="34" charset="0"/>
              <a:buChar char="◦"/>
            </a:pPr>
            <a:r>
              <a:rPr lang="en-US" sz="1600" dirty="0" smtClean="0">
                <a:latin typeface="Verdana" pitchFamily="34" charset="0"/>
              </a:rPr>
              <a:t>Shutdown workflow and related manpower</a:t>
            </a:r>
          </a:p>
          <a:p>
            <a:pPr marL="282575" lvl="1" indent="-142875">
              <a:buClr>
                <a:schemeClr val="accent1"/>
              </a:buClr>
              <a:buSzPct val="100000"/>
              <a:buFont typeface="Verdana" pitchFamily="34" charset="0"/>
              <a:buChar char="◦"/>
            </a:pPr>
            <a:r>
              <a:rPr lang="en-US" sz="1600" dirty="0" smtClean="0">
                <a:latin typeface="Verdana" pitchFamily="34" charset="0"/>
              </a:rPr>
              <a:t>Installation procedures (dry air flow, </a:t>
            </a:r>
            <a:r>
              <a:rPr lang="en-US" sz="1600" dirty="0" err="1" smtClean="0">
                <a:latin typeface="Verdana" pitchFamily="34" charset="0"/>
              </a:rPr>
              <a:t>pumpdown</a:t>
            </a:r>
            <a:r>
              <a:rPr lang="en-US" sz="1600" dirty="0" smtClean="0">
                <a:latin typeface="Verdana" pitchFamily="34" charset="0"/>
              </a:rPr>
              <a:t>)</a:t>
            </a:r>
            <a:endParaRPr lang="en-US" sz="1600" dirty="0">
              <a:latin typeface="Verdana" pitchFamily="34" charset="0"/>
            </a:endParaRPr>
          </a:p>
          <a:p>
            <a:pPr marL="282575" lvl="1" indent="-142875">
              <a:buClr>
                <a:schemeClr val="accent1"/>
              </a:buClr>
              <a:buSzPct val="100000"/>
              <a:buFont typeface="Verdana" pitchFamily="34" charset="0"/>
              <a:buChar char="◦"/>
            </a:pPr>
            <a:r>
              <a:rPr lang="en-US" sz="1600" dirty="0" smtClean="0">
                <a:latin typeface="Verdana" pitchFamily="34" charset="0"/>
              </a:rPr>
              <a:t>Design of standard pumping port and closing flanges</a:t>
            </a:r>
            <a:endParaRPr lang="en-US" sz="1600" dirty="0">
              <a:latin typeface="Verdana" pitchFamily="34" charset="0"/>
            </a:endParaRPr>
          </a:p>
          <a:p>
            <a:pPr marL="282575" lvl="1" indent="-142875">
              <a:buClr>
                <a:schemeClr val="accent1"/>
              </a:buClr>
              <a:buSzPct val="100000"/>
              <a:buFont typeface="Verdana" pitchFamily="34" charset="0"/>
              <a:buChar char="◦"/>
            </a:pPr>
            <a:r>
              <a:rPr lang="en-US" sz="1600" dirty="0" smtClean="0">
                <a:latin typeface="Verdana" pitchFamily="34" charset="0"/>
              </a:rPr>
              <a:t>Mobile pumping groups</a:t>
            </a:r>
          </a:p>
          <a:p>
            <a:pPr marL="282575" lvl="1" indent="-142875">
              <a:buClr>
                <a:schemeClr val="accent1"/>
              </a:buClr>
              <a:buSzPct val="100000"/>
              <a:buFont typeface="Verdana" pitchFamily="34" charset="0"/>
              <a:buChar char="◦"/>
            </a:pPr>
            <a:r>
              <a:rPr lang="en-US" sz="1600" dirty="0" smtClean="0">
                <a:latin typeface="Verdana" pitchFamily="34" charset="0"/>
              </a:rPr>
              <a:t>Monitoring?</a:t>
            </a:r>
            <a:endParaRPr lang="en-US" sz="1600" dirty="0">
              <a:latin typeface="Verdana" pitchFamily="34" charset="0"/>
            </a:endParaRPr>
          </a:p>
          <a:p>
            <a:pPr indent="-142875"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lang="en-US" dirty="0" smtClean="0">
                <a:latin typeface="Verdana" pitchFamily="34" charset="0"/>
              </a:rPr>
              <a:t>Some analysis required from other groups: survey, transport, equipment groups</a:t>
            </a:r>
          </a:p>
          <a:p>
            <a:pPr indent="-142875"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lang="en-US" dirty="0" smtClean="0">
                <a:latin typeface="Verdana" pitchFamily="34" charset="0"/>
              </a:rPr>
              <a:t>Next step should be a ranking of necessary study</a:t>
            </a:r>
            <a:endParaRPr lang="en-US" dirty="0">
              <a:latin typeface="Verdana" pitchFamily="34" charset="0"/>
            </a:endParaRPr>
          </a:p>
          <a:p>
            <a:pPr indent="-142875"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endParaRPr lang="en-US" dirty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solde-wk26-2009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Isolde-wk26-2009</Template>
  <TotalTime>737</TotalTime>
  <Words>520</Words>
  <Application>Microsoft Office PowerPoint</Application>
  <PresentationFormat>On-screen Show (4:3)</PresentationFormat>
  <Paragraphs>97</Paragraphs>
  <Slides>8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Isolde-wk26-2009</vt:lpstr>
      <vt:lpstr>Equation</vt:lpstr>
      <vt:lpstr>SPS vacuum modification </vt:lpstr>
      <vt:lpstr>Summary</vt:lpstr>
      <vt:lpstr>Some open issues</vt:lpstr>
      <vt:lpstr>Shutdown workflow</vt:lpstr>
      <vt:lpstr>Procedures*</vt:lpstr>
      <vt:lpstr>Vacuum and mechanical layout</vt:lpstr>
      <vt:lpstr>Equipment</vt:lpstr>
      <vt:lpstr>To conclude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Recovery of the Isolde vacuum controls system after the power cut</dc:title>
  <dc:creator>gvandoni</dc:creator>
  <cp:lastModifiedBy>gvandoni</cp:lastModifiedBy>
  <cp:revision>52</cp:revision>
  <dcterms:created xsi:type="dcterms:W3CDTF">2009-06-29T06:57:29Z</dcterms:created>
  <dcterms:modified xsi:type="dcterms:W3CDTF">2009-06-30T09:53:04Z</dcterms:modified>
</cp:coreProperties>
</file>