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9" r:id="rId5"/>
    <p:sldId id="263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77E82D8-110F-4548-9A16-8761AD59E36F}" type="datetimeFigureOut">
              <a:rPr lang="en-US"/>
              <a:pPr>
                <a:defRPr/>
              </a:pPr>
              <a:t>6/30/2009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F6517AD-B031-434E-B6A6-D976E4602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48D65D-2C7F-481C-8DD0-2E633D5BA642}" type="datetimeFigureOut">
              <a:rPr lang="en-US"/>
              <a:pPr>
                <a:defRPr/>
              </a:pPr>
              <a:t>6/30/2009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B1C271-A2EB-4E51-A4F3-E4100A7C3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714C3-0286-4A53-BB02-7B83EA658C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06D5B-4310-499A-9ECF-9FDB9E7ED1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</a:t>
            </a: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DC7243-2312-4F31-AA58-DB497FC9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F5D8A-5328-49C6-BF22-AFF96ACE1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20F02E-B49E-4B58-B63F-8E9AE7A4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285750" y="6072188"/>
            <a:ext cx="1214438" cy="36512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n-lt"/>
              </a:rPr>
              <a:t>26</a:t>
            </a:r>
            <a:r>
              <a:rPr lang="en-US" sz="1000" baseline="30000" dirty="0" smtClean="0">
                <a:latin typeface="+mn-lt"/>
              </a:rPr>
              <a:t>th</a:t>
            </a:r>
            <a:r>
              <a:rPr lang="en-US" sz="1000" dirty="0" smtClean="0">
                <a:latin typeface="+mn-lt"/>
              </a:rPr>
              <a:t> June 2009</a:t>
            </a:r>
            <a:endParaRPr lang="en-US" sz="10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357166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00188" y="6143625"/>
            <a:ext cx="6858000" cy="365125"/>
          </a:xfr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G.Vandoni @SPSU</a:t>
            </a:r>
            <a:endParaRPr lang="en-US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A3A5D5E-F5D6-4A11-AF15-284608235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 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361B7-9BB7-4E2D-A006-47AC8C1FC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E42E8B-9C99-4EC6-84AC-EBDFB2DFC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1CF654-5FFE-4650-8E8A-4ECB3BCE2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1965C0-C56D-4DB4-A2C3-7D259F830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C5298-28B9-4FD6-8459-5191B968A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B3B8D7-CEDE-495B-836C-300E7D5F9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6A515-B13C-4997-BE0E-C264FFD38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28625" y="357188"/>
            <a:ext cx="8183563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0063" y="1714500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428625" y="6072188"/>
            <a:ext cx="142875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6BA358D-6859-4FF7-A723-D18D70806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688" y="6143625"/>
            <a:ext cx="578643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Recovery of the Isolde vacuum controls system after the power cut , G.Vandoni @IEFC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 wrap="square" tIns="45720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41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SPS vacuum modification 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323850" y="3789363"/>
            <a:ext cx="8424863" cy="2160587"/>
          </a:xfrm>
        </p:spPr>
        <p:txBody>
          <a:bodyPr/>
          <a:lstStyle/>
          <a:p>
            <a:pPr marL="36513" algn="ctr" eaLnBrk="1" hangingPunct="1">
              <a:spcBef>
                <a:spcPct val="0"/>
              </a:spcBef>
            </a:pPr>
            <a:r>
              <a:rPr lang="en-US" sz="1800" smtClean="0">
                <a:solidFill>
                  <a:srgbClr val="79766F"/>
                </a:solidFill>
              </a:rPr>
              <a:t>G.Vandoni</a:t>
            </a:r>
          </a:p>
          <a:p>
            <a:pPr marL="36513" algn="l" eaLnBrk="1" hangingPunct="1">
              <a:spcBef>
                <a:spcPct val="0"/>
              </a:spcBef>
            </a:pPr>
            <a:endParaRPr lang="en-US" sz="1800" smtClean="0">
              <a:solidFill>
                <a:srgbClr val="79766F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endParaRPr lang="en-US" sz="1800" smtClean="0">
              <a:solidFill>
                <a:srgbClr val="79766F"/>
              </a:solidFill>
            </a:endParaRP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285875" y="6111875"/>
            <a:ext cx="7286625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A9782-8DC9-4F1F-87DC-13C437899D64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357188"/>
            <a:ext cx="8183562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183562" cy="13700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 issues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Modifications</a:t>
            </a:r>
          </a:p>
          <a:p>
            <a:pPr eaLnBrk="1" hangingPunct="1"/>
            <a:r>
              <a:rPr lang="en-US" dirty="0" smtClean="0"/>
              <a:t>Shutdown workflow</a:t>
            </a:r>
          </a:p>
          <a:p>
            <a:pPr eaLnBrk="1" hangingPunct="1"/>
            <a:r>
              <a:rPr lang="en-US" dirty="0" smtClean="0"/>
              <a:t>Procedures</a:t>
            </a:r>
          </a:p>
          <a:p>
            <a:pPr eaLnBrk="1" hangingPunct="1"/>
            <a:r>
              <a:rPr lang="en-US" dirty="0" smtClean="0"/>
              <a:t>Vacuum layout</a:t>
            </a:r>
          </a:p>
          <a:p>
            <a:pPr eaLnBrk="1" hangingPunct="1"/>
            <a:r>
              <a:rPr lang="en-US" dirty="0" smtClean="0"/>
              <a:t>Equipment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  <a:endParaRPr lang="fr-F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E67DE4-5497-435A-BE66-DC69F04ACF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5813" y="4714875"/>
            <a:ext cx="75723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What I expose here is the pot-</a:t>
            </a:r>
            <a:r>
              <a:rPr lang="en-US" dirty="0" err="1">
                <a:latin typeface="+mn-lt"/>
              </a:rPr>
              <a:t>pourri</a:t>
            </a:r>
            <a:r>
              <a:rPr lang="en-US" dirty="0">
                <a:latin typeface="+mn-lt"/>
              </a:rPr>
              <a:t> of possible modifications, the next step would be to establish a ranking and prioritize studies.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38" y="357188"/>
            <a:ext cx="8183562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Some open issues</a:t>
            </a:r>
            <a:endParaRPr lang="en-US" dirty="0"/>
          </a:p>
        </p:txBody>
      </p:sp>
      <p:sp>
        <p:nvSpPr>
          <p:cNvPr id="17416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183562" cy="3368675"/>
          </a:xfrm>
        </p:spPr>
        <p:txBody>
          <a:bodyPr/>
          <a:lstStyle/>
          <a:p>
            <a:pPr eaLnBrk="1" hangingPunct="1"/>
            <a:r>
              <a:rPr lang="en-US" dirty="0" smtClean="0"/>
              <a:t>Ageing upon air exposure: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Rough-pumping 	VS	dry air or N</a:t>
            </a:r>
            <a:r>
              <a:rPr lang="en-US" baseline="-25000" dirty="0" smtClean="0"/>
              <a:t>2</a:t>
            </a:r>
            <a:r>
              <a:rPr lang="en-US" dirty="0" smtClean="0"/>
              <a:t> venting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Allowed time for air exposure? </a:t>
            </a:r>
            <a:r>
              <a:rPr lang="en-US" dirty="0" err="1" smtClean="0"/>
              <a:t>interdiffusivity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Limited time for preliminary study: definition of well controlled procedures to permit post-mortem study &amp; diagnostics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amount of coating is necessary &lt;100%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SPS vacuum modification, G.Vandoni @SPSU</a:t>
            </a:r>
            <a:endParaRPr lang="en-US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85BEC2-2D5D-4DA8-B9D0-2CD1304A76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003800" y="5445125"/>
          <a:ext cx="1225550" cy="349250"/>
        </p:xfrm>
        <a:graphic>
          <a:graphicData uri="http://schemas.openxmlformats.org/presentationml/2006/ole">
            <p:oleObj spid="_x0000_s17414" name="Equation" r:id="rId3" imgW="799920" imgH="228600" progId="Equation.3">
              <p:embed/>
            </p:oleObj>
          </a:graphicData>
        </a:graphic>
      </p:graphicFrame>
      <p:sp>
        <p:nvSpPr>
          <p:cNvPr id="17419" name="Content Placeholder 2"/>
          <p:cNvSpPr>
            <a:spLocks/>
          </p:cNvSpPr>
          <p:nvPr/>
        </p:nvSpPr>
        <p:spPr bwMode="auto">
          <a:xfrm>
            <a:off x="611188" y="5445125"/>
            <a:ext cx="8183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1400">
                <a:latin typeface="Verdana" pitchFamily="34" charset="0"/>
              </a:rPr>
              <a:t>Interdiffusion coeff ~1m</a:t>
            </a:r>
            <a:r>
              <a:rPr lang="en-US" sz="1400" baseline="30000">
                <a:latin typeface="Verdana" pitchFamily="34" charset="0"/>
              </a:rPr>
              <a:t>2</a:t>
            </a:r>
            <a:r>
              <a:rPr lang="en-US" sz="1400">
                <a:latin typeface="Verdana" pitchFamily="34" charset="0"/>
              </a:rPr>
              <a:t>/s, front progression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Shutdown workflow</a:t>
            </a:r>
            <a:endParaRPr lang="en-US" dirty="0"/>
          </a:p>
        </p:txBody>
      </p:sp>
      <p:sp>
        <p:nvSpPr>
          <p:cNvPr id="20482" name="Text Placeholder 2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792162"/>
          </a:xfrm>
        </p:spPr>
        <p:txBody>
          <a:bodyPr/>
          <a:lstStyle/>
          <a:p>
            <a:pPr eaLnBrk="1" hangingPunct="1"/>
            <a:r>
              <a:rPr lang="en-US" smtClean="0"/>
              <a:t>Today</a:t>
            </a:r>
          </a:p>
        </p:txBody>
      </p:sp>
      <p:sp>
        <p:nvSpPr>
          <p:cNvPr id="20483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792162"/>
          </a:xfrm>
        </p:spPr>
        <p:txBody>
          <a:bodyPr/>
          <a:lstStyle/>
          <a:p>
            <a:pPr eaLnBrk="1" hangingPunct="1"/>
            <a:r>
              <a:rPr lang="en-US" smtClean="0"/>
              <a:t>Tomorrow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sz="quarter" idx="2"/>
          </p:nvPr>
        </p:nvSpPr>
        <p:spPr>
          <a:xfrm>
            <a:off x="539750" y="1196975"/>
            <a:ext cx="3932238" cy="4000500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Equipment disconnected at the start, reconnected at the end</a:t>
            </a:r>
          </a:p>
          <a:p>
            <a:pPr marL="282575" lvl="1" indent="-142875" eaLnBrk="1" hangingPunct="1">
              <a:spcBef>
                <a:spcPct val="0"/>
              </a:spcBef>
            </a:pPr>
            <a:r>
              <a:rPr lang="en-US" sz="1800" dirty="0" smtClean="0"/>
              <a:t>BI instrumentation, magnets, septa… 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Alignment (tilt!) before connection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Parallel work on several sectors: optimization of resources and equipment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Slow transport engines, several magnets treated on each sector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75EF0-18AD-48D2-B67E-F2D99A349A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0487" name="Content Placeholder 4"/>
          <p:cNvSpPr>
            <a:spLocks noGrp="1"/>
          </p:cNvSpPr>
          <p:nvPr>
            <p:ph sz="quarter" idx="2"/>
          </p:nvPr>
        </p:nvSpPr>
        <p:spPr>
          <a:xfrm>
            <a:off x="4572000" y="1196975"/>
            <a:ext cx="3932238" cy="3857625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Immediate replacement upon disconnection OR rough pumping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Closure </a:t>
            </a:r>
            <a:r>
              <a:rPr lang="en-US" sz="1800" dirty="0" smtClean="0"/>
              <a:t>and pumping before alignment, then reopening.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Each sector is treated in a go: increased manpower and equipment.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Any delay in transport </a:t>
            </a:r>
            <a:r>
              <a:rPr lang="en-US" sz="1800" dirty="0" smtClean="0"/>
              <a:t>may</a:t>
            </a:r>
            <a:r>
              <a:rPr lang="en-US" sz="1800" dirty="0" smtClean="0"/>
              <a:t> limit </a:t>
            </a:r>
            <a:r>
              <a:rPr lang="en-US" sz="1800" dirty="0" smtClean="0"/>
              <a:t>access in the tunnel (engine parked in-situ).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Procedures</a:t>
            </a:r>
            <a:r>
              <a:rPr lang="en-US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</a:p>
        </p:txBody>
      </p:sp>
      <p:sp>
        <p:nvSpPr>
          <p:cNvPr id="21506" name="Text Placeholder 2"/>
          <p:cNvSpPr>
            <a:spLocks noGrp="1"/>
          </p:cNvSpPr>
          <p:nvPr>
            <p:ph type="body" idx="4294967295"/>
          </p:nvPr>
        </p:nvSpPr>
        <p:spPr>
          <a:xfrm>
            <a:off x="608013" y="579438"/>
            <a:ext cx="3930650" cy="792162"/>
          </a:xfrm>
        </p:spPr>
        <p:txBody>
          <a:bodyPr lIns="146304" anchor="ctr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2400" b="1" smtClean="0"/>
              <a:t>Today</a:t>
            </a:r>
          </a:p>
        </p:txBody>
      </p:sp>
      <p:sp>
        <p:nvSpPr>
          <p:cNvPr id="21507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652963" y="579438"/>
            <a:ext cx="3930650" cy="792162"/>
          </a:xfrm>
        </p:spPr>
        <p:txBody>
          <a:bodyPr lIns="137160" anchor="ctr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2400" b="1" smtClean="0"/>
              <a:t>Tomorrow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9750" y="1196975"/>
            <a:ext cx="4032250" cy="4000500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smtClean="0"/>
              <a:t>Plug-in equipment is transported, aligned, connected  exposed to atmosphere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smtClean="0"/>
              <a:t>Magnet’s interchangeability, upon modification in situ of pumping port shielding to adapt to vacuum chamber’s length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smtClean="0"/>
              <a:t>Substitution of heavy equipment by use of same engine (back and forth)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smtClean="0"/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smtClean="0"/>
              <a:t>Storage, transport of magnets opened or mechanically protected</a:t>
            </a: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6062663" y="6111875"/>
            <a:ext cx="2286000" cy="365125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</a:rPr>
              <a:t>SPS Vacuum modification, </a:t>
            </a:r>
            <a:r>
              <a:rPr lang="en-US" sz="1200" dirty="0" err="1">
                <a:latin typeface="+mn-lt"/>
              </a:rPr>
              <a:t>G.Vandoni</a:t>
            </a:r>
            <a:r>
              <a:rPr lang="en-US" sz="1200" dirty="0">
                <a:latin typeface="+mn-lt"/>
              </a:rPr>
              <a:t> @SPSU </a:t>
            </a:r>
          </a:p>
        </p:txBody>
      </p:sp>
      <p:sp>
        <p:nvSpPr>
          <p:cNvPr id="8" name="Slide Number Placeholder 7"/>
          <p:cNvSpPr txBox="1">
            <a:spLocks noGrp="1"/>
          </p:cNvSpPr>
          <p:nvPr/>
        </p:nvSpPr>
        <p:spPr>
          <a:xfrm>
            <a:off x="8348663" y="6111875"/>
            <a:ext cx="457200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B96C14-DB30-46A3-9ED7-80D508FE70AC}" type="slidenum">
              <a:rPr lang="en-US" sz="1000">
                <a:solidFill>
                  <a:schemeClr val="bg2">
                    <a:shade val="5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000">
              <a:solidFill>
                <a:schemeClr val="bg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2151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0" y="1196975"/>
            <a:ext cx="3932238" cy="3857625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Connection under </a:t>
            </a:r>
            <a:r>
              <a:rPr lang="en-US" sz="1800" dirty="0" smtClean="0"/>
              <a:t>dry air or N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flood.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To speed up replacement, magnets come back at the same place, or N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flow during </a:t>
            </a:r>
            <a:r>
              <a:rPr lang="en-US" sz="1800" dirty="0" err="1" smtClean="0"/>
              <a:t>pps</a:t>
            </a:r>
            <a:r>
              <a:rPr lang="en-US" sz="1800" dirty="0" smtClean="0"/>
              <a:t> modification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As soon as an element is disconnected, the spare is connected or the 2 sector halves are rough-pumped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Storage, transport of magnets under vacuum or N</a:t>
            </a:r>
            <a:r>
              <a:rPr lang="en-US" sz="1800" baseline="-25000" dirty="0" smtClean="0"/>
              <a:t>2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042988" y="6308725"/>
            <a:ext cx="46085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Verdana" pitchFamily="34" charset="0"/>
              </a:rPr>
              <a:t>*History control/post-mortem diagnostics</a:t>
            </a:r>
            <a:endParaRPr lang="en-GB" sz="1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Vacuum and mechanical layout</a:t>
            </a:r>
          </a:p>
        </p:txBody>
      </p:sp>
      <p:sp>
        <p:nvSpPr>
          <p:cNvPr id="22530" name="Text Placeholder 2"/>
          <p:cNvSpPr>
            <a:spLocks noGrp="1"/>
          </p:cNvSpPr>
          <p:nvPr>
            <p:ph type="body" idx="1"/>
          </p:nvPr>
        </p:nvSpPr>
        <p:spPr>
          <a:xfrm>
            <a:off x="608013" y="2276475"/>
            <a:ext cx="3930650" cy="792163"/>
          </a:xfrm>
        </p:spPr>
        <p:txBody>
          <a:bodyPr/>
          <a:lstStyle/>
          <a:p>
            <a:pPr eaLnBrk="1" hangingPunct="1"/>
            <a:r>
              <a:rPr lang="en-US" smtClean="0"/>
              <a:t>Today</a:t>
            </a:r>
          </a:p>
        </p:txBody>
      </p:sp>
      <p:sp>
        <p:nvSpPr>
          <p:cNvPr id="22531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963" y="2276475"/>
            <a:ext cx="3930650" cy="792163"/>
          </a:xfrm>
        </p:spPr>
        <p:txBody>
          <a:bodyPr/>
          <a:lstStyle/>
          <a:p>
            <a:pPr eaLnBrk="1" hangingPunct="1"/>
            <a:r>
              <a:rPr lang="en-US" smtClean="0"/>
              <a:t>Tomorrow</a:t>
            </a:r>
          </a:p>
        </p:txBody>
      </p:sp>
      <p:sp>
        <p:nvSpPr>
          <p:cNvPr id="22532" name="Content Placeholder 4"/>
          <p:cNvSpPr>
            <a:spLocks noGrp="1"/>
          </p:cNvSpPr>
          <p:nvPr>
            <p:ph sz="quarter" idx="2"/>
          </p:nvPr>
        </p:nvSpPr>
        <p:spPr>
          <a:xfrm>
            <a:off x="571500" y="3157538"/>
            <a:ext cx="3932238" cy="1639887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smtClean="0"/>
              <a:t>Experimental equipment in vacuum sectors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smtClean="0"/>
              <a:t>Quadrupoles are references for alignment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779838" y="6237288"/>
            <a:ext cx="4640262" cy="196850"/>
          </a:xfrm>
        </p:spPr>
        <p:txBody>
          <a:bodyPr/>
          <a:lstStyle/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FFB2E-5631-42A9-9AF3-058C2DA0D5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2535" name="Content Placeholder 4"/>
          <p:cNvSpPr>
            <a:spLocks noGrp="1"/>
          </p:cNvSpPr>
          <p:nvPr>
            <p:ph sz="quarter" idx="2"/>
          </p:nvPr>
        </p:nvSpPr>
        <p:spPr>
          <a:xfrm>
            <a:off x="4572000" y="3157538"/>
            <a:ext cx="3932238" cy="2143125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Multiplication of “phantom valves”? See above</a:t>
            </a:r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If </a:t>
            </a:r>
            <a:r>
              <a:rPr lang="en-US" sz="1800" dirty="0" err="1" smtClean="0"/>
              <a:t>quadrupoles</a:t>
            </a:r>
            <a:r>
              <a:rPr lang="en-US" sz="1800" dirty="0" smtClean="0"/>
              <a:t> are to be coated, a survey study is necessary </a:t>
            </a:r>
            <a:r>
              <a:rPr lang="en-US" sz="1800" dirty="0" smtClean="0"/>
              <a:t>for ways to shorten subsequent </a:t>
            </a:r>
            <a:r>
              <a:rPr lang="en-US" sz="1800" dirty="0" smtClean="0"/>
              <a:t>alignment process</a:t>
            </a:r>
          </a:p>
        </p:txBody>
      </p:sp>
      <p:sp>
        <p:nvSpPr>
          <p:cNvPr id="22537" name="Content Placeholder 4"/>
          <p:cNvSpPr>
            <a:spLocks/>
          </p:cNvSpPr>
          <p:nvPr/>
        </p:nvSpPr>
        <p:spPr bwMode="auto">
          <a:xfrm>
            <a:off x="539750" y="549275"/>
            <a:ext cx="8064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>
              <a:latin typeface="Verdana" pitchFamily="34" charset="0"/>
            </a:endParaRP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>
                <a:latin typeface="Verdana" pitchFamily="34" charset="0"/>
              </a:rPr>
              <a:t>No necessity to refine sectorization: </a:t>
            </a: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>
              <a:latin typeface="Verdana" pitchFamily="34" charset="0"/>
            </a:endParaRP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>
                <a:latin typeface="Verdana" pitchFamily="34" charset="0"/>
              </a:rPr>
              <a:t>Long sectors would be briefly closed by blank flanges (like LHC)</a:t>
            </a: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>
                <a:latin typeface="Verdana" pitchFamily="34" charset="0"/>
              </a:rPr>
              <a:t>Delicate equipment, submitted to long air exposure, is already separated (back to “what amount of coating”?)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Equipment</a:t>
            </a:r>
          </a:p>
        </p:txBody>
      </p:sp>
      <p:sp>
        <p:nvSpPr>
          <p:cNvPr id="23554" name="Content Placeholder 4"/>
          <p:cNvSpPr>
            <a:spLocks noGrp="1"/>
          </p:cNvSpPr>
          <p:nvPr>
            <p:ph sz="quarter" idx="2"/>
          </p:nvPr>
        </p:nvSpPr>
        <p:spPr>
          <a:xfrm>
            <a:off x="539750" y="620713"/>
            <a:ext cx="7777163" cy="4679950"/>
          </a:xfrm>
        </p:spPr>
        <p:txBody>
          <a:bodyPr/>
          <a:lstStyle/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Study a new design of pumping ports to allow for </a:t>
            </a:r>
            <a:r>
              <a:rPr lang="en-US" sz="1800" dirty="0" err="1" smtClean="0"/>
              <a:t>alignement</a:t>
            </a:r>
            <a:r>
              <a:rPr lang="en-US" sz="1800" dirty="0" smtClean="0"/>
              <a:t> when closed, with pumping port shielding and </a:t>
            </a:r>
            <a:r>
              <a:rPr lang="en-US" sz="1800" dirty="0" err="1" smtClean="0"/>
              <a:t>sabre</a:t>
            </a:r>
            <a:r>
              <a:rPr lang="en-US" sz="1800" dirty="0" smtClean="0"/>
              <a:t> inserted, thin covers with N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venting and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rough-pumping port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Mobile, rough-pumping stations, monitoring needs and methods to study</a:t>
            </a:r>
            <a:endParaRPr lang="en-US" sz="1600" dirty="0" smtClean="0"/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Study required for </a:t>
            </a:r>
            <a:r>
              <a:rPr lang="en-US" sz="1800" dirty="0" err="1" smtClean="0"/>
              <a:t>alignement</a:t>
            </a:r>
            <a:r>
              <a:rPr lang="en-US" sz="1800" dirty="0" smtClean="0"/>
              <a:t> equipment and procedures 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r>
              <a:rPr lang="en-US" sz="1800" dirty="0" smtClean="0"/>
              <a:t>Study required for transport engines</a:t>
            </a:r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  <a:p>
            <a:pPr marL="0" indent="-142875" eaLnBrk="1" hangingPunct="1">
              <a:spcBef>
                <a:spcPct val="0"/>
              </a:spcBef>
            </a:pPr>
            <a:endParaRPr lang="en-US" sz="18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E5BA8-ED63-4F6E-A881-E160FDD415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conclude</a:t>
            </a: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SPS Vacuum modification, </a:t>
            </a:r>
            <a:r>
              <a:rPr lang="en-US" err="1"/>
              <a:t>G.Vandoni</a:t>
            </a:r>
            <a:r>
              <a:rPr lang="en-US"/>
              <a:t> @SPSU 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77EF57-6E7D-4F07-B6D4-82CDEF80EC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24580" name="Content Placeholder 4"/>
          <p:cNvSpPr>
            <a:spLocks/>
          </p:cNvSpPr>
          <p:nvPr/>
        </p:nvSpPr>
        <p:spPr bwMode="auto">
          <a:xfrm>
            <a:off x="611188" y="1557338"/>
            <a:ext cx="777716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>
                <a:latin typeface="Verdana" pitchFamily="34" charset="0"/>
              </a:rPr>
              <a:t>For vacuum, </a:t>
            </a:r>
            <a:r>
              <a:rPr lang="en-US" dirty="0" smtClean="0">
                <a:latin typeface="Verdana" pitchFamily="34" charset="0"/>
              </a:rPr>
              <a:t>r</a:t>
            </a:r>
            <a:r>
              <a:rPr lang="en-US" dirty="0" smtClean="0">
                <a:latin typeface="Verdana" pitchFamily="34" charset="0"/>
              </a:rPr>
              <a:t>equired actions are</a:t>
            </a:r>
            <a:endParaRPr lang="en-US" dirty="0">
              <a:latin typeface="Verdana" pitchFamily="34" charset="0"/>
            </a:endParaRPr>
          </a:p>
          <a:p>
            <a:pPr marL="282575" lvl="1" indent="-142875"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600" dirty="0" smtClean="0">
                <a:latin typeface="Verdana" pitchFamily="34" charset="0"/>
              </a:rPr>
              <a:t>Shutdown workflow and related manpower</a:t>
            </a:r>
          </a:p>
          <a:p>
            <a:pPr marL="282575" lvl="1" indent="-142875"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600" dirty="0" smtClean="0">
                <a:latin typeface="Verdana" pitchFamily="34" charset="0"/>
              </a:rPr>
              <a:t>Installation procedures (dry air flow, </a:t>
            </a:r>
            <a:r>
              <a:rPr lang="en-US" sz="1600" dirty="0" err="1" smtClean="0">
                <a:latin typeface="Verdana" pitchFamily="34" charset="0"/>
              </a:rPr>
              <a:t>pumpdown</a:t>
            </a:r>
            <a:r>
              <a:rPr lang="en-US" sz="1600" dirty="0" smtClean="0">
                <a:latin typeface="Verdana" pitchFamily="34" charset="0"/>
              </a:rPr>
              <a:t>)</a:t>
            </a:r>
            <a:endParaRPr lang="en-US" sz="1600" dirty="0">
              <a:latin typeface="Verdana" pitchFamily="34" charset="0"/>
            </a:endParaRPr>
          </a:p>
          <a:p>
            <a:pPr marL="282575" lvl="1" indent="-142875"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600" dirty="0" smtClean="0">
                <a:latin typeface="Verdana" pitchFamily="34" charset="0"/>
              </a:rPr>
              <a:t>Design of standard pumping port and closing flanges</a:t>
            </a:r>
            <a:endParaRPr lang="en-US" sz="1600" dirty="0">
              <a:latin typeface="Verdana" pitchFamily="34" charset="0"/>
            </a:endParaRPr>
          </a:p>
          <a:p>
            <a:pPr marL="282575" lvl="1" indent="-142875"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600" dirty="0" smtClean="0">
                <a:latin typeface="Verdana" pitchFamily="34" charset="0"/>
              </a:rPr>
              <a:t>Mobile pumping groups</a:t>
            </a:r>
          </a:p>
          <a:p>
            <a:pPr marL="282575" lvl="1" indent="-142875">
              <a:buClr>
                <a:schemeClr val="accent1"/>
              </a:buClr>
              <a:buSzPct val="100000"/>
              <a:buFont typeface="Verdana" pitchFamily="34" charset="0"/>
              <a:buChar char="◦"/>
            </a:pPr>
            <a:r>
              <a:rPr lang="en-US" sz="1600" dirty="0" smtClean="0">
                <a:latin typeface="Verdana" pitchFamily="34" charset="0"/>
              </a:rPr>
              <a:t>Monitoring?</a:t>
            </a:r>
            <a:endParaRPr lang="en-US" sz="1600" dirty="0">
              <a:latin typeface="Verdana" pitchFamily="34" charset="0"/>
            </a:endParaRP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>
                <a:latin typeface="Verdana" pitchFamily="34" charset="0"/>
              </a:rPr>
              <a:t>Some analysis required from other groups: survey, transport, equipment groups</a:t>
            </a: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>
                <a:latin typeface="Verdana" pitchFamily="34" charset="0"/>
              </a:rPr>
              <a:t>Next step should be a ranking of necessary study</a:t>
            </a:r>
            <a:endParaRPr lang="en-US" dirty="0">
              <a:latin typeface="Verdana" pitchFamily="34" charset="0"/>
            </a:endParaRPr>
          </a:p>
          <a:p>
            <a:pPr indent="-142875"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olde-wk26-200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Isolde-wk26-2009</Template>
  <TotalTime>737</TotalTime>
  <Words>520</Words>
  <Application>Microsoft Office PowerPoint</Application>
  <PresentationFormat>On-screen Show (4:3)</PresentationFormat>
  <Paragraphs>97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Isolde-wk26-2009</vt:lpstr>
      <vt:lpstr>Equation</vt:lpstr>
      <vt:lpstr>SPS vacuum modification </vt:lpstr>
      <vt:lpstr>Summary</vt:lpstr>
      <vt:lpstr>Some open issues</vt:lpstr>
      <vt:lpstr>Shutdown workflow</vt:lpstr>
      <vt:lpstr>Procedures*</vt:lpstr>
      <vt:lpstr>Vacuum and mechanical layout</vt:lpstr>
      <vt:lpstr>Equipment</vt:lpstr>
      <vt:lpstr>To conclude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of the Isolde vacuum controls system after the power cut</dc:title>
  <dc:creator>gvandoni</dc:creator>
  <cp:lastModifiedBy>gvandoni</cp:lastModifiedBy>
  <cp:revision>52</cp:revision>
  <dcterms:created xsi:type="dcterms:W3CDTF">2009-06-29T06:57:29Z</dcterms:created>
  <dcterms:modified xsi:type="dcterms:W3CDTF">2009-06-30T09:53:04Z</dcterms:modified>
</cp:coreProperties>
</file>