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FFFF99"/>
    <a:srgbClr val="0066FF"/>
    <a:srgbClr val="E7E7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97" autoAdjust="0"/>
    <p:restoredTop sz="95777" autoAdjust="0"/>
  </p:normalViewPr>
  <p:slideViewPr>
    <p:cSldViewPr snapToObjects="1">
      <p:cViewPr varScale="1">
        <p:scale>
          <a:sx n="82" d="100"/>
          <a:sy n="82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ern.ch\dfs\Divisions\EST\Groups\SM\SurfaceAnalysis\DataFiles\TestMeasurements\samples\SEY78(CNe30)\CNe30_200901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Ageing</a:t>
            </a:r>
            <a:r>
              <a:rPr lang="en-US" baseline="0" dirty="0" smtClean="0"/>
              <a:t> </a:t>
            </a:r>
            <a:r>
              <a:rPr lang="en-US" baseline="0" dirty="0"/>
              <a:t>of a-C film on </a:t>
            </a:r>
            <a:r>
              <a:rPr lang="en-US" dirty="0"/>
              <a:t>SS samples, one curve each sample, on various</a:t>
            </a:r>
            <a:r>
              <a:rPr lang="en-US" baseline="0" dirty="0"/>
              <a:t> </a:t>
            </a:r>
            <a:r>
              <a:rPr lang="en-US" dirty="0"/>
              <a:t>zirconium  </a:t>
            </a:r>
            <a:r>
              <a:rPr lang="en-US" dirty="0" err="1"/>
              <a:t>underlayers</a:t>
            </a:r>
            <a:endParaRPr lang="en-US" dirty="0"/>
          </a:p>
        </c:rich>
      </c:tx>
      <c:layout>
        <c:manualLayout>
          <c:xMode val="edge"/>
          <c:yMode val="edge"/>
          <c:x val="0.14258546299762986"/>
          <c:y val="1.4612130928637905E-2"/>
        </c:manualLayout>
      </c:layout>
    </c:title>
    <c:plotArea>
      <c:layout/>
      <c:scatterChart>
        <c:scatterStyle val="lineMarker"/>
        <c:ser>
          <c:idx val="3"/>
          <c:order val="0"/>
          <c:tx>
            <c:strRef>
              <c:f>Data_1!$A$2</c:f>
              <c:strCache>
                <c:ptCount val="1"/>
                <c:pt idx="0">
                  <c:v>CNe30_2_20090116_SS_1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xVal>
            <c:numRef>
              <c:f>Data_1!$A$4:$A$38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Data_1!$E$4:$E$38</c:f>
              <c:numCache>
                <c:formatCode>0.00E+00</c:formatCode>
                <c:ptCount val="35"/>
                <c:pt idx="0">
                  <c:v>0.83791992805821414</c:v>
                </c:pt>
                <c:pt idx="1">
                  <c:v>0.66516521983366184</c:v>
                </c:pt>
                <c:pt idx="2">
                  <c:v>0.74634582682118988</c:v>
                </c:pt>
                <c:pt idx="3">
                  <c:v>0.83339364686972761</c:v>
                </c:pt>
                <c:pt idx="4">
                  <c:v>0.88904994672897686</c:v>
                </c:pt>
                <c:pt idx="5">
                  <c:v>0.92206470083532222</c:v>
                </c:pt>
                <c:pt idx="6">
                  <c:v>0.94180416185271187</c:v>
                </c:pt>
                <c:pt idx="7">
                  <c:v>0.95143948296122216</c:v>
                </c:pt>
                <c:pt idx="8">
                  <c:v>0.95752140567301125</c:v>
                </c:pt>
                <c:pt idx="9">
                  <c:v>0.9570689419528664</c:v>
                </c:pt>
                <c:pt idx="10">
                  <c:v>0.95527713960195348</c:v>
                </c:pt>
                <c:pt idx="11">
                  <c:v>0.9534641348831977</c:v>
                </c:pt>
                <c:pt idx="12">
                  <c:v>0.94789908890939323</c:v>
                </c:pt>
                <c:pt idx="13">
                  <c:v>0.94324633808864933</c:v>
                </c:pt>
                <c:pt idx="14">
                  <c:v>0.93561744119410495</c:v>
                </c:pt>
                <c:pt idx="15">
                  <c:v>0.92969756198587805</c:v>
                </c:pt>
                <c:pt idx="16">
                  <c:v>0.92144512336801965</c:v>
                </c:pt>
                <c:pt idx="17">
                  <c:v>0.91493154064388882</c:v>
                </c:pt>
                <c:pt idx="18">
                  <c:v>0.90773357256632303</c:v>
                </c:pt>
                <c:pt idx="19">
                  <c:v>0.89890215144369234</c:v>
                </c:pt>
                <c:pt idx="20">
                  <c:v>0.89039480725219211</c:v>
                </c:pt>
                <c:pt idx="21">
                  <c:v>0.8810280964856817</c:v>
                </c:pt>
                <c:pt idx="22">
                  <c:v>0.87205280980238387</c:v>
                </c:pt>
                <c:pt idx="23">
                  <c:v>0.86292475873464403</c:v>
                </c:pt>
                <c:pt idx="24">
                  <c:v>0.85533459812187862</c:v>
                </c:pt>
                <c:pt idx="25">
                  <c:v>0.84616314805311243</c:v>
                </c:pt>
                <c:pt idx="26">
                  <c:v>0.83918406766268172</c:v>
                </c:pt>
                <c:pt idx="27">
                  <c:v>0.83204214440656954</c:v>
                </c:pt>
                <c:pt idx="28">
                  <c:v>0.82679268012850005</c:v>
                </c:pt>
                <c:pt idx="29">
                  <c:v>0.82033037929812125</c:v>
                </c:pt>
                <c:pt idx="30">
                  <c:v>0.8149500530273408</c:v>
                </c:pt>
                <c:pt idx="31">
                  <c:v>0.8081120199453955</c:v>
                </c:pt>
                <c:pt idx="32">
                  <c:v>0.80138488298457833</c:v>
                </c:pt>
                <c:pt idx="33">
                  <c:v>0.7979522297207885</c:v>
                </c:pt>
                <c:pt idx="34">
                  <c:v>0.79438870165654851</c:v>
                </c:pt>
              </c:numCache>
            </c:numRef>
          </c:yVal>
        </c:ser>
        <c:ser>
          <c:idx val="0"/>
          <c:order val="1"/>
          <c:tx>
            <c:strRef>
              <c:f>Data_2!$A$2</c:f>
              <c:strCache>
                <c:ptCount val="1"/>
                <c:pt idx="0">
                  <c:v>CNe30_3_20090116_SS_1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</c:spPr>
          </c:marker>
          <c:xVal>
            <c:numRef>
              <c:f>Data_2!$A$4:$A$38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Data_2!$E$4:$E$38</c:f>
              <c:numCache>
                <c:formatCode>0.00E+00</c:formatCode>
                <c:ptCount val="35"/>
                <c:pt idx="0">
                  <c:v>0.86532445102393352</c:v>
                </c:pt>
                <c:pt idx="1">
                  <c:v>0.61062639213342829</c:v>
                </c:pt>
                <c:pt idx="2">
                  <c:v>0.69277688932628079</c:v>
                </c:pt>
                <c:pt idx="3">
                  <c:v>0.78080131674986164</c:v>
                </c:pt>
                <c:pt idx="4">
                  <c:v>0.8399250555188349</c:v>
                </c:pt>
                <c:pt idx="5">
                  <c:v>0.8820237720548767</c:v>
                </c:pt>
                <c:pt idx="6">
                  <c:v>0.91264675165658382</c:v>
                </c:pt>
                <c:pt idx="7">
                  <c:v>0.93252235074415157</c:v>
                </c:pt>
                <c:pt idx="8">
                  <c:v>0.94603473732474663</c:v>
                </c:pt>
                <c:pt idx="9">
                  <c:v>0.95656303271369469</c:v>
                </c:pt>
                <c:pt idx="10">
                  <c:v>0.96341873523845278</c:v>
                </c:pt>
                <c:pt idx="11">
                  <c:v>0.96522793970833654</c:v>
                </c:pt>
                <c:pt idx="12">
                  <c:v>0.96470032691609164</c:v>
                </c:pt>
                <c:pt idx="13">
                  <c:v>0.96272992140131863</c:v>
                </c:pt>
                <c:pt idx="14">
                  <c:v>0.95976729923906301</c:v>
                </c:pt>
                <c:pt idx="15">
                  <c:v>0.95613994036556182</c:v>
                </c:pt>
                <c:pt idx="16">
                  <c:v>0.95204949980511944</c:v>
                </c:pt>
                <c:pt idx="17">
                  <c:v>0.94639653562677062</c:v>
                </c:pt>
                <c:pt idx="18">
                  <c:v>0.9405937477374815</c:v>
                </c:pt>
                <c:pt idx="19">
                  <c:v>0.93515544284775054</c:v>
                </c:pt>
                <c:pt idx="20">
                  <c:v>0.92951254525027993</c:v>
                </c:pt>
                <c:pt idx="21">
                  <c:v>0.92143230430400536</c:v>
                </c:pt>
                <c:pt idx="22">
                  <c:v>0.91347983168801616</c:v>
                </c:pt>
                <c:pt idx="23">
                  <c:v>0.90663443011708966</c:v>
                </c:pt>
                <c:pt idx="24">
                  <c:v>0.90068509969551203</c:v>
                </c:pt>
                <c:pt idx="25">
                  <c:v>0.89402538594734726</c:v>
                </c:pt>
                <c:pt idx="26">
                  <c:v>0.88818034902372267</c:v>
                </c:pt>
                <c:pt idx="27">
                  <c:v>0.88258246970591803</c:v>
                </c:pt>
                <c:pt idx="28">
                  <c:v>0.87765093569371722</c:v>
                </c:pt>
                <c:pt idx="29">
                  <c:v>0.87365617306125309</c:v>
                </c:pt>
                <c:pt idx="30">
                  <c:v>0.87055519725597164</c:v>
                </c:pt>
                <c:pt idx="31">
                  <c:v>0.86840912611222343</c:v>
                </c:pt>
                <c:pt idx="32">
                  <c:v>0.86714767179498864</c:v>
                </c:pt>
                <c:pt idx="33">
                  <c:v>0.86663916919982364</c:v>
                </c:pt>
                <c:pt idx="34">
                  <c:v>0.86814362323532368</c:v>
                </c:pt>
              </c:numCache>
            </c:numRef>
          </c:yVal>
        </c:ser>
        <c:ser>
          <c:idx val="1"/>
          <c:order val="2"/>
          <c:tx>
            <c:strRef>
              <c:f>Data_3!$A$2</c:f>
              <c:strCache>
                <c:ptCount val="1"/>
                <c:pt idx="0">
                  <c:v>CNe30_4_20090116_SS_1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</c:spPr>
          </c:marker>
          <c:xVal>
            <c:numRef>
              <c:f>Data_3!$A$4:$A$38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Data_3!$E$4:$E$38</c:f>
              <c:numCache>
                <c:formatCode>0.00E+00</c:formatCode>
                <c:ptCount val="35"/>
                <c:pt idx="0">
                  <c:v>0.8464566550207413</c:v>
                </c:pt>
                <c:pt idx="1">
                  <c:v>0.74359517964740063</c:v>
                </c:pt>
                <c:pt idx="2">
                  <c:v>0.80171953687703779</c:v>
                </c:pt>
                <c:pt idx="3">
                  <c:v>0.88293134684871644</c:v>
                </c:pt>
                <c:pt idx="4">
                  <c:v>0.93295970873067968</c:v>
                </c:pt>
                <c:pt idx="5">
                  <c:v>0.9586797548611351</c:v>
                </c:pt>
                <c:pt idx="6">
                  <c:v>0.97313641502972059</c:v>
                </c:pt>
                <c:pt idx="7">
                  <c:v>0.97855463624435091</c:v>
                </c:pt>
                <c:pt idx="8">
                  <c:v>0.97776867800908862</c:v>
                </c:pt>
                <c:pt idx="9">
                  <c:v>0.97513586956521758</c:v>
                </c:pt>
                <c:pt idx="10">
                  <c:v>0.97048414351236145</c:v>
                </c:pt>
                <c:pt idx="11">
                  <c:v>0.96583102969615764</c:v>
                </c:pt>
                <c:pt idx="12">
                  <c:v>0.95870241434390902</c:v>
                </c:pt>
                <c:pt idx="13">
                  <c:v>0.95251363484584251</c:v>
                </c:pt>
                <c:pt idx="14">
                  <c:v>0.94359832515264341</c:v>
                </c:pt>
                <c:pt idx="15">
                  <c:v>0.93503883662573695</c:v>
                </c:pt>
                <c:pt idx="16">
                  <c:v>0.92831423447105044</c:v>
                </c:pt>
                <c:pt idx="17">
                  <c:v>0.91965511799920141</c:v>
                </c:pt>
                <c:pt idx="18">
                  <c:v>0.91242563453547221</c:v>
                </c:pt>
                <c:pt idx="19">
                  <c:v>0.90318769019532752</c:v>
                </c:pt>
                <c:pt idx="20">
                  <c:v>0.89460228770228223</c:v>
                </c:pt>
                <c:pt idx="21">
                  <c:v>0.88495522878501631</c:v>
                </c:pt>
                <c:pt idx="22">
                  <c:v>0.87393056751544651</c:v>
                </c:pt>
                <c:pt idx="23">
                  <c:v>0.86506555209064662</c:v>
                </c:pt>
                <c:pt idx="24">
                  <c:v>0.85681584253574172</c:v>
                </c:pt>
                <c:pt idx="25">
                  <c:v>0.84666853240432538</c:v>
                </c:pt>
                <c:pt idx="26">
                  <c:v>0.83938098108057269</c:v>
                </c:pt>
                <c:pt idx="27">
                  <c:v>0.83117668742970063</c:v>
                </c:pt>
                <c:pt idx="28">
                  <c:v>0.82496453458462593</c:v>
                </c:pt>
                <c:pt idx="29">
                  <c:v>0.81824294522428154</c:v>
                </c:pt>
                <c:pt idx="30">
                  <c:v>0.81290596437438412</c:v>
                </c:pt>
                <c:pt idx="31">
                  <c:v>0.80620947449917857</c:v>
                </c:pt>
                <c:pt idx="32">
                  <c:v>0.80244582862365077</c:v>
                </c:pt>
                <c:pt idx="33">
                  <c:v>0.79862437905999262</c:v>
                </c:pt>
                <c:pt idx="34">
                  <c:v>0.79579229281357022</c:v>
                </c:pt>
              </c:numCache>
            </c:numRef>
          </c:yVal>
        </c:ser>
        <c:ser>
          <c:idx val="2"/>
          <c:order val="3"/>
          <c:tx>
            <c:strRef>
              <c:f>Data_4!$A$2</c:f>
              <c:strCache>
                <c:ptCount val="1"/>
                <c:pt idx="0">
                  <c:v>CNe30_5_20090116_SS_1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</c:spPr>
          </c:marker>
          <c:xVal>
            <c:numRef>
              <c:f>Data_4!$A$4:$A$39</c:f>
              <c:numCache>
                <c:formatCode>General</c:formatCode>
                <c:ptCount val="36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Data_4!$E$4:$E$38</c:f>
              <c:numCache>
                <c:formatCode>0.00E+00</c:formatCode>
                <c:ptCount val="35"/>
                <c:pt idx="0">
                  <c:v>0.83618477331052243</c:v>
                </c:pt>
                <c:pt idx="1">
                  <c:v>0.76855043619407182</c:v>
                </c:pt>
                <c:pt idx="2">
                  <c:v>0.80339451738628753</c:v>
                </c:pt>
                <c:pt idx="3">
                  <c:v>0.88865291262135993</c:v>
                </c:pt>
                <c:pt idx="4">
                  <c:v>0.93470594521426276</c:v>
                </c:pt>
                <c:pt idx="5">
                  <c:v>0.96113294900837221</c:v>
                </c:pt>
                <c:pt idx="6">
                  <c:v>0.9736054841242695</c:v>
                </c:pt>
                <c:pt idx="7">
                  <c:v>0.9767198437397786</c:v>
                </c:pt>
                <c:pt idx="8">
                  <c:v>0.97596432452010151</c:v>
                </c:pt>
                <c:pt idx="9">
                  <c:v>0.97404354886587852</c:v>
                </c:pt>
                <c:pt idx="10">
                  <c:v>0.96991376261137585</c:v>
                </c:pt>
                <c:pt idx="11">
                  <c:v>0.96524644538204518</c:v>
                </c:pt>
                <c:pt idx="12">
                  <c:v>0.95908663659353</c:v>
                </c:pt>
                <c:pt idx="13">
                  <c:v>0.95396434077760239</c:v>
                </c:pt>
                <c:pt idx="14">
                  <c:v>0.94629233829073522</c:v>
                </c:pt>
                <c:pt idx="15">
                  <c:v>0.93919616372269499</c:v>
                </c:pt>
                <c:pt idx="16">
                  <c:v>0.93234169115889343</c:v>
                </c:pt>
                <c:pt idx="17">
                  <c:v>0.92689414089216449</c:v>
                </c:pt>
                <c:pt idx="18">
                  <c:v>0.91919109107057528</c:v>
                </c:pt>
                <c:pt idx="19">
                  <c:v>0.91078203028854465</c:v>
                </c:pt>
                <c:pt idx="20">
                  <c:v>0.90261197561074535</c:v>
                </c:pt>
                <c:pt idx="21">
                  <c:v>0.89506328900574716</c:v>
                </c:pt>
                <c:pt idx="22">
                  <c:v>0.88549256580539326</c:v>
                </c:pt>
                <c:pt idx="23">
                  <c:v>0.87772412105938769</c:v>
                </c:pt>
                <c:pt idx="24">
                  <c:v>0.8705836827690655</c:v>
                </c:pt>
                <c:pt idx="25">
                  <c:v>0.86246959119995759</c:v>
                </c:pt>
                <c:pt idx="26">
                  <c:v>0.85473671110761751</c:v>
                </c:pt>
                <c:pt idx="27">
                  <c:v>0.84762777563689551</c:v>
                </c:pt>
                <c:pt idx="28">
                  <c:v>0.8405187869784595</c:v>
                </c:pt>
                <c:pt idx="29">
                  <c:v>0.83495274604319336</c:v>
                </c:pt>
                <c:pt idx="30">
                  <c:v>0.82988735653084511</c:v>
                </c:pt>
                <c:pt idx="31">
                  <c:v>0.82415744630678867</c:v>
                </c:pt>
                <c:pt idx="32">
                  <c:v>0.82056112162765205</c:v>
                </c:pt>
                <c:pt idx="33">
                  <c:v>0.81884956158472255</c:v>
                </c:pt>
                <c:pt idx="34">
                  <c:v>0.81924662697262207</c:v>
                </c:pt>
              </c:numCache>
            </c:numRef>
          </c:yVal>
        </c:ser>
        <c:ser>
          <c:idx val="5"/>
          <c:order val="4"/>
          <c:tx>
            <c:strRef>
              <c:f>Data_6!$A$2</c:f>
              <c:strCache>
                <c:ptCount val="1"/>
                <c:pt idx="0">
                  <c:v>CNe30_2_20090123_SS_1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</c:spPr>
          </c:marker>
          <c:xVal>
            <c:numRef>
              <c:f>Data_6!$A$4:$A$38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Data_6!$E$4:$E$38</c:f>
              <c:numCache>
                <c:formatCode>0.00E+00</c:formatCode>
                <c:ptCount val="35"/>
                <c:pt idx="0">
                  <c:v>0.83983578629876865</c:v>
                </c:pt>
                <c:pt idx="1">
                  <c:v>0.90901215025241666</c:v>
                </c:pt>
                <c:pt idx="2">
                  <c:v>0.7812721348632945</c:v>
                </c:pt>
                <c:pt idx="3">
                  <c:v>0.86435865019935865</c:v>
                </c:pt>
                <c:pt idx="4">
                  <c:v>0.91566436013981067</c:v>
                </c:pt>
                <c:pt idx="5">
                  <c:v>0.94405707201747613</c:v>
                </c:pt>
                <c:pt idx="6">
                  <c:v>0.96070445493203782</c:v>
                </c:pt>
                <c:pt idx="7">
                  <c:v>0.96945318012736115</c:v>
                </c:pt>
                <c:pt idx="8">
                  <c:v>0.97364930027668883</c:v>
                </c:pt>
                <c:pt idx="9">
                  <c:v>0.97396927854579185</c:v>
                </c:pt>
                <c:pt idx="10">
                  <c:v>0.97304085799036855</c:v>
                </c:pt>
                <c:pt idx="11">
                  <c:v>0.96958625979001256</c:v>
                </c:pt>
                <c:pt idx="12">
                  <c:v>0.96574932258229518</c:v>
                </c:pt>
                <c:pt idx="13">
                  <c:v>0.96046426761995529</c:v>
                </c:pt>
                <c:pt idx="14">
                  <c:v>0.95487293550414853</c:v>
                </c:pt>
                <c:pt idx="15">
                  <c:v>0.9490893886208146</c:v>
                </c:pt>
                <c:pt idx="16">
                  <c:v>0.94296558024998611</c:v>
                </c:pt>
                <c:pt idx="17">
                  <c:v>0.93640233054187361</c:v>
                </c:pt>
                <c:pt idx="18">
                  <c:v>0.92905025977786049</c:v>
                </c:pt>
                <c:pt idx="19">
                  <c:v>0.92220778933462222</c:v>
                </c:pt>
                <c:pt idx="20">
                  <c:v>0.91423380075009208</c:v>
                </c:pt>
                <c:pt idx="21">
                  <c:v>0.90607210626185952</c:v>
                </c:pt>
                <c:pt idx="22">
                  <c:v>0.8972391677418543</c:v>
                </c:pt>
                <c:pt idx="23">
                  <c:v>0.88879995764519937</c:v>
                </c:pt>
                <c:pt idx="24">
                  <c:v>0.87986260463245192</c:v>
                </c:pt>
                <c:pt idx="25">
                  <c:v>0.87216468214918408</c:v>
                </c:pt>
                <c:pt idx="26">
                  <c:v>0.86497534032786083</c:v>
                </c:pt>
                <c:pt idx="27">
                  <c:v>0.85861444145803822</c:v>
                </c:pt>
                <c:pt idx="28">
                  <c:v>0.8538079761723566</c:v>
                </c:pt>
                <c:pt idx="29">
                  <c:v>0.85362122831781129</c:v>
                </c:pt>
                <c:pt idx="30">
                  <c:v>0.85787063152695264</c:v>
                </c:pt>
                <c:pt idx="31">
                  <c:v>0.86275134820292732</c:v>
                </c:pt>
                <c:pt idx="32">
                  <c:v>0.86574271090919652</c:v>
                </c:pt>
                <c:pt idx="33">
                  <c:v>0.86725015731365485</c:v>
                </c:pt>
                <c:pt idx="34">
                  <c:v>0.86779294037206911</c:v>
                </c:pt>
              </c:numCache>
            </c:numRef>
          </c:yVal>
        </c:ser>
        <c:ser>
          <c:idx val="6"/>
          <c:order val="5"/>
          <c:tx>
            <c:strRef>
              <c:f>Data_7!$A$2</c:f>
              <c:strCache>
                <c:ptCount val="1"/>
                <c:pt idx="0">
                  <c:v>CNe30_3_20090123_SS_1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Data_7!$A$4:$A$38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Data_7!$E$4:$E$38</c:f>
              <c:numCache>
                <c:formatCode>0.00E+00</c:formatCode>
                <c:ptCount val="35"/>
                <c:pt idx="0">
                  <c:v>0.95589839488857808</c:v>
                </c:pt>
                <c:pt idx="1">
                  <c:v>1.0556163712115023</c:v>
                </c:pt>
                <c:pt idx="2">
                  <c:v>0.92131139136675844</c:v>
                </c:pt>
                <c:pt idx="3">
                  <c:v>1.0150139544921695</c:v>
                </c:pt>
                <c:pt idx="4">
                  <c:v>1.072108856456468</c:v>
                </c:pt>
                <c:pt idx="5">
                  <c:v>1.1098023843014273</c:v>
                </c:pt>
                <c:pt idx="6">
                  <c:v>1.1350659596308241</c:v>
                </c:pt>
                <c:pt idx="7">
                  <c:v>1.1496680643664605</c:v>
                </c:pt>
                <c:pt idx="8">
                  <c:v>1.1568732499298926</c:v>
                </c:pt>
                <c:pt idx="9">
                  <c:v>1.1567835675780149</c:v>
                </c:pt>
                <c:pt idx="10">
                  <c:v>1.1521949445072222</c:v>
                </c:pt>
                <c:pt idx="11">
                  <c:v>1.1458015807654898</c:v>
                </c:pt>
                <c:pt idx="12">
                  <c:v>1.1374840300145754</c:v>
                </c:pt>
                <c:pt idx="13">
                  <c:v>1.1294275026457621</c:v>
                </c:pt>
                <c:pt idx="14">
                  <c:v>1.1198681735782581</c:v>
                </c:pt>
                <c:pt idx="15">
                  <c:v>1.1101867031267647</c:v>
                </c:pt>
                <c:pt idx="16">
                  <c:v>1.1001540036095605</c:v>
                </c:pt>
                <c:pt idx="17">
                  <c:v>1.0904968191649278</c:v>
                </c:pt>
                <c:pt idx="18">
                  <c:v>1.081089896379557</c:v>
                </c:pt>
                <c:pt idx="19">
                  <c:v>1.0718335894662361</c:v>
                </c:pt>
                <c:pt idx="20">
                  <c:v>1.0605409194824693</c:v>
                </c:pt>
                <c:pt idx="21">
                  <c:v>1.0488208880963932</c:v>
                </c:pt>
                <c:pt idx="22">
                  <c:v>1.0389711229155627</c:v>
                </c:pt>
                <c:pt idx="23">
                  <c:v>1.0287390191347898</c:v>
                </c:pt>
                <c:pt idx="24">
                  <c:v>1.0193875525009546</c:v>
                </c:pt>
                <c:pt idx="25">
                  <c:v>1.0095578256022502</c:v>
                </c:pt>
                <c:pt idx="26">
                  <c:v>0.99925911705950465</c:v>
                </c:pt>
                <c:pt idx="27">
                  <c:v>0.99129993108856362</c:v>
                </c:pt>
                <c:pt idx="28">
                  <c:v>0.98702611824044306</c:v>
                </c:pt>
                <c:pt idx="29">
                  <c:v>0.98632469675931989</c:v>
                </c:pt>
                <c:pt idx="30">
                  <c:v>0.98673920631394962</c:v>
                </c:pt>
                <c:pt idx="31">
                  <c:v>0.98724598418536269</c:v>
                </c:pt>
                <c:pt idx="32">
                  <c:v>0.98775982375507232</c:v>
                </c:pt>
                <c:pt idx="33">
                  <c:v>0.98813864753508962</c:v>
                </c:pt>
                <c:pt idx="34">
                  <c:v>0.98796772280511358</c:v>
                </c:pt>
              </c:numCache>
            </c:numRef>
          </c:yVal>
        </c:ser>
        <c:ser>
          <c:idx val="7"/>
          <c:order val="6"/>
          <c:tx>
            <c:strRef>
              <c:f>Data_8!$A$2</c:f>
              <c:strCache>
                <c:ptCount val="1"/>
                <c:pt idx="0">
                  <c:v>CNe30_4_20090123_SS_1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xVal>
            <c:numRef>
              <c:f>Data_8!$A$4:$A$38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Data_8!$E$4:$E$38</c:f>
              <c:numCache>
                <c:formatCode>0.00E+00</c:formatCode>
                <c:ptCount val="35"/>
                <c:pt idx="0">
                  <c:v>0.87377875355521251</c:v>
                </c:pt>
                <c:pt idx="1">
                  <c:v>1.0060219968575919</c:v>
                </c:pt>
                <c:pt idx="2">
                  <c:v>0.99713568276191877</c:v>
                </c:pt>
                <c:pt idx="3">
                  <c:v>1.0775695769595728</c:v>
                </c:pt>
                <c:pt idx="4">
                  <c:v>1.1113246966102284</c:v>
                </c:pt>
                <c:pt idx="5">
                  <c:v>1.1237048293828575</c:v>
                </c:pt>
                <c:pt idx="6">
                  <c:v>1.1223040960424793</c:v>
                </c:pt>
                <c:pt idx="7">
                  <c:v>1.1118971301479315</c:v>
                </c:pt>
                <c:pt idx="8">
                  <c:v>1.1001901801968661</c:v>
                </c:pt>
                <c:pt idx="9">
                  <c:v>1.08672131575967</c:v>
                </c:pt>
                <c:pt idx="10">
                  <c:v>1.0700979096109229</c:v>
                </c:pt>
                <c:pt idx="11">
                  <c:v>1.0541235756154272</c:v>
                </c:pt>
                <c:pt idx="12">
                  <c:v>1.0425062168288477</c:v>
                </c:pt>
                <c:pt idx="13">
                  <c:v>1.0271374235786301</c:v>
                </c:pt>
                <c:pt idx="14">
                  <c:v>1.0138308446681226</c:v>
                </c:pt>
                <c:pt idx="15">
                  <c:v>1.0018129746869742</c:v>
                </c:pt>
                <c:pt idx="16">
                  <c:v>0.9900311810890905</c:v>
                </c:pt>
                <c:pt idx="17">
                  <c:v>0.97992936514772988</c:v>
                </c:pt>
                <c:pt idx="18">
                  <c:v>0.96958256525931596</c:v>
                </c:pt>
                <c:pt idx="19">
                  <c:v>0.95716960497848402</c:v>
                </c:pt>
                <c:pt idx="20">
                  <c:v>0.9474388973800606</c:v>
                </c:pt>
                <c:pt idx="21">
                  <c:v>0.93753210413906785</c:v>
                </c:pt>
                <c:pt idx="22">
                  <c:v>0.92457995472042898</c:v>
                </c:pt>
                <c:pt idx="23">
                  <c:v>0.91375109866422533</c:v>
                </c:pt>
                <c:pt idx="24">
                  <c:v>0.90313007372707677</c:v>
                </c:pt>
                <c:pt idx="25">
                  <c:v>0.89280586699583875</c:v>
                </c:pt>
                <c:pt idx="26">
                  <c:v>0.88470815874281761</c:v>
                </c:pt>
                <c:pt idx="27">
                  <c:v>0.87470624173678613</c:v>
                </c:pt>
                <c:pt idx="28">
                  <c:v>0.8717011995637961</c:v>
                </c:pt>
                <c:pt idx="29">
                  <c:v>0.86988595493334464</c:v>
                </c:pt>
                <c:pt idx="30">
                  <c:v>0.86774893333291658</c:v>
                </c:pt>
                <c:pt idx="31">
                  <c:v>0.86996382454594534</c:v>
                </c:pt>
                <c:pt idx="32">
                  <c:v>0.87123250475179559</c:v>
                </c:pt>
                <c:pt idx="33">
                  <c:v>0.87239794041927243</c:v>
                </c:pt>
                <c:pt idx="34">
                  <c:v>0.87328769212933355</c:v>
                </c:pt>
              </c:numCache>
            </c:numRef>
          </c:yVal>
        </c:ser>
        <c:ser>
          <c:idx val="8"/>
          <c:order val="7"/>
          <c:tx>
            <c:strRef>
              <c:f>Data_9!$A$2</c:f>
              <c:strCache>
                <c:ptCount val="1"/>
                <c:pt idx="0">
                  <c:v>CNe30_5_20090123_SS_1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Ref>
              <c:f>Data_9!$A$4:$A$38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Data_9!$E$4:$E$38</c:f>
              <c:numCache>
                <c:formatCode>0.00E+00</c:formatCode>
                <c:ptCount val="35"/>
                <c:pt idx="0">
                  <c:v>0.96910210129578267</c:v>
                </c:pt>
                <c:pt idx="1">
                  <c:v>1.0949610956386908</c:v>
                </c:pt>
                <c:pt idx="2">
                  <c:v>1.0117591414685063</c:v>
                </c:pt>
                <c:pt idx="3">
                  <c:v>1.0934715080007309</c:v>
                </c:pt>
                <c:pt idx="4">
                  <c:v>1.1332821953437349</c:v>
                </c:pt>
                <c:pt idx="5">
                  <c:v>1.1491072713111381</c:v>
                </c:pt>
                <c:pt idx="6">
                  <c:v>1.1500009669683628</c:v>
                </c:pt>
                <c:pt idx="7">
                  <c:v>1.1426278139727015</c:v>
                </c:pt>
                <c:pt idx="8">
                  <c:v>1.1298761399210575</c:v>
                </c:pt>
                <c:pt idx="9">
                  <c:v>1.1150011379751046</c:v>
                </c:pt>
                <c:pt idx="10">
                  <c:v>1.0987877126773631</c:v>
                </c:pt>
                <c:pt idx="11">
                  <c:v>1.0830427440847963</c:v>
                </c:pt>
                <c:pt idx="12">
                  <c:v>1.0677752731192438</c:v>
                </c:pt>
                <c:pt idx="13">
                  <c:v>1.052928297338326</c:v>
                </c:pt>
                <c:pt idx="14">
                  <c:v>1.0386381678030119</c:v>
                </c:pt>
                <c:pt idx="15">
                  <c:v>1.0253056819169588</c:v>
                </c:pt>
                <c:pt idx="16">
                  <c:v>1.0128187971460558</c:v>
                </c:pt>
                <c:pt idx="17">
                  <c:v>1.0012286542947513</c:v>
                </c:pt>
                <c:pt idx="18">
                  <c:v>0.99030424950306717</c:v>
                </c:pt>
                <c:pt idx="19">
                  <c:v>0.97895041252020154</c:v>
                </c:pt>
                <c:pt idx="20">
                  <c:v>0.96803745859313373</c:v>
                </c:pt>
                <c:pt idx="21">
                  <c:v>0.95654584611015581</c:v>
                </c:pt>
                <c:pt idx="22">
                  <c:v>0.9452835978943035</c:v>
                </c:pt>
                <c:pt idx="23">
                  <c:v>0.93428794025199458</c:v>
                </c:pt>
                <c:pt idx="24">
                  <c:v>0.92387095051144463</c:v>
                </c:pt>
                <c:pt idx="25">
                  <c:v>0.91427909133055163</c:v>
                </c:pt>
                <c:pt idx="26">
                  <c:v>0.90467030802762538</c:v>
                </c:pt>
                <c:pt idx="27">
                  <c:v>0.89510180760440583</c:v>
                </c:pt>
                <c:pt idx="28">
                  <c:v>0.88666679480279831</c:v>
                </c:pt>
                <c:pt idx="29">
                  <c:v>0.881037601142313</c:v>
                </c:pt>
                <c:pt idx="30">
                  <c:v>0.88150427221362382</c:v>
                </c:pt>
                <c:pt idx="31">
                  <c:v>0.88356596212187455</c:v>
                </c:pt>
                <c:pt idx="32">
                  <c:v>0.884802328101297</c:v>
                </c:pt>
                <c:pt idx="33">
                  <c:v>0.8856909743068716</c:v>
                </c:pt>
                <c:pt idx="34">
                  <c:v>0.8856747494024626</c:v>
                </c:pt>
              </c:numCache>
            </c:numRef>
          </c:yVal>
        </c:ser>
        <c:ser>
          <c:idx val="9"/>
          <c:order val="8"/>
          <c:tx>
            <c:strRef>
              <c:f>Data_10!$A$2</c:f>
              <c:strCache>
                <c:ptCount val="1"/>
              </c:strCache>
            </c:strRef>
          </c:tx>
          <c:xVal>
            <c:numRef>
              <c:f>Data_10!$A$4:$A$38</c:f>
              <c:numCache>
                <c:formatCode>General</c:formatCode>
                <c:ptCount val="35"/>
              </c:numCache>
            </c:numRef>
          </c:xVal>
          <c:yVal>
            <c:numRef>
              <c:f>Data_10!$E$4:$E$38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0"/>
          <c:order val="9"/>
          <c:tx>
            <c:strRef>
              <c:f>Data_11!$A$2</c:f>
              <c:strCache>
                <c:ptCount val="1"/>
              </c:strCache>
            </c:strRef>
          </c:tx>
          <c:xVal>
            <c:numRef>
              <c:f>Data_11!$A$4:$A$38</c:f>
              <c:numCache>
                <c:formatCode>General</c:formatCode>
                <c:ptCount val="35"/>
              </c:numCache>
            </c:numRef>
          </c:xVal>
          <c:yVal>
            <c:numRef>
              <c:f>Data_11!$E$4:$E$38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1"/>
          <c:order val="10"/>
          <c:tx>
            <c:strRef>
              <c:f>Data_12!$A$2</c:f>
              <c:strCache>
                <c:ptCount val="1"/>
              </c:strCache>
            </c:strRef>
          </c:tx>
          <c:xVal>
            <c:numRef>
              <c:f>Data_12!$A$4:$A$38</c:f>
              <c:numCache>
                <c:formatCode>General</c:formatCode>
                <c:ptCount val="35"/>
              </c:numCache>
            </c:numRef>
          </c:xVal>
          <c:yVal>
            <c:numRef>
              <c:f>Data_12!$E$4:$E$38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3"/>
          <c:order val="11"/>
          <c:tx>
            <c:strRef>
              <c:f>Data_13!$A$2</c:f>
              <c:strCache>
                <c:ptCount val="1"/>
              </c:strCache>
            </c:strRef>
          </c:tx>
          <c:xVal>
            <c:numRef>
              <c:f>Data_13!$A$4:$A$38</c:f>
              <c:numCache>
                <c:formatCode>General</c:formatCode>
                <c:ptCount val="35"/>
              </c:numCache>
            </c:numRef>
          </c:xVal>
          <c:yVal>
            <c:numRef>
              <c:f>Data_13!$E$4:$E$38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2"/>
          <c:order val="12"/>
          <c:tx>
            <c:strRef>
              <c:f>Data_14!$A$2</c:f>
              <c:strCache>
                <c:ptCount val="1"/>
              </c:strCache>
            </c:strRef>
          </c:tx>
          <c:xVal>
            <c:numRef>
              <c:f>Data_14!$A$4:$A$38</c:f>
              <c:numCache>
                <c:formatCode>General</c:formatCode>
                <c:ptCount val="35"/>
              </c:numCache>
            </c:numRef>
          </c:xVal>
          <c:yVal>
            <c:numRef>
              <c:f>Data_14!$E$4:$E$38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4"/>
          <c:order val="13"/>
          <c:tx>
            <c:strRef>
              <c:f>Data_15!$A$2</c:f>
              <c:strCache>
                <c:ptCount val="1"/>
              </c:strCache>
            </c:strRef>
          </c:tx>
          <c:xVal>
            <c:numRef>
              <c:f>Data_15!$A$4:$A$38</c:f>
              <c:numCache>
                <c:formatCode>General</c:formatCode>
                <c:ptCount val="35"/>
              </c:numCache>
            </c:numRef>
          </c:xVal>
          <c:yVal>
            <c:numRef>
              <c:f>Data_15!$E$4:$E$38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5"/>
          <c:order val="14"/>
          <c:tx>
            <c:strRef>
              <c:f>Data_16!$A$2</c:f>
              <c:strCache>
                <c:ptCount val="1"/>
              </c:strCache>
            </c:strRef>
          </c:tx>
          <c:xVal>
            <c:numRef>
              <c:f>Data_16!$A$4:$A$38</c:f>
              <c:numCache>
                <c:formatCode>General</c:formatCode>
                <c:ptCount val="35"/>
              </c:numCache>
            </c:numRef>
          </c:xVal>
          <c:yVal>
            <c:numRef>
              <c:f>Data_16!$E$4:$E$38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6"/>
          <c:order val="15"/>
          <c:tx>
            <c:strRef>
              <c:f>Data_17!$A$2</c:f>
              <c:strCache>
                <c:ptCount val="1"/>
              </c:strCache>
            </c:strRef>
          </c:tx>
          <c:xVal>
            <c:numRef>
              <c:f>Data_17!$A$4:$A$38</c:f>
              <c:numCache>
                <c:formatCode>General</c:formatCode>
                <c:ptCount val="35"/>
              </c:numCache>
            </c:numRef>
          </c:xVal>
          <c:yVal>
            <c:numRef>
              <c:f>Data_17!$E$4:$E$38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7"/>
          <c:order val="16"/>
          <c:tx>
            <c:strRef>
              <c:f>Data_18!$A$2</c:f>
              <c:strCache>
                <c:ptCount val="1"/>
              </c:strCache>
            </c:strRef>
          </c:tx>
          <c:xVal>
            <c:numRef>
              <c:f>Data_18!$A$4:$A$38</c:f>
              <c:numCache>
                <c:formatCode>General</c:formatCode>
                <c:ptCount val="35"/>
              </c:numCache>
            </c:numRef>
          </c:xVal>
          <c:yVal>
            <c:numRef>
              <c:f>Data_18!$E$4:$E$38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ser>
          <c:idx val="18"/>
          <c:order val="17"/>
          <c:tx>
            <c:strRef>
              <c:f>Data_19!$A$2</c:f>
              <c:strCache>
                <c:ptCount val="1"/>
              </c:strCache>
            </c:strRef>
          </c:tx>
          <c:xVal>
            <c:numRef>
              <c:f>Data_19!$A$4:$A$38</c:f>
              <c:numCache>
                <c:formatCode>General</c:formatCode>
                <c:ptCount val="35"/>
              </c:numCache>
            </c:numRef>
          </c:xVal>
          <c:yVal>
            <c:numRef>
              <c:f>Data_19!$E$4:$E$38</c:f>
              <c:numCache>
                <c:formatCode>0.00E+00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</c:ser>
        <c:axId val="47678592"/>
        <c:axId val="47680512"/>
      </c:scatterChart>
      <c:valAx>
        <c:axId val="47678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Energy/eV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7680512"/>
        <c:crosses val="autoZero"/>
        <c:crossBetween val="midCat"/>
      </c:valAx>
      <c:valAx>
        <c:axId val="47680512"/>
        <c:scaling>
          <c:orientation val="minMax"/>
          <c:max val="1.2"/>
          <c:min val="0.60000000000000064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SEY</a:t>
                </a:r>
              </a:p>
            </c:rich>
          </c:tx>
          <c:layout/>
        </c:title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7678592"/>
        <c:crosses val="autoZero"/>
        <c:crossBetween val="midCat"/>
        <c:majorUnit val="0.1"/>
      </c:valAx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0.76552</cdr:x>
      <cdr:y>0.55765</cdr:y>
    </cdr:from>
    <cdr:to>
      <cdr:x>0.78876</cdr:x>
      <cdr:y>0.70091</cdr:y>
    </cdr:to>
    <cdr:sp macro="" textlink="">
      <cdr:nvSpPr>
        <cdr:cNvPr id="2" name="Left Brace 1"/>
        <cdr:cNvSpPr/>
      </cdr:nvSpPr>
      <cdr:spPr>
        <a:xfrm xmlns:a="http://schemas.openxmlformats.org/drawingml/2006/main">
          <a:off x="7101118" y="3392710"/>
          <a:ext cx="215577" cy="871592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0.57049</cdr:x>
      <cdr:y>0.59886</cdr:y>
    </cdr:from>
    <cdr:to>
      <cdr:x>0.75399</cdr:x>
      <cdr:y>0.66532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91978" y="3643451"/>
          <a:ext cx="1702170" cy="4043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00FF"/>
          </a:solidFill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800" dirty="0"/>
            <a:t>Aged one week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495C6-95EF-4B7E-901B-889FC36DFDAF}" type="datetimeFigureOut">
              <a:rPr lang="en-US" smtClean="0"/>
              <a:pPr/>
              <a:t>1/27/2009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9628-F4AC-4110-BC77-A27AB55EE78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GB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71EFEA3-27D2-4FD0-B902-CCEEBDA5039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2FCD6-449F-4AAE-8C9F-8F385FE07E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1DAD-3CE6-4CAB-8397-776466500A5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FE5A-6F1F-4877-ADD4-C3C390E6F4F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FE5A-6F1F-4877-ADD4-C3C390E6F4F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2FCD6-449F-4AAE-8C9F-8F385FE07E5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7AF4A-446D-47BA-A15A-9054C0591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87646-3E64-43FB-A452-980660803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23940-BABC-426C-9945-8C92B4AF6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FB59FE-7C08-4CFF-8F0B-79E25AC54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84D0-63D8-4A51-9807-5F1F0492E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0D952-8ACD-4ACF-B59F-3BDBC878E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1AF7-AEF0-407F-923E-50F81F207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2BE31-42E2-4D59-B152-B13C240DF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BAB0C-48C6-469D-A21E-88EA6EBBF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18900-5C6B-46FE-B8F4-5FF3B8C35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B7544-ECA9-48A3-A66A-0A87912A1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48432-A46E-4A38-A788-C9106E416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799"/>
            <a:ext cx="213360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799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799"/>
            <a:ext cx="213360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5C75296-0341-4B03-A5C2-03E99C890D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CERN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30024" y="757918"/>
            <a:ext cx="7835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Progress report on coatings for </a:t>
            </a:r>
            <a:r>
              <a:rPr lang="en-US" sz="3200" dirty="0" smtClean="0"/>
              <a:t>SPS-U</a:t>
            </a:r>
            <a:endParaRPr lang="en-US" sz="32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95463" y="2219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44575" y="5316538"/>
            <a:ext cx="7566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S.Calatroni</a:t>
            </a:r>
            <a:r>
              <a:rPr lang="en-US" dirty="0"/>
              <a:t>, </a:t>
            </a:r>
            <a:r>
              <a:rPr lang="en-US" dirty="0" err="1"/>
              <a:t>P.Chiggiato</a:t>
            </a:r>
            <a:r>
              <a:rPr lang="en-US" dirty="0"/>
              <a:t>, </a:t>
            </a:r>
            <a:r>
              <a:rPr lang="en-US" dirty="0" err="1"/>
              <a:t>P.Costa</a:t>
            </a:r>
            <a:r>
              <a:rPr lang="en-US" dirty="0"/>
              <a:t> Pinto, </a:t>
            </a:r>
            <a:r>
              <a:rPr lang="en-US" dirty="0" err="1"/>
              <a:t>M.Taborelli</a:t>
            </a:r>
            <a:r>
              <a:rPr lang="en-US" dirty="0"/>
              <a:t>, </a:t>
            </a:r>
            <a:r>
              <a:rPr lang="en-US" dirty="0" err="1" smtClean="0"/>
              <a:t>I.Wevers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C.Yin</a:t>
            </a:r>
            <a:r>
              <a:rPr lang="en-US" dirty="0" smtClean="0"/>
              <a:t> </a:t>
            </a:r>
            <a:r>
              <a:rPr lang="en-US" dirty="0"/>
              <a:t>Vallgren, </a:t>
            </a:r>
            <a:r>
              <a:rPr lang="en-US" dirty="0" err="1" smtClean="0"/>
              <a:t>H.Pedroso</a:t>
            </a:r>
            <a:r>
              <a:rPr lang="en-US" dirty="0" smtClean="0"/>
              <a:t>-Marques, W. Vollenberg</a:t>
            </a:r>
            <a:endParaRPr lang="en-US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73389" y="2288267"/>
            <a:ext cx="55306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dirty="0" smtClean="0"/>
              <a:t>Status of liner coatings</a:t>
            </a:r>
          </a:p>
          <a:p>
            <a:pPr indent="358775" algn="just">
              <a:buFont typeface="Arial" pitchFamily="34" charset="0"/>
              <a:buChar char="•"/>
            </a:pPr>
            <a:r>
              <a:rPr lang="en-US" sz="2000" dirty="0" smtClean="0"/>
              <a:t>Testing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 indent="358775" algn="just">
              <a:buFont typeface="Arial" pitchFamily="34" charset="0"/>
              <a:buChar char="•"/>
            </a:pPr>
            <a:r>
              <a:rPr lang="en-US" sz="2000" dirty="0" smtClean="0"/>
              <a:t>Proposal for installation</a:t>
            </a:r>
            <a:endParaRPr lang="en-US" sz="20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Status of SPS dipoles coating bench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4D0-63D8-4A51-9807-5F1F0492EE5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4"/>
          <p:cNvSpPr txBox="1">
            <a:spLocks noChangeArrowheads="1"/>
          </p:cNvSpPr>
          <p:nvPr/>
        </p:nvSpPr>
        <p:spPr bwMode="auto">
          <a:xfrm>
            <a:off x="6604457" y="4125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0893" y="1174377"/>
            <a:ext cx="5880847" cy="83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787" y="77096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of the liner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388661" y="1586749"/>
            <a:ext cx="806826" cy="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598896" y="1577784"/>
            <a:ext cx="806826" cy="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862919" y="1613643"/>
            <a:ext cx="806826" cy="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277037" y="1604678"/>
            <a:ext cx="806826" cy="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5247" y="1398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1553" y="1407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4682" y="13805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3883" y="138953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7553" y="140745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16824" y="2366684"/>
            <a:ext cx="2823882" cy="89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90565" y="258183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Saved for aging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568824" y="2617696"/>
            <a:ext cx="2823882" cy="89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7176" y="278802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Sent to SEM for thickness measurement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18893" y="3772647"/>
          <a:ext cx="7978585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1904"/>
                <a:gridCol w="1586753"/>
                <a:gridCol w="1398494"/>
                <a:gridCol w="1595717"/>
                <a:gridCol w="1595717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>
                          <a:solidFill>
                            <a:schemeClr val="accent4"/>
                          </a:solidFill>
                        </a:rPr>
                        <a:t>δ</a:t>
                      </a:r>
                      <a:r>
                        <a:rPr lang="en-US" baseline="-25000" smtClean="0">
                          <a:solidFill>
                            <a:schemeClr val="accent4"/>
                          </a:solidFill>
                        </a:rPr>
                        <a:t>initial</a:t>
                      </a:r>
                      <a:r>
                        <a:rPr lang="en-US" baseline="0" smtClean="0">
                          <a:solidFill>
                            <a:schemeClr val="accent4"/>
                          </a:solidFill>
                        </a:rPr>
                        <a:t> onStSt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4"/>
                          </a:solidFill>
                        </a:rPr>
                        <a:t>L1</a:t>
                      </a:r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L2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Mid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CAr9 – MBB2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CAr10</a:t>
                      </a:r>
                      <a:r>
                        <a:rPr lang="en-US" baseline="0" dirty="0" smtClean="0"/>
                        <a:t> – MBB3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CNe31 – MBB4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32355" y="20170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960 nm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700692" y="2017059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630 nm</a:t>
            </a:r>
            <a:endParaRPr lang="en-GB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900-5C6B-46FE-B8F4-5FF3B8C351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2057400" y="4800600"/>
            <a:ext cx="927847" cy="609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Straight Arrow Connector 35"/>
          <p:cNvCxnSpPr>
            <a:stCxn id="33" idx="5"/>
          </p:cNvCxnSpPr>
          <p:nvPr/>
        </p:nvCxnSpPr>
        <p:spPr bwMode="auto">
          <a:xfrm rot="16200000" flipH="1">
            <a:off x="3094546" y="5075746"/>
            <a:ext cx="698874" cy="11892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38600" y="5835134"/>
            <a:ext cx="283923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After 39 days in air: 1.07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 l="8113" t="4651" r="3399" b="12343"/>
          <a:stretch>
            <a:fillRect/>
          </a:stretch>
        </p:blipFill>
        <p:spPr bwMode="auto">
          <a:xfrm>
            <a:off x="67575" y="16840"/>
            <a:ext cx="8934913" cy="62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 descr="Z:\Photos\SEY\MAGNET COATING BENCH\assembling the coating bench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4657"/>
            <a:ext cx="4681387" cy="351104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900-5C6B-46FE-B8F4-5FF3B8C351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MBB coating bench in bldg. 867</a:t>
            </a:r>
            <a:endParaRPr lang="en-GB" dirty="0"/>
          </a:p>
        </p:txBody>
      </p:sp>
      <p:pic>
        <p:nvPicPr>
          <p:cNvPr id="40963" name="Picture 3" descr="Z:\Photos\SEY\MAGNET COATING BENCH\assembling the coating bench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18" y="858135"/>
            <a:ext cx="6014031" cy="4510523"/>
          </a:xfrm>
          <a:prstGeom prst="rect">
            <a:avLst/>
          </a:prstGeom>
          <a:noFill/>
        </p:spPr>
      </p:pic>
      <p:pic>
        <p:nvPicPr>
          <p:cNvPr id="40964" name="Picture 4" descr="Z:\Photos\SEY\MAGNET COATING BENCH\assembling the coating bench 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07665"/>
            <a:ext cx="3605487" cy="270411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AB0C-48C6-469D-A21E-88EA6EBBF6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900-5C6B-46FE-B8F4-5FF3B8C351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Liner status – lab testing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SPS test with liners:</a:t>
            </a:r>
          </a:p>
          <a:p>
            <a:pPr lvl="1"/>
            <a:r>
              <a:rPr lang="en-GB" sz="2400" dirty="0" smtClean="0"/>
              <a:t>Old 2008 liner with carbon coating, exposed to air during shutdown</a:t>
            </a:r>
          </a:p>
          <a:p>
            <a:pPr lvl="1"/>
            <a:r>
              <a:rPr lang="en-GB" sz="2400" dirty="0" smtClean="0"/>
              <a:t>Stainless steel liner for reference</a:t>
            </a:r>
          </a:p>
          <a:p>
            <a:pPr lvl="1"/>
            <a:r>
              <a:rPr lang="en-GB" sz="2400" dirty="0" smtClean="0"/>
              <a:t>New liner with rough carbon coating (zirconium </a:t>
            </a:r>
            <a:r>
              <a:rPr lang="en-GB" sz="2400" dirty="0" err="1" smtClean="0"/>
              <a:t>underlayer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 smtClean="0"/>
              <a:t>A new slot is available. Proposal (to be discussed): carbon coating on getter </a:t>
            </a:r>
            <a:r>
              <a:rPr lang="en-GB" sz="2400" dirty="0" err="1" smtClean="0"/>
              <a:t>underlayer</a:t>
            </a:r>
            <a:endParaRPr lang="en-GB" sz="2400" dirty="0" smtClean="0"/>
          </a:p>
          <a:p>
            <a:pPr lvl="1"/>
            <a:endParaRPr lang="en-GB" sz="2400" dirty="0" smtClean="0"/>
          </a:p>
          <a:p>
            <a:r>
              <a:rPr lang="en-GB" sz="2800" dirty="0" smtClean="0"/>
              <a:t>Sample in C-magnet:</a:t>
            </a:r>
          </a:p>
          <a:p>
            <a:pPr lvl="1"/>
            <a:r>
              <a:rPr lang="en-GB" sz="2400" dirty="0" smtClean="0"/>
              <a:t>New sample holder being prepared</a:t>
            </a:r>
            <a:endParaRPr lang="en-GB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4D0-63D8-4A51-9807-5F1F0492EE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132149" y="169292"/>
          <a:ext cx="9276149" cy="608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0458" y="859971"/>
            <a:ext cx="36575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Work is in progress, we have to understand some issues related to a-C layer uniformity and coating temperature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900-5C6B-46FE-B8F4-5FF3B8C351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on dual magnetron system, bldg 101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804" t="3793" b="3279"/>
          <a:stretch>
            <a:fillRect/>
          </a:stretch>
        </p:blipFill>
        <p:spPr bwMode="auto">
          <a:xfrm>
            <a:off x="1861457" y="1186543"/>
            <a:ext cx="5486400" cy="4386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47057" y="4495800"/>
            <a:ext cx="11897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 source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3600" y="3777343"/>
            <a:ext cx="1752600" cy="7184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90657" y="4452257"/>
            <a:ext cx="1234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Ti source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366657" y="3777343"/>
            <a:ext cx="1513114" cy="6640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4191000" y="33528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061856" y="3354388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099457" y="1828800"/>
            <a:ext cx="1107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samples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207454" y="2198132"/>
            <a:ext cx="1983546" cy="1154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207454" y="2198132"/>
            <a:ext cx="3159202" cy="1154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4D0-63D8-4A51-9807-5F1F0492EE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23"/>
            <a:ext cx="8229600" cy="537020"/>
          </a:xfrm>
        </p:spPr>
        <p:txBody>
          <a:bodyPr/>
          <a:lstStyle/>
          <a:p>
            <a:r>
              <a:rPr lang="en-GB" dirty="0" smtClean="0"/>
              <a:t>Ageing with Ti </a:t>
            </a:r>
            <a:r>
              <a:rPr lang="en-GB" dirty="0" err="1" smtClean="0"/>
              <a:t>underlayer</a:t>
            </a:r>
            <a:r>
              <a:rPr lang="en-GB" dirty="0" smtClean="0"/>
              <a:t> (getter for H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9340"/>
            <a:ext cx="4396500" cy="2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1484" y="2516146"/>
            <a:ext cx="4396500" cy="2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46514" y="1186543"/>
            <a:ext cx="18085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7 weeks in air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99233" y="3058090"/>
            <a:ext cx="18085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3 weeks in air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4285" y="2732315"/>
            <a:ext cx="1204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standard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11170" y="4501112"/>
            <a:ext cx="1714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Ti </a:t>
            </a:r>
            <a:r>
              <a:rPr lang="en-GB" dirty="0" err="1" smtClean="0"/>
              <a:t>underlayer</a:t>
            </a:r>
            <a:endParaRPr lang="en-GB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4D0-63D8-4A51-9807-5F1F0492EE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7500" y="3969000"/>
            <a:ext cx="4396500" cy="2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56743" y="4354286"/>
            <a:ext cx="16239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4 days in air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71510" y="6047414"/>
            <a:ext cx="30966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Continuous Ti </a:t>
            </a:r>
            <a:r>
              <a:rPr lang="en-GB" dirty="0" err="1" smtClean="0"/>
              <a:t>underlayer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for 4</a:t>
            </a:r>
            <a:r>
              <a:rPr lang="en-GB" baseline="30000" dirty="0" smtClean="0"/>
              <a:t>th</a:t>
            </a:r>
            <a:r>
              <a:rPr lang="en-GB" dirty="0" smtClean="0"/>
              <a:t> liner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Produce a NEG </a:t>
            </a:r>
            <a:r>
              <a:rPr lang="en-GB" sz="2800" dirty="0" err="1" smtClean="0"/>
              <a:t>TiZrV</a:t>
            </a:r>
            <a:r>
              <a:rPr lang="en-GB" sz="2800" dirty="0" smtClean="0"/>
              <a:t> </a:t>
            </a:r>
            <a:r>
              <a:rPr lang="en-GB" sz="2800" dirty="0" err="1" smtClean="0"/>
              <a:t>underlayer</a:t>
            </a:r>
            <a:r>
              <a:rPr lang="en-GB" sz="2800" dirty="0" smtClean="0"/>
              <a:t> on a liner</a:t>
            </a:r>
          </a:p>
          <a:p>
            <a:endParaRPr lang="en-GB" sz="2800" dirty="0" smtClean="0"/>
          </a:p>
          <a:p>
            <a:r>
              <a:rPr lang="en-GB" sz="2800" dirty="0" smtClean="0"/>
              <a:t>Assemble it in C coating system, activate NEG to pump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and perform standard carbon coating</a:t>
            </a:r>
          </a:p>
          <a:p>
            <a:endParaRPr lang="en-GB" sz="2800" dirty="0" smtClean="0"/>
          </a:p>
          <a:p>
            <a:r>
              <a:rPr lang="en-GB" sz="2800" dirty="0" smtClean="0"/>
              <a:t>Test samples in parallel</a:t>
            </a:r>
            <a:endParaRPr lang="en-GB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4D0-63D8-4A51-9807-5F1F0492EE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MBB prototype </a:t>
            </a:r>
            <a:r>
              <a:rPr lang="en-US" sz="3200" dirty="0" smtClean="0"/>
              <a:t>test</a:t>
            </a:r>
            <a:endParaRPr lang="en-GB" sz="32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74915" y="990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MBB cross section;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L=300mm;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2 rectangular carbon cathodes;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Tested in LSS solenoids (B=190 Gauss)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2053" name="Picture 5" descr="MBB prototype test #1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2962275" cy="394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 descr="MBB prototype test #1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971800"/>
            <a:ext cx="3949700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AB0C-48C6-469D-A21E-88EA6EBBF67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6806406" y="4456906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870927" y="4456112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6960394" y="4456112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7036594" y="4456112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125494" y="4456112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7190015" y="4455318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7279482" y="4455318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7355682" y="4455318"/>
            <a:ext cx="1752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154988" y="41902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field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MBB prototype </a:t>
            </a:r>
            <a:r>
              <a:rPr lang="en-US" sz="3200" dirty="0" smtClean="0"/>
              <a:t>test</a:t>
            </a:r>
            <a:endParaRPr lang="en-GB" sz="32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838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MBB </a:t>
            </a:r>
            <a:r>
              <a:rPr lang="en-US" sz="2000" dirty="0">
                <a:solidFill>
                  <a:schemeClr val="tx2"/>
                </a:solidFill>
              </a:rPr>
              <a:t>cross </a:t>
            </a:r>
            <a:r>
              <a:rPr lang="en-US" sz="2000" dirty="0" smtClean="0">
                <a:solidFill>
                  <a:schemeClr val="tx2"/>
                </a:solidFill>
              </a:rPr>
              <a:t>section; L=300mm</a:t>
            </a:r>
            <a:r>
              <a:rPr lang="en-US" sz="2000" dirty="0">
                <a:solidFill>
                  <a:schemeClr val="tx2"/>
                </a:solidFill>
              </a:rPr>
              <a:t>;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2 rectangular carbon cathodes;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Tested in LSS solenoids (B=190 Gauss)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" y="2895600"/>
            <a:ext cx="418623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4D0-63D8-4A51-9807-5F1F0492EE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62200"/>
            <a:ext cx="73215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4"/>
          <p:cNvSpPr txBox="1">
            <a:spLocks noChangeArrowheads="1"/>
          </p:cNvSpPr>
          <p:nvPr/>
        </p:nvSpPr>
        <p:spPr bwMode="auto">
          <a:xfrm>
            <a:off x="6473825" y="4125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34"/>
          <p:cNvSpPr>
            <a:spLocks noChangeArrowheads="1"/>
          </p:cNvSpPr>
          <p:nvPr/>
        </p:nvSpPr>
        <p:spPr bwMode="auto">
          <a:xfrm>
            <a:off x="1397000" y="838200"/>
            <a:ext cx="2070100" cy="16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35"/>
          <p:cNvSpPr>
            <a:spLocks noChangeArrowheads="1"/>
          </p:cNvSpPr>
          <p:nvPr/>
        </p:nvSpPr>
        <p:spPr bwMode="auto">
          <a:xfrm>
            <a:off x="5676900" y="787400"/>
            <a:ext cx="199390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6" y="340009"/>
            <a:ext cx="9036424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27.1.2009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900-5C6B-46FE-B8F4-5FF3B8C351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13093</TotalTime>
  <Words>374</Words>
  <Application>Microsoft Office PowerPoint</Application>
  <PresentationFormat>On-screen Show (4:3)</PresentationFormat>
  <Paragraphs>124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Liner status – lab testing</vt:lpstr>
      <vt:lpstr>Slide 3</vt:lpstr>
      <vt:lpstr>Test on dual magnetron system, bldg 101</vt:lpstr>
      <vt:lpstr>Ageing with Ti underlayer (getter for H2)</vt:lpstr>
      <vt:lpstr>Proposal for 4th liner</vt:lpstr>
      <vt:lpstr>MBB prototype test</vt:lpstr>
      <vt:lpstr>MBB prototype test</vt:lpstr>
      <vt:lpstr>Slide 9</vt:lpstr>
      <vt:lpstr>Slide 10</vt:lpstr>
      <vt:lpstr>Slide 11</vt:lpstr>
      <vt:lpstr>MBB coating bench in bldg. 867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 Films Course for Drawing Office</dc:title>
  <dc:creator>scala</dc:creator>
  <cp:lastModifiedBy>scala</cp:lastModifiedBy>
  <cp:revision>162</cp:revision>
  <dcterms:created xsi:type="dcterms:W3CDTF">2007-02-06T16:25:12Z</dcterms:created>
  <dcterms:modified xsi:type="dcterms:W3CDTF">2009-01-27T14:16:00Z</dcterms:modified>
</cp:coreProperties>
</file>