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5" r:id="rId2"/>
    <p:sldId id="306" r:id="rId3"/>
    <p:sldId id="307" r:id="rId4"/>
    <p:sldId id="308" r:id="rId5"/>
    <p:sldId id="309" r:id="rId6"/>
    <p:sldId id="310" r:id="rId7"/>
    <p:sldId id="312" r:id="rId8"/>
    <p:sldId id="311" r:id="rId9"/>
  </p:sldIdLst>
  <p:sldSz cx="9906000" cy="6858000" type="A4"/>
  <p:notesSz cx="6746875" cy="9867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bg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D90"/>
    <a:srgbClr val="003368"/>
    <a:srgbClr val="CCCC00"/>
    <a:srgbClr val="006600"/>
    <a:srgbClr val="FFFF66"/>
    <a:srgbClr val="FF33CC"/>
    <a:srgbClr val="FF0000"/>
    <a:srgbClr val="00FF00"/>
    <a:srgbClr val="949494"/>
    <a:srgbClr val="47658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296" autoAdjust="0"/>
    <p:restoredTop sz="94660"/>
  </p:normalViewPr>
  <p:slideViewPr>
    <p:cSldViewPr>
      <p:cViewPr varScale="1">
        <p:scale>
          <a:sx n="88" d="100"/>
          <a:sy n="88" d="100"/>
        </p:scale>
        <p:origin x="-99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496" y="-84"/>
      </p:cViewPr>
      <p:guideLst>
        <p:guide orient="horz" pos="3108"/>
        <p:guide pos="212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41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21113" y="0"/>
            <a:ext cx="29241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DDF89-C698-4415-B54B-66350BC501BB}" type="datetimeFigureOut">
              <a:rPr lang="fr-FR" smtClean="0"/>
              <a:pPr/>
              <a:t>19/05/2009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241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21113" y="9372600"/>
            <a:ext cx="29241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E74AF-EFF1-4F6C-A758-0493908C43C2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4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87888"/>
            <a:ext cx="5397500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24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72600"/>
            <a:ext cx="2924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8C1851-F1B8-4E0C-8CDA-91B2A6631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Espace réservé de l'image des diapositives 7"/>
          <p:cNvSpPr>
            <a:spLocks noGrp="1" noRot="1" noChangeAspect="1"/>
          </p:cNvSpPr>
          <p:nvPr>
            <p:ph type="sldImg" idx="2"/>
          </p:nvPr>
        </p:nvSpPr>
        <p:spPr>
          <a:xfrm>
            <a:off x="701675" y="739775"/>
            <a:ext cx="5343525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9" name="Espace réservé de l'en-tête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41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4400" y="2"/>
            <a:ext cx="2228850" cy="6278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7850" y="2"/>
            <a:ext cx="6521450" cy="6278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69342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77850" y="1143001"/>
            <a:ext cx="8915400" cy="51355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7850" y="1143001"/>
            <a:ext cx="437515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1143001"/>
            <a:ext cx="437515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4" y="1535114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40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85800"/>
            <a:ext cx="247650" cy="6172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60400" y="0"/>
            <a:ext cx="9245600" cy="685800"/>
          </a:xfrm>
          <a:prstGeom prst="rect">
            <a:avLst/>
          </a:prstGeom>
          <a:gradFill rotWithShape="1">
            <a:gsLst>
              <a:gs pos="0">
                <a:srgbClr val="003368">
                  <a:alpha val="67999"/>
                </a:srgbClr>
              </a:gs>
              <a:gs pos="100000">
                <a:srgbClr val="003368">
                  <a:gamma/>
                  <a:tint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5" tIns="45718" rIns="91435" bIns="45718" anchor="ctr"/>
          <a:lstStyle/>
          <a:p>
            <a:pPr eaLnBrk="1" hangingPunct="1">
              <a:defRPr/>
            </a:pPr>
            <a:endParaRPr lang="en-GB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0"/>
            <a:ext cx="69342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6360" tIns="43181" rIns="86360" bIns="431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1143001"/>
            <a:ext cx="89154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030" name="Picture 8" descr="Logo CERN width=144,      height=14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7429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 rot="-5400000">
            <a:off x="-2933898" y="3619698"/>
            <a:ext cx="6172200" cy="30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5" tIns="45718" rIns="91435" bIns="45718" anchor="ctr"/>
          <a:lstStyle/>
          <a:p>
            <a:pPr>
              <a:defRPr/>
            </a:pPr>
            <a:r>
              <a:rPr lang="en-US" sz="1100" b="1" i="0" baseline="0" dirty="0" smtClean="0"/>
              <a:t>     SPSU   </a:t>
            </a:r>
            <a:r>
              <a:rPr lang="en-US" sz="1100" b="0" i="0" baseline="0" dirty="0" smtClean="0"/>
              <a:t>–   May 19,</a:t>
            </a:r>
            <a:r>
              <a:rPr lang="en-US" sz="1100" dirty="0" smtClean="0"/>
              <a:t> 2009   –   </a:t>
            </a:r>
            <a:r>
              <a:rPr lang="en-US" sz="1100" b="0" i="1" dirty="0" smtClean="0"/>
              <a:t>Resources needed for SPS coating project</a:t>
            </a:r>
            <a:r>
              <a:rPr lang="en-US" sz="1100" dirty="0" smtClean="0"/>
              <a:t>–</a:t>
            </a:r>
            <a:r>
              <a:rPr lang="en-US" sz="1100" baseline="0" dirty="0" smtClean="0"/>
              <a:t> </a:t>
            </a:r>
            <a:r>
              <a:rPr lang="en-US" sz="1100" dirty="0" smtClean="0"/>
              <a:t> J. </a:t>
            </a:r>
            <a:r>
              <a:rPr lang="en-US" sz="1100" dirty="0" err="1" smtClean="0"/>
              <a:t>Bauche</a:t>
            </a:r>
            <a:endParaRPr lang="en-US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8750304" y="6477000"/>
            <a:ext cx="1105827" cy="265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6223" tIns="48111" rIns="96223" bIns="48111"/>
          <a:lstStyle/>
          <a:p>
            <a:pPr algn="r" defTabSz="962025">
              <a:defRPr/>
            </a:pPr>
            <a:fld id="{123DCD0A-8D91-40D9-ADAE-200361E97965}" type="slidenum">
              <a:rPr lang="de-DE" altLang="de-DE">
                <a:solidFill>
                  <a:srgbClr val="808080"/>
                </a:solidFill>
              </a:rPr>
              <a:pPr algn="r" defTabSz="962025">
                <a:defRPr/>
              </a:pPr>
              <a:t>‹#›</a:t>
            </a:fld>
            <a:endParaRPr lang="de-DE" altLang="de-DE">
              <a:solidFill>
                <a:srgbClr val="808080"/>
              </a:solidFill>
            </a:endParaRPr>
          </a:p>
        </p:txBody>
      </p:sp>
      <p:pic>
        <p:nvPicPr>
          <p:cNvPr id="1027" name="Picture 3" descr="C:\Documents and Settings\AUJE\Bureau\ATOP\Photos\New logo TE.PNG"/>
          <p:cNvPicPr>
            <a:picLocks noChangeAspect="1" noChangeArrowheads="1"/>
          </p:cNvPicPr>
          <p:nvPr userDrawn="1"/>
        </p:nvPicPr>
        <p:blipFill>
          <a:blip r:embed="rId15"/>
          <a:srcRect l="3086" t="3086" r="84568" b="83745"/>
          <a:stretch>
            <a:fillRect/>
          </a:stretch>
        </p:blipFill>
        <p:spPr bwMode="auto">
          <a:xfrm>
            <a:off x="8977312" y="0"/>
            <a:ext cx="928688" cy="685800"/>
          </a:xfrm>
          <a:prstGeom prst="rect">
            <a:avLst/>
          </a:prstGeom>
          <a:noFill/>
        </p:spPr>
      </p:pic>
      <p:pic>
        <p:nvPicPr>
          <p:cNvPr id="3" name="Picture 4" descr="C:\Documents and Settings\AUJE\Bureau\ATOP\Photos\Logo+dépa[1]...png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3467101" y="7162800"/>
            <a:ext cx="3439485" cy="60960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7270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7270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2pPr>
      <a:lvl3pPr algn="l" defTabSz="7270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3pPr>
      <a:lvl4pPr algn="l" defTabSz="7270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4pPr>
      <a:lvl5pPr algn="l" defTabSz="7270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5pPr>
      <a:lvl6pPr marL="457200" algn="l" defTabSz="7270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l" defTabSz="7270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l" defTabSz="7270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l" defTabSz="7270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2075"/>
        </a:lnSpc>
        <a:spcBef>
          <a:spcPct val="50000"/>
        </a:spcBef>
        <a:spcAft>
          <a:spcPct val="0"/>
        </a:spcAft>
        <a:buClr>
          <a:srgbClr val="013469"/>
        </a:buClr>
        <a:buSzPct val="95000"/>
        <a:buFont typeface="Wingdings" pitchFamily="2" charset="2"/>
        <a:buChar char="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ts val="2075"/>
        </a:lnSpc>
        <a:spcBef>
          <a:spcPct val="50000"/>
        </a:spcBef>
        <a:spcAft>
          <a:spcPct val="0"/>
        </a:spcAft>
        <a:buClr>
          <a:srgbClr val="013469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ts val="2075"/>
        </a:lnSpc>
        <a:spcBef>
          <a:spcPct val="50000"/>
        </a:spcBef>
        <a:spcAft>
          <a:spcPct val="0"/>
        </a:spcAft>
        <a:buClr>
          <a:srgbClr val="013469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ts val="2075"/>
        </a:lnSpc>
        <a:spcBef>
          <a:spcPct val="50000"/>
        </a:spcBef>
        <a:spcAft>
          <a:spcPct val="0"/>
        </a:spcAft>
        <a:buClr>
          <a:srgbClr val="013469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ts val="2075"/>
        </a:lnSpc>
        <a:spcBef>
          <a:spcPct val="50000"/>
        </a:spcBef>
        <a:spcAft>
          <a:spcPct val="0"/>
        </a:spcAft>
        <a:buClr>
          <a:srgbClr val="013469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ts val="2075"/>
        </a:lnSpc>
        <a:spcBef>
          <a:spcPct val="50000"/>
        </a:spcBef>
        <a:spcAft>
          <a:spcPct val="0"/>
        </a:spcAft>
        <a:buClr>
          <a:srgbClr val="013469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ts val="2075"/>
        </a:lnSpc>
        <a:spcBef>
          <a:spcPct val="50000"/>
        </a:spcBef>
        <a:spcAft>
          <a:spcPct val="0"/>
        </a:spcAft>
        <a:buClr>
          <a:srgbClr val="013469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ts val="2075"/>
        </a:lnSpc>
        <a:spcBef>
          <a:spcPct val="50000"/>
        </a:spcBef>
        <a:spcAft>
          <a:spcPct val="0"/>
        </a:spcAft>
        <a:buClr>
          <a:srgbClr val="013469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43800" cy="685800"/>
          </a:xfrm>
        </p:spPr>
        <p:txBody>
          <a:bodyPr/>
          <a:lstStyle/>
          <a:p>
            <a:pPr algn="ctr">
              <a:defRPr/>
            </a:pPr>
            <a:r>
              <a:rPr lang="en-US" sz="2000" dirty="0" smtClean="0"/>
              <a:t>Coating of the SPS Main </a:t>
            </a:r>
            <a:r>
              <a:rPr lang="en-US" dirty="0" smtClean="0"/>
              <a:t>D</a:t>
            </a:r>
            <a:r>
              <a:rPr lang="en-US" sz="2000" dirty="0" smtClean="0"/>
              <a:t>ipoles </a:t>
            </a:r>
            <a:r>
              <a:rPr lang="en-US" dirty="0" smtClean="0"/>
              <a:t>V</a:t>
            </a:r>
            <a:r>
              <a:rPr lang="en-US" sz="2000" dirty="0" smtClean="0"/>
              <a:t>acuum </a:t>
            </a:r>
            <a:r>
              <a:rPr lang="en-US" dirty="0" smtClean="0"/>
              <a:t>C</a:t>
            </a:r>
            <a:r>
              <a:rPr lang="en-US" sz="2000" dirty="0" smtClean="0"/>
              <a:t>hambers: </a:t>
            </a:r>
            <a:br>
              <a:rPr lang="en-US" sz="2000" dirty="0" smtClean="0"/>
            </a:br>
            <a:r>
              <a:rPr lang="en-US" sz="2000" dirty="0" smtClean="0"/>
              <a:t>Resources Needed for Project</a:t>
            </a:r>
            <a:endParaRPr lang="en-US" sz="2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8458200" cy="51816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511"/>
              </a:spcBef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511"/>
              </a:spcBef>
            </a:pPr>
            <a:r>
              <a:rPr lang="en-US" sz="2400" dirty="0" smtClean="0"/>
              <a:t>Hypothesis of work</a:t>
            </a:r>
          </a:p>
          <a:p>
            <a:pPr>
              <a:lnSpc>
                <a:spcPct val="100000"/>
              </a:lnSpc>
              <a:spcBef>
                <a:spcPts val="511"/>
              </a:spcBef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511"/>
              </a:spcBef>
            </a:pPr>
            <a:r>
              <a:rPr lang="en-US" sz="2400" dirty="0" smtClean="0"/>
              <a:t>Strategies</a:t>
            </a:r>
          </a:p>
          <a:p>
            <a:pPr lvl="1">
              <a:lnSpc>
                <a:spcPct val="100000"/>
              </a:lnSpc>
              <a:spcBef>
                <a:spcPts val="511"/>
              </a:spcBef>
              <a:buFont typeface="Arial" charset="0"/>
              <a:buChar char="•"/>
            </a:pPr>
            <a:r>
              <a:rPr lang="fr-CH" sz="1800" dirty="0" err="1" smtClean="0"/>
              <a:t>Layouts</a:t>
            </a:r>
            <a:r>
              <a:rPr lang="fr-CH" sz="1800" dirty="0" smtClean="0"/>
              <a:t> of Underground Workshops</a:t>
            </a:r>
          </a:p>
          <a:p>
            <a:pPr lvl="1">
              <a:lnSpc>
                <a:spcPct val="100000"/>
              </a:lnSpc>
              <a:spcBef>
                <a:spcPts val="511"/>
              </a:spcBef>
              <a:buFont typeface="Arial" charset="0"/>
              <a:buChar char="•"/>
            </a:pPr>
            <a:r>
              <a:rPr lang="fr-CH" sz="1800" dirty="0" err="1" smtClean="0"/>
              <a:t>Strategies</a:t>
            </a:r>
            <a:r>
              <a:rPr lang="fr-CH" sz="1800" dirty="0" smtClean="0"/>
              <a:t> in 3 or 4 </a:t>
            </a:r>
            <a:r>
              <a:rPr lang="fr-CH" sz="1800" dirty="0" err="1" smtClean="0"/>
              <a:t>years</a:t>
            </a:r>
            <a:endParaRPr lang="fr-CH" sz="1800" dirty="0" smtClean="0"/>
          </a:p>
          <a:p>
            <a:pPr>
              <a:lnSpc>
                <a:spcPct val="100000"/>
              </a:lnSpc>
              <a:spcBef>
                <a:spcPts val="511"/>
              </a:spcBef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511"/>
              </a:spcBef>
            </a:pPr>
            <a:r>
              <a:rPr lang="en-US" sz="2400" dirty="0" smtClean="0"/>
              <a:t>Estimates</a:t>
            </a:r>
          </a:p>
          <a:p>
            <a:pPr lvl="1">
              <a:lnSpc>
                <a:spcPct val="100000"/>
              </a:lnSpc>
              <a:spcBef>
                <a:spcPts val="511"/>
              </a:spcBef>
              <a:buFont typeface="Arial" charset="0"/>
              <a:buChar char="•"/>
            </a:pPr>
            <a:r>
              <a:rPr lang="fr-CH" sz="1800" dirty="0" smtClean="0"/>
              <a:t>3 </a:t>
            </a:r>
            <a:r>
              <a:rPr lang="fr-CH" sz="1800" dirty="0" err="1" smtClean="0"/>
              <a:t>Years</a:t>
            </a:r>
            <a:r>
              <a:rPr lang="fr-CH" sz="1800" dirty="0" smtClean="0"/>
              <a:t> </a:t>
            </a:r>
            <a:r>
              <a:rPr lang="fr-CH" sz="1800" dirty="0" err="1" smtClean="0"/>
              <a:t>Strategy</a:t>
            </a:r>
            <a:endParaRPr lang="fr-CH" sz="1800" dirty="0" smtClean="0"/>
          </a:p>
          <a:p>
            <a:pPr lvl="1">
              <a:lnSpc>
                <a:spcPct val="100000"/>
              </a:lnSpc>
              <a:spcBef>
                <a:spcPts val="511"/>
              </a:spcBef>
              <a:buFont typeface="Arial" charset="0"/>
              <a:buChar char="•"/>
            </a:pPr>
            <a:r>
              <a:rPr lang="fr-CH" sz="1800" dirty="0" smtClean="0"/>
              <a:t>4 </a:t>
            </a:r>
            <a:r>
              <a:rPr lang="fr-CH" sz="1800" dirty="0" err="1" smtClean="0"/>
              <a:t>Years</a:t>
            </a:r>
            <a:r>
              <a:rPr lang="fr-CH" sz="1800" dirty="0" smtClean="0"/>
              <a:t> </a:t>
            </a:r>
            <a:r>
              <a:rPr lang="fr-CH" sz="1800" dirty="0" err="1" smtClean="0"/>
              <a:t>Strategy</a:t>
            </a:r>
            <a:endParaRPr lang="fr-CH" sz="1800" dirty="0" smtClean="0"/>
          </a:p>
          <a:p>
            <a:pPr lvl="1">
              <a:lnSpc>
                <a:spcPct val="100000"/>
              </a:lnSpc>
              <a:spcBef>
                <a:spcPts val="511"/>
              </a:spcBef>
              <a:buFont typeface="Arial" charset="0"/>
              <a:buChar char="•"/>
            </a:pPr>
            <a:endParaRPr lang="fr-CH" sz="1800" dirty="0" smtClean="0"/>
          </a:p>
          <a:p>
            <a:pPr>
              <a:lnSpc>
                <a:spcPct val="100000"/>
              </a:lnSpc>
              <a:spcBef>
                <a:spcPts val="511"/>
              </a:spcBef>
            </a:pPr>
            <a:r>
              <a:rPr lang="en-US" sz="2400" dirty="0" smtClean="0"/>
              <a:t>Conclusion and Next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43800" cy="685800"/>
          </a:xfrm>
        </p:spPr>
        <p:txBody>
          <a:bodyPr/>
          <a:lstStyle/>
          <a:p>
            <a:pPr algn="ctr">
              <a:defRPr/>
            </a:pPr>
            <a:r>
              <a:rPr lang="en-US" sz="2000" dirty="0" smtClean="0"/>
              <a:t>Hypothesis of Work</a:t>
            </a:r>
            <a:endParaRPr lang="en-US" sz="2000" dirty="0"/>
          </a:p>
        </p:txBody>
      </p:sp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990600" y="990600"/>
            <a:ext cx="8305800" cy="5486400"/>
          </a:xfrm>
        </p:spPr>
        <p:txBody>
          <a:bodyPr/>
          <a:lstStyle/>
          <a:p>
            <a:r>
              <a:rPr lang="en-US" sz="1700" b="1" u="sng" dirty="0" smtClean="0"/>
              <a:t>Coating process</a:t>
            </a:r>
            <a:endParaRPr lang="en-US" sz="1700" b="1" dirty="0" smtClean="0"/>
          </a:p>
          <a:p>
            <a:pPr>
              <a:buNone/>
            </a:pPr>
            <a:r>
              <a:rPr lang="en-US" sz="1400" dirty="0" smtClean="0"/>
              <a:t>	→ </a:t>
            </a:r>
            <a:r>
              <a:rPr lang="en-US" sz="1400" i="1" u="sng" dirty="0" smtClean="0"/>
              <a:t>Vacuum chambers</a:t>
            </a:r>
            <a:r>
              <a:rPr lang="en-US" sz="1400" dirty="0" smtClean="0"/>
              <a:t>: no disassembly of vacuum chambers from the magnets to perform the coating (process would take 100 hours x 3 pers. / magnet, so 223,000 hours @ 60 CHF/hour)</a:t>
            </a:r>
          </a:p>
          <a:p>
            <a:pPr>
              <a:buNone/>
            </a:pPr>
            <a:r>
              <a:rPr lang="en-US" sz="1400" dirty="0" smtClean="0"/>
              <a:t>	→ </a:t>
            </a:r>
            <a:r>
              <a:rPr lang="en-US" sz="1400" i="1" u="sng" dirty="0" smtClean="0"/>
              <a:t>Time of coating process</a:t>
            </a:r>
            <a:r>
              <a:rPr lang="en-US" sz="1400" dirty="0" smtClean="0"/>
              <a:t>: </a:t>
            </a:r>
            <a:r>
              <a:rPr lang="en-US" sz="1400" strike="sngStrike" dirty="0" smtClean="0"/>
              <a:t>48 hours, including installation of equipment, vacuum pumping, coating and dismantling of equipment</a:t>
            </a:r>
            <a:r>
              <a:rPr lang="en-US" sz="1400" dirty="0" smtClean="0"/>
              <a:t>  </a:t>
            </a:r>
            <a:r>
              <a:rPr lang="en-US" sz="1400" dirty="0" smtClean="0">
                <a:solidFill>
                  <a:srgbClr val="FF0000"/>
                </a:solidFill>
              </a:rPr>
              <a:t>4 days, including cleaning (1 day), installation of equipment - vacuum pumping (1/2 day), coating (2 days) and dismantling of equipment (1/2 day)</a:t>
            </a:r>
          </a:p>
          <a:p>
            <a:pPr>
              <a:buNone/>
            </a:pPr>
            <a:r>
              <a:rPr lang="en-US" sz="1400" dirty="0" smtClean="0"/>
              <a:t> 	→ </a:t>
            </a:r>
            <a:r>
              <a:rPr lang="en-US" sz="1400" i="1" u="sng" dirty="0" smtClean="0"/>
              <a:t>Position of magnet during process</a:t>
            </a:r>
            <a:r>
              <a:rPr lang="en-US" sz="1400" dirty="0" smtClean="0"/>
              <a:t>: horizontal</a:t>
            </a:r>
          </a:p>
          <a:p>
            <a:r>
              <a:rPr lang="en-US" sz="1700" b="1" u="sng" dirty="0" smtClean="0"/>
              <a:t>Magnets treated</a:t>
            </a:r>
            <a:endParaRPr lang="en-US" sz="1700" b="1" dirty="0" smtClean="0"/>
          </a:p>
          <a:p>
            <a:pPr>
              <a:buNone/>
            </a:pPr>
            <a:r>
              <a:rPr lang="en-US" sz="1400" dirty="0" smtClean="0"/>
              <a:t>	→ </a:t>
            </a:r>
            <a:r>
              <a:rPr lang="en-US" sz="1400" i="1" u="sng" dirty="0" smtClean="0"/>
              <a:t>Only SPS main dipoles</a:t>
            </a:r>
            <a:r>
              <a:rPr lang="en-US" sz="1400" dirty="0" smtClean="0"/>
              <a:t> ≈ 5 km of vacuum chambers (&gt;70 % of SPS vacuum system length)</a:t>
            </a:r>
          </a:p>
          <a:p>
            <a:r>
              <a:rPr lang="en-US" sz="1700" b="1" u="sng" dirty="0" smtClean="0"/>
              <a:t>Time</a:t>
            </a:r>
            <a:endParaRPr lang="en-US" sz="1700" b="1" dirty="0" smtClean="0"/>
          </a:p>
          <a:p>
            <a:pPr>
              <a:buNone/>
            </a:pPr>
            <a:r>
              <a:rPr lang="en-US" sz="1400" dirty="0" smtClean="0"/>
              <a:t>	 → </a:t>
            </a:r>
            <a:r>
              <a:rPr lang="en-US" sz="1400" i="1" u="sng" dirty="0" smtClean="0"/>
              <a:t>Duration of shutdown period</a:t>
            </a:r>
            <a:r>
              <a:rPr lang="en-US" sz="1400" dirty="0" smtClean="0"/>
              <a:t>: 14 weeks of access in the machine</a:t>
            </a:r>
            <a:r>
              <a:rPr lang="en-US" sz="1400" dirty="0" smtClean="0">
                <a:solidFill>
                  <a:srgbClr val="00B050"/>
                </a:solidFill>
              </a:rPr>
              <a:t>, 10 weeks of effective work + start-up and end phases and safety margin</a:t>
            </a:r>
            <a:endParaRPr lang="en-US" sz="1400" dirty="0" smtClean="0"/>
          </a:p>
          <a:p>
            <a:r>
              <a:rPr lang="en-US" sz="1700" b="1" u="sng" dirty="0" err="1" smtClean="0"/>
              <a:t>Ressources</a:t>
            </a:r>
            <a:endParaRPr lang="en-US" sz="1700" b="1" dirty="0" smtClean="0"/>
          </a:p>
          <a:p>
            <a:pPr>
              <a:buNone/>
            </a:pPr>
            <a:r>
              <a:rPr lang="en-US" sz="1400" dirty="0" smtClean="0"/>
              <a:t>	 → </a:t>
            </a:r>
            <a:r>
              <a:rPr lang="en-US" sz="1400" i="1" u="sng" dirty="0" smtClean="0"/>
              <a:t>Equipment</a:t>
            </a:r>
            <a:r>
              <a:rPr lang="en-US" sz="1400" dirty="0" smtClean="0"/>
              <a:t>: use of existing vehicles for transport  (2 Dumont handling machines + trailers), possibly with some adaptations (No new </a:t>
            </a:r>
            <a:r>
              <a:rPr lang="en-US" sz="1400" dirty="0" err="1" smtClean="0"/>
              <a:t>vehicule</a:t>
            </a:r>
            <a:r>
              <a:rPr lang="en-US" sz="1400" dirty="0" smtClean="0"/>
              <a:t>)</a:t>
            </a:r>
          </a:p>
          <a:p>
            <a:pPr>
              <a:buNone/>
            </a:pPr>
            <a:r>
              <a:rPr lang="en-US" sz="1400" dirty="0" smtClean="0"/>
              <a:t>	 → </a:t>
            </a:r>
            <a:r>
              <a:rPr lang="en-US" sz="1400" i="1" u="sng" dirty="0" smtClean="0"/>
              <a:t>Manpower</a:t>
            </a:r>
            <a:r>
              <a:rPr lang="en-US" sz="1400" dirty="0" smtClean="0"/>
              <a:t>: work done mainly during normal working hours, 5 days/week</a:t>
            </a:r>
          </a:p>
          <a:p>
            <a:pPr>
              <a:buNone/>
            </a:pPr>
            <a:endParaRPr lang="en-US" sz="1400" dirty="0" smtClean="0"/>
          </a:p>
          <a:p>
            <a:pPr>
              <a:buFont typeface="Wingdings" pitchFamily="2" charset="2"/>
              <a:buNone/>
            </a:pPr>
            <a:endParaRPr lang="en-US" sz="1400" dirty="0" smtClean="0"/>
          </a:p>
          <a:p>
            <a:pPr>
              <a:buFont typeface="Wingdings" pitchFamily="2" charset="2"/>
              <a:buNone/>
            </a:pPr>
            <a:endParaRPr lang="en-US" sz="1400" dirty="0" smtClean="0"/>
          </a:p>
          <a:p>
            <a:pPr>
              <a:buFont typeface="Wingdings" pitchFamily="2" charset="2"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Workshop 18 magnet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95400"/>
            <a:ext cx="4511056" cy="4952999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43800" cy="685800"/>
          </a:xfrm>
        </p:spPr>
        <p:txBody>
          <a:bodyPr/>
          <a:lstStyle/>
          <a:p>
            <a:pPr algn="ctr">
              <a:defRPr/>
            </a:pPr>
            <a:r>
              <a:rPr lang="en-US" sz="2000" dirty="0" smtClean="0"/>
              <a:t>Layouts of Underground </a:t>
            </a:r>
            <a:r>
              <a:rPr lang="en-US" sz="2000" dirty="0" err="1" smtClean="0"/>
              <a:t>Worshop</a:t>
            </a:r>
            <a:endParaRPr lang="en-US" sz="2000" dirty="0"/>
          </a:p>
        </p:txBody>
      </p:sp>
      <p:pic>
        <p:nvPicPr>
          <p:cNvPr id="6" name="Picture 5" descr="Workshop 24 magnet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1" y="1219201"/>
            <a:ext cx="4572000" cy="5052688"/>
          </a:xfrm>
          <a:prstGeom prst="rect">
            <a:avLst/>
          </a:prstGeom>
        </p:spPr>
      </p:pic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1371600" y="838200"/>
            <a:ext cx="2590800" cy="50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/>
            <a:r>
              <a:rPr lang="en-US" sz="1400" u="sng" dirty="0" smtClean="0">
                <a:solidFill>
                  <a:schemeClr val="tx1"/>
                </a:solidFill>
              </a:rPr>
              <a:t>Underground Workshop ECX5 + 100 m2 floor ECA5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6019800" y="762000"/>
            <a:ext cx="2743200" cy="50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/>
            <a:r>
              <a:rPr lang="en-US" sz="1400" u="sng" dirty="0" smtClean="0">
                <a:solidFill>
                  <a:schemeClr val="tx1"/>
                </a:solidFill>
              </a:rPr>
              <a:t>Underground Workshop ECX5 + 300 m2 concrete screed ECA5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1447800" y="6248400"/>
            <a:ext cx="2590800" cy="263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/>
            <a:r>
              <a:rPr lang="en-US" i="1" dirty="0" smtClean="0">
                <a:solidFill>
                  <a:schemeClr val="tx1"/>
                </a:solidFill>
              </a:rPr>
              <a:t>Capacity of workshop: 16 magnets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6096000" y="6248400"/>
            <a:ext cx="2590800" cy="263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/>
            <a:r>
              <a:rPr lang="en-US" i="1" dirty="0" smtClean="0">
                <a:solidFill>
                  <a:schemeClr val="tx1"/>
                </a:solidFill>
              </a:rPr>
              <a:t>Capacity of workshop: 24 magnets</a:t>
            </a:r>
            <a:endParaRPr 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43800" cy="685800"/>
          </a:xfrm>
        </p:spPr>
        <p:txBody>
          <a:bodyPr/>
          <a:lstStyle/>
          <a:p>
            <a:pPr algn="ctr">
              <a:defRPr/>
            </a:pPr>
            <a:r>
              <a:rPr lang="en-US" sz="2000" dirty="0" smtClean="0"/>
              <a:t>Strategies</a:t>
            </a:r>
            <a:endParaRPr lang="en-US" sz="2000" dirty="0"/>
          </a:p>
        </p:txBody>
      </p:sp>
      <p:sp>
        <p:nvSpPr>
          <p:cNvPr id="6" name="Content Placeholder 6"/>
          <p:cNvSpPr txBox="1">
            <a:spLocks/>
          </p:cNvSpPr>
          <p:nvPr/>
        </p:nvSpPr>
        <p:spPr bwMode="auto">
          <a:xfrm>
            <a:off x="457200" y="1066800"/>
            <a:ext cx="4267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Char char="è"/>
              <a:tabLst/>
              <a:defRPr/>
            </a:pPr>
            <a:r>
              <a:rPr kumimoji="0" lang="en-US" sz="17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 in 3 years</a:t>
            </a:r>
            <a:endParaRPr kumimoji="0" lang="en-US" sz="17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→ </a:t>
            </a:r>
            <a:r>
              <a:rPr kumimoji="0" lang="en-US" sz="1400" b="0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Cadency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6 magnets / day (8h / day)</a:t>
            </a: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→ </a:t>
            </a:r>
            <a:r>
              <a:rPr kumimoji="0" lang="en-US" sz="1400" b="0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Startup</a:t>
            </a:r>
            <a:r>
              <a:rPr kumimoji="0" lang="en-US" sz="1400" b="0" i="1" u="sng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phase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preparation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300 m2 concrete screed and painting in ECA5 ≈ 3 weeks (15 days)</a:t>
            </a:r>
          </a:p>
          <a:p>
            <a:pPr marL="342900" lvl="0" indent="-342900">
              <a:lnSpc>
                <a:spcPts val="2075"/>
              </a:lnSpc>
              <a:spcBef>
                <a:spcPct val="50000"/>
              </a:spcBef>
              <a:buClr>
                <a:srgbClr val="013469"/>
              </a:buClr>
              <a:buSzPct val="95000"/>
            </a:pPr>
            <a:r>
              <a:rPr lang="en-US" sz="1400" kern="0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1400" kern="0" dirty="0" smtClean="0">
                <a:solidFill>
                  <a:schemeClr val="tx1"/>
                </a:solidFill>
              </a:rPr>
              <a:t> → </a:t>
            </a:r>
            <a:r>
              <a:rPr lang="en-US" sz="1400" i="1" u="sng" kern="0" dirty="0" smtClean="0">
                <a:solidFill>
                  <a:schemeClr val="tx1"/>
                </a:solidFill>
              </a:rPr>
              <a:t>Total number of days of work</a:t>
            </a:r>
            <a:r>
              <a:rPr lang="en-US" sz="1400" kern="0" dirty="0" smtClean="0">
                <a:solidFill>
                  <a:schemeClr val="tx1"/>
                </a:solidFill>
              </a:rPr>
              <a:t>: </a:t>
            </a:r>
          </a:p>
          <a:p>
            <a:pPr marL="342900" lvl="0" indent="-342900">
              <a:lnSpc>
                <a:spcPts val="2075"/>
              </a:lnSpc>
              <a:spcBef>
                <a:spcPct val="50000"/>
              </a:spcBef>
              <a:buClr>
                <a:srgbClr val="013469"/>
              </a:buClr>
              <a:buSzPct val="95000"/>
            </a:pPr>
            <a:r>
              <a:rPr lang="en-US" sz="1400" kern="0" dirty="0" smtClean="0">
                <a:solidFill>
                  <a:schemeClr val="tx1"/>
                </a:solidFill>
              </a:rPr>
              <a:t>	744 magnets / cadency = 124 days</a:t>
            </a:r>
          </a:p>
          <a:p>
            <a:pPr marL="342900" lvl="0" indent="-342900">
              <a:lnSpc>
                <a:spcPts val="2075"/>
              </a:lnSpc>
              <a:spcBef>
                <a:spcPct val="50000"/>
              </a:spcBef>
              <a:buClr>
                <a:srgbClr val="013469"/>
              </a:buClr>
              <a:buSzPct val="95000"/>
            </a:pP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124 days + 15 days = 139 days</a:t>
            </a:r>
          </a:p>
          <a:p>
            <a:pPr marL="342900" lvl="0" indent="-342900">
              <a:lnSpc>
                <a:spcPts val="2075"/>
              </a:lnSpc>
              <a:spcBef>
                <a:spcPct val="50000"/>
              </a:spcBef>
              <a:buClr>
                <a:srgbClr val="013469"/>
              </a:buClr>
              <a:buSzPct val="95000"/>
            </a:pPr>
            <a:r>
              <a:rPr lang="en-US" sz="1400" kern="0" dirty="0" smtClean="0">
                <a:solidFill>
                  <a:schemeClr val="tx1"/>
                </a:solidFill>
                <a:latin typeface="+mn-lt"/>
              </a:rPr>
              <a:t>	139 days @ 50 days / shutdown </a:t>
            </a:r>
            <a:r>
              <a:rPr lang="en-US" sz="1400" kern="0" dirty="0" smtClean="0">
                <a:solidFill>
                  <a:schemeClr val="tx1"/>
                </a:solidFill>
              </a:rPr>
              <a:t>≈ 3 shutdowns</a:t>
            </a:r>
            <a:endParaRPr kumimoji="0" lang="en-US" sz="1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en-US" sz="1400" kern="0" baseline="0" dirty="0" smtClean="0">
                <a:solidFill>
                  <a:schemeClr val="tx1"/>
                </a:solidFill>
                <a:latin typeface="+mn-lt"/>
              </a:rPr>
              <a:t>	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6"/>
          <p:cNvSpPr txBox="1">
            <a:spLocks/>
          </p:cNvSpPr>
          <p:nvPr/>
        </p:nvSpPr>
        <p:spPr bwMode="auto">
          <a:xfrm>
            <a:off x="4953000" y="1066800"/>
            <a:ext cx="4267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Char char="è"/>
              <a:tabLst/>
              <a:defRPr/>
            </a:pPr>
            <a:r>
              <a:rPr kumimoji="0" lang="en-US" sz="17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 in 4 years</a:t>
            </a:r>
            <a:endParaRPr kumimoji="0" lang="en-US" sz="17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ts val="2075"/>
              </a:lnSpc>
              <a:spcBef>
                <a:spcPct val="50000"/>
              </a:spcBef>
              <a:buClr>
                <a:srgbClr val="013469"/>
              </a:buClr>
              <a:buSzPct val="95000"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→ </a:t>
            </a:r>
            <a:r>
              <a:rPr kumimoji="0" lang="en-US" sz="1400" b="0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Cadency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4 magnets / day </a:t>
            </a:r>
            <a:r>
              <a:rPr lang="en-US" sz="1400" kern="0" dirty="0" smtClean="0">
                <a:solidFill>
                  <a:schemeClr val="tx1"/>
                </a:solidFill>
              </a:rPr>
              <a:t>(8h / day)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→ </a:t>
            </a:r>
            <a:r>
              <a:rPr kumimoji="0" lang="en-US" sz="1400" b="0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Startup</a:t>
            </a:r>
            <a:r>
              <a:rPr kumimoji="0" lang="en-US" sz="1400" b="0" i="1" u="sng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phase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preparation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100 m2 floor in ECA5 ≈ 1 weeks (5 days)</a:t>
            </a:r>
          </a:p>
          <a:p>
            <a:pPr marL="342900" lvl="0" indent="-342900">
              <a:lnSpc>
                <a:spcPts val="2075"/>
              </a:lnSpc>
              <a:spcBef>
                <a:spcPct val="50000"/>
              </a:spcBef>
              <a:buClr>
                <a:srgbClr val="013469"/>
              </a:buClr>
              <a:buSzPct val="95000"/>
            </a:pPr>
            <a:r>
              <a:rPr lang="en-US" sz="1400" kern="0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1400" kern="0" dirty="0" smtClean="0">
                <a:solidFill>
                  <a:schemeClr val="tx1"/>
                </a:solidFill>
              </a:rPr>
              <a:t> → </a:t>
            </a:r>
            <a:r>
              <a:rPr lang="en-US" sz="1400" i="1" u="sng" kern="0" dirty="0" smtClean="0">
                <a:solidFill>
                  <a:schemeClr val="tx1"/>
                </a:solidFill>
              </a:rPr>
              <a:t>Total number of days of work</a:t>
            </a:r>
            <a:r>
              <a:rPr lang="en-US" sz="1400" kern="0" dirty="0" smtClean="0">
                <a:solidFill>
                  <a:schemeClr val="tx1"/>
                </a:solidFill>
              </a:rPr>
              <a:t>: </a:t>
            </a:r>
          </a:p>
          <a:p>
            <a:pPr marL="342900" lvl="0" indent="-342900">
              <a:lnSpc>
                <a:spcPts val="2075"/>
              </a:lnSpc>
              <a:spcBef>
                <a:spcPct val="50000"/>
              </a:spcBef>
              <a:buClr>
                <a:srgbClr val="013469"/>
              </a:buClr>
              <a:buSzPct val="95000"/>
            </a:pPr>
            <a:r>
              <a:rPr lang="en-US" sz="1400" kern="0" dirty="0" smtClean="0">
                <a:solidFill>
                  <a:schemeClr val="tx1"/>
                </a:solidFill>
              </a:rPr>
              <a:t>	744 magnets / cadency = 186 days</a:t>
            </a:r>
          </a:p>
          <a:p>
            <a:pPr marL="342900" lvl="0" indent="-342900">
              <a:lnSpc>
                <a:spcPts val="2075"/>
              </a:lnSpc>
              <a:spcBef>
                <a:spcPct val="50000"/>
              </a:spcBef>
              <a:buClr>
                <a:srgbClr val="013469"/>
              </a:buClr>
              <a:buSzPct val="95000"/>
            </a:pP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186 days + 5 days = 191 days</a:t>
            </a:r>
          </a:p>
          <a:p>
            <a:pPr marL="342900" lvl="0" indent="-342900">
              <a:lnSpc>
                <a:spcPts val="2075"/>
              </a:lnSpc>
              <a:spcBef>
                <a:spcPct val="50000"/>
              </a:spcBef>
              <a:buClr>
                <a:srgbClr val="013469"/>
              </a:buClr>
              <a:buSzPct val="95000"/>
            </a:pPr>
            <a:r>
              <a:rPr lang="en-US" sz="1400" kern="0" dirty="0" smtClean="0">
                <a:solidFill>
                  <a:schemeClr val="tx1"/>
                </a:solidFill>
                <a:latin typeface="+mn-lt"/>
              </a:rPr>
              <a:t>	139 days @ 50 days / shutdown </a:t>
            </a:r>
            <a:r>
              <a:rPr lang="en-US" sz="1400" kern="0" dirty="0" smtClean="0">
                <a:solidFill>
                  <a:schemeClr val="tx1"/>
                </a:solidFill>
              </a:rPr>
              <a:t>≈ 4 shutdowns</a:t>
            </a:r>
            <a:endParaRPr kumimoji="0" lang="en-US" sz="1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en-US" sz="1400" kern="0" baseline="0" dirty="0" smtClean="0">
                <a:solidFill>
                  <a:schemeClr val="tx1"/>
                </a:solidFill>
                <a:latin typeface="+mn-lt"/>
              </a:rPr>
              <a:t>	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2075"/>
              </a:lnSpc>
              <a:spcBef>
                <a:spcPct val="50000"/>
              </a:spcBef>
              <a:spcAft>
                <a:spcPct val="0"/>
              </a:spcAft>
              <a:buClr>
                <a:srgbClr val="013469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43800" cy="685800"/>
          </a:xfrm>
        </p:spPr>
        <p:txBody>
          <a:bodyPr/>
          <a:lstStyle/>
          <a:p>
            <a:pPr algn="ctr">
              <a:defRPr/>
            </a:pPr>
            <a:r>
              <a:rPr lang="en-US" sz="2000" dirty="0" smtClean="0"/>
              <a:t>Estimate Project in 3 Years</a:t>
            </a:r>
            <a:endParaRPr lang="en-US" sz="2000" dirty="0"/>
          </a:p>
        </p:txBody>
      </p:sp>
      <p:pic>
        <p:nvPicPr>
          <p:cNvPr id="3073" name="Picture 1" descr="G:\Workspaces\n\NORMA\MI\MLS\Bauche\New projects\SPS upgrade\Estimate 3 y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710266"/>
            <a:ext cx="8763000" cy="61477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43800" cy="685800"/>
          </a:xfrm>
        </p:spPr>
        <p:txBody>
          <a:bodyPr/>
          <a:lstStyle/>
          <a:p>
            <a:pPr algn="ctr">
              <a:defRPr/>
            </a:pPr>
            <a:r>
              <a:rPr lang="en-US" sz="2000" dirty="0" smtClean="0"/>
              <a:t>Estimate Project in 4 Years</a:t>
            </a:r>
            <a:endParaRPr lang="en-US" sz="2000" dirty="0"/>
          </a:p>
        </p:txBody>
      </p:sp>
      <p:pic>
        <p:nvPicPr>
          <p:cNvPr id="2049" name="Picture 1" descr="G:\Workspaces\n\NORMA\MI\MLS\Bauche\New projects\SPS upgrade\Estimate 4 ye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85800"/>
            <a:ext cx="89154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43800" cy="685800"/>
          </a:xfrm>
        </p:spPr>
        <p:txBody>
          <a:bodyPr/>
          <a:lstStyle/>
          <a:p>
            <a:pPr algn="ctr">
              <a:defRPr/>
            </a:pPr>
            <a:r>
              <a:rPr lang="en-US" sz="2000" dirty="0" smtClean="0"/>
              <a:t>Optional costs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51000" y="1323231"/>
          <a:ext cx="6604001" cy="4210480"/>
        </p:xfrm>
        <a:graphic>
          <a:graphicData uri="http://schemas.openxmlformats.org/drawingml/2006/table">
            <a:tbl>
              <a:tblPr/>
              <a:tblGrid>
                <a:gridCol w="4289999"/>
                <a:gridCol w="566223"/>
                <a:gridCol w="392889"/>
                <a:gridCol w="442000"/>
                <a:gridCol w="554667"/>
                <a:gridCol w="358223"/>
              </a:tblGrid>
              <a:tr h="31227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15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 type</a:t>
                      </a:r>
                    </a:p>
                  </a:txBody>
                  <a:tcPr marL="8674" marR="8674" marT="8674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Quantity</a:t>
                      </a:r>
                    </a:p>
                  </a:txBody>
                  <a:tcPr marL="8674" marR="8674" marT="8674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Unit price</a:t>
                      </a:r>
                    </a:p>
                  </a:txBody>
                  <a:tcPr marL="8674" marR="8674" marT="8674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674" marR="8674" marT="8674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 of estimate</a:t>
                      </a:r>
                    </a:p>
                  </a:txBody>
                  <a:tcPr marL="8674" marR="8674" marT="8674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3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TE/VSC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Additionnal sectorisation of SPS arcs vacuum system (ITL-ICM)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additional vacuum valves + supports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HW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Cabling (metres purchased - installed - connected) - avg. 500m / VV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HW + FSU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Control systems linked to additional VV (Pe Pi gauges, elec. Cards, TPG…)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HW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1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Vacuum chambers modification - installation VV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HW + FSU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0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Sub-total: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294,000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EN/HE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4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Transport / handling equipment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1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new additional transport vehicle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HW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700,000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700,000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0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Sub-total: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700,000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1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Total: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994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kCHF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74" marR="8674" marT="8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43800" cy="685800"/>
          </a:xfrm>
        </p:spPr>
        <p:txBody>
          <a:bodyPr/>
          <a:lstStyle/>
          <a:p>
            <a:pPr algn="ctr">
              <a:defRPr/>
            </a:pPr>
            <a:r>
              <a:rPr lang="en-US" sz="2000" dirty="0" smtClean="0"/>
              <a:t>Conclusions and Next Steps</a:t>
            </a:r>
            <a:endParaRPr lang="en-US" sz="2000" dirty="0"/>
          </a:p>
        </p:txBody>
      </p:sp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990600" y="990600"/>
            <a:ext cx="8305800" cy="5486400"/>
          </a:xfrm>
        </p:spPr>
        <p:txBody>
          <a:bodyPr/>
          <a:lstStyle/>
          <a:p>
            <a:r>
              <a:rPr lang="en-US" sz="1700" b="1" u="sng" dirty="0" smtClean="0"/>
              <a:t>Strategy to choose ?</a:t>
            </a:r>
            <a:endParaRPr lang="en-US" sz="1700" b="1" dirty="0" smtClean="0"/>
          </a:p>
          <a:p>
            <a:pPr>
              <a:buNone/>
            </a:pPr>
            <a:r>
              <a:rPr lang="en-US" sz="1400" dirty="0" smtClean="0"/>
              <a:t>	→ </a:t>
            </a:r>
            <a:r>
              <a:rPr lang="en-US" sz="1400" i="1" u="sng" dirty="0" smtClean="0"/>
              <a:t>4 years</a:t>
            </a:r>
            <a:r>
              <a:rPr lang="en-US" sz="1400" dirty="0" smtClean="0"/>
              <a:t>: </a:t>
            </a:r>
          </a:p>
          <a:p>
            <a:pPr>
              <a:buNone/>
            </a:pPr>
            <a:r>
              <a:rPr lang="en-US" sz="1400" dirty="0" smtClean="0"/>
              <a:t>		- cheaper, but less space in workshop (ergonomics and safety aspects)</a:t>
            </a:r>
          </a:p>
          <a:p>
            <a:pPr>
              <a:buNone/>
            </a:pPr>
            <a:r>
              <a:rPr lang="en-US" sz="1400" dirty="0" smtClean="0"/>
              <a:t>		- Dumont vehicle more </a:t>
            </a:r>
            <a:r>
              <a:rPr lang="en-US" sz="1400" dirty="0" err="1" smtClean="0"/>
              <a:t>sollicitated</a:t>
            </a:r>
            <a:r>
              <a:rPr lang="en-US" sz="1400" dirty="0" smtClean="0"/>
              <a:t>, but second Dumont as spare in case of breakdown</a:t>
            </a:r>
          </a:p>
          <a:p>
            <a:pPr>
              <a:buNone/>
            </a:pPr>
            <a:r>
              <a:rPr lang="en-US" sz="1400" dirty="0" smtClean="0"/>
              <a:t>	→ </a:t>
            </a:r>
            <a:r>
              <a:rPr lang="en-US" sz="1400" i="1" u="sng" dirty="0" smtClean="0"/>
              <a:t>3 years</a:t>
            </a:r>
            <a:r>
              <a:rPr lang="en-US" sz="1400" dirty="0" smtClean="0"/>
              <a:t>:</a:t>
            </a:r>
          </a:p>
          <a:p>
            <a:pPr>
              <a:buNone/>
            </a:pPr>
            <a:r>
              <a:rPr lang="en-US" sz="1400" dirty="0" smtClean="0"/>
              <a:t>		- more expensive but with more space in workshop</a:t>
            </a:r>
          </a:p>
          <a:p>
            <a:pPr>
              <a:buNone/>
            </a:pPr>
            <a:r>
              <a:rPr lang="en-US" sz="1400" dirty="0" smtClean="0"/>
              <a:t>		- 2 Dumont used simultaneously  with reasonable cadencies, but could require building a 	new vehicle (paid by this project ?)</a:t>
            </a:r>
          </a:p>
          <a:p>
            <a:pPr>
              <a:buNone/>
            </a:pPr>
            <a:r>
              <a:rPr lang="en-US" sz="1400" dirty="0" smtClean="0"/>
              <a:t>		- requires to occupy a large part of the machine </a:t>
            </a:r>
            <a:r>
              <a:rPr lang="en-US" sz="1400" dirty="0" smtClean="0">
                <a:sym typeface="Wingdings" pitchFamily="2" charset="2"/>
              </a:rPr>
              <a:t> interference with other activities during 	shutdowns</a:t>
            </a:r>
            <a:endParaRPr lang="en-US" sz="1400" dirty="0" smtClean="0"/>
          </a:p>
          <a:p>
            <a:r>
              <a:rPr lang="en-US" sz="1700" b="1" u="sng" dirty="0" smtClean="0"/>
              <a:t>Next steps</a:t>
            </a:r>
            <a:endParaRPr lang="en-US" sz="1700" b="1" dirty="0" smtClean="0"/>
          </a:p>
          <a:p>
            <a:pPr>
              <a:buNone/>
            </a:pPr>
            <a:r>
              <a:rPr lang="en-US" sz="1400" dirty="0" smtClean="0"/>
              <a:t>	→ </a:t>
            </a:r>
            <a:r>
              <a:rPr lang="en-US" sz="1400" i="1" u="sng" dirty="0" smtClean="0"/>
              <a:t>Define more precisely the process</a:t>
            </a:r>
            <a:r>
              <a:rPr lang="en-US" sz="1400" i="1" dirty="0" smtClean="0"/>
              <a:t>: to help defining more precisely the time, cadencies… and price of the project</a:t>
            </a:r>
          </a:p>
          <a:p>
            <a:pPr>
              <a:buNone/>
            </a:pPr>
            <a:r>
              <a:rPr lang="en-US" sz="1400" dirty="0" smtClean="0"/>
              <a:t>	→ </a:t>
            </a:r>
            <a:r>
              <a:rPr lang="en-US" sz="1400" i="1" u="sng" dirty="0" smtClean="0"/>
              <a:t>Try to improve cleaning and coating process</a:t>
            </a:r>
            <a:r>
              <a:rPr lang="en-US" sz="1400" i="1" dirty="0" smtClean="0"/>
              <a:t>: improve the tooling to require less space in workshop, decrease time of coating process, comply with radiation protection safety aspects for cleaning (big quantities of contaminated  rinsing water)</a:t>
            </a:r>
          </a:p>
          <a:p>
            <a:pPr>
              <a:buNone/>
            </a:pPr>
            <a:r>
              <a:rPr lang="en-US" sz="1400" dirty="0" smtClean="0"/>
              <a:t>	</a:t>
            </a:r>
          </a:p>
          <a:p>
            <a:pPr>
              <a:buNone/>
            </a:pPr>
            <a:endParaRPr lang="en-US" sz="1400" dirty="0" smtClean="0"/>
          </a:p>
          <a:p>
            <a:pPr>
              <a:buFont typeface="Wingdings" pitchFamily="2" charset="2"/>
              <a:buNone/>
            </a:pPr>
            <a:endParaRPr lang="en-US" sz="1400" dirty="0" smtClean="0"/>
          </a:p>
          <a:p>
            <a:pPr>
              <a:buFont typeface="Wingdings" pitchFamily="2" charset="2"/>
              <a:buNone/>
            </a:pPr>
            <a:endParaRPr lang="en-US" sz="1400" dirty="0" smtClean="0"/>
          </a:p>
          <a:p>
            <a:pPr>
              <a:buFont typeface="Wingdings" pitchFamily="2" charset="2"/>
              <a:buNone/>
            </a:pPr>
            <a:endParaRPr lang="en-US" sz="1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T-MEL_template">
  <a:themeElements>
    <a:clrScheme name="AT-MEL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T-MEL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35" tIns="45718" rIns="91435" bIns="45718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35" tIns="45718" rIns="91435" bIns="45718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T-MEL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-MEL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-MEL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-MEL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-MEL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T-MEL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T-MEL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T-MEL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T-MEL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T-MEL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T-MEL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T-MEL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8800</TotalTime>
  <Words>215</Words>
  <Application>Microsoft PowerPoint</Application>
  <PresentationFormat>A4 Paper (210x297 mm)</PresentationFormat>
  <Paragraphs>154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AT-MEL_template</vt:lpstr>
      <vt:lpstr>Coating of the SPS Main Dipoles Vacuum Chambers:  Resources Needed for Project</vt:lpstr>
      <vt:lpstr>Hypothesis of Work</vt:lpstr>
      <vt:lpstr>Layouts of Underground Worshop</vt:lpstr>
      <vt:lpstr>Strategies</vt:lpstr>
      <vt:lpstr>Estimate Project in 3 Years</vt:lpstr>
      <vt:lpstr>Estimate Project in 4 Years</vt:lpstr>
      <vt:lpstr>Optional costs</vt:lpstr>
      <vt:lpstr>Conclusions and Next Steps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MNC Internal review-Findings</dc:title>
  <dc:creator>J. Bauche</dc:creator>
  <cp:lastModifiedBy>jbauche</cp:lastModifiedBy>
  <cp:revision>655</cp:revision>
  <dcterms:created xsi:type="dcterms:W3CDTF">2003-10-02T10:03:25Z</dcterms:created>
  <dcterms:modified xsi:type="dcterms:W3CDTF">2009-05-19T14:57:53Z</dcterms:modified>
</cp:coreProperties>
</file>