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2" r:id="rId3"/>
    <p:sldId id="274" r:id="rId4"/>
    <p:sldId id="275" r:id="rId5"/>
    <p:sldId id="277" r:id="rId6"/>
    <p:sldId id="285" r:id="rId7"/>
    <p:sldId id="287" r:id="rId8"/>
    <p:sldId id="286" r:id="rId9"/>
    <p:sldId id="288" r:id="rId10"/>
    <p:sldId id="279" r:id="rId11"/>
    <p:sldId id="280" r:id="rId12"/>
    <p:sldId id="276" r:id="rId13"/>
    <p:sldId id="281" r:id="rId14"/>
    <p:sldId id="282" r:id="rId15"/>
    <p:sldId id="267" r:id="rId16"/>
    <p:sldId id="268" r:id="rId17"/>
    <p:sldId id="269" r:id="rId18"/>
    <p:sldId id="265" r:id="rId19"/>
    <p:sldId id="272" r:id="rId20"/>
    <p:sldId id="270" r:id="rId21"/>
    <p:sldId id="284"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289" autoAdjust="0"/>
  </p:normalViewPr>
  <p:slideViewPr>
    <p:cSldViewPr>
      <p:cViewPr varScale="1">
        <p:scale>
          <a:sx n="103" d="100"/>
          <a:sy n="103" d="100"/>
        </p:scale>
        <p:origin x="-2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A0402-0932-4C8F-BBD7-72A144C449E6}" type="datetimeFigureOut">
              <a:rPr lang="en-US" smtClean="0"/>
              <a:pPr/>
              <a:t>2/18/2009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210FE-BD2A-4B1B-B187-6ADB95DE7B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4210FE-BD2A-4B1B-B187-6ADB95DE7B9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2/17/2009</a:t>
            </a:r>
            <a:endParaRPr lang="en-US"/>
          </a:p>
        </p:txBody>
      </p:sp>
      <p:sp>
        <p:nvSpPr>
          <p:cNvPr id="19" name="Footer Placeholder 18"/>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27" name="Slide Number Placeholder 26"/>
          <p:cNvSpPr>
            <a:spLocks noGrp="1"/>
          </p:cNvSpPr>
          <p:nvPr>
            <p:ph type="sldNum" sz="quarter" idx="12"/>
          </p:nvPr>
        </p:nvSpPr>
        <p:spPr/>
        <p:txBody>
          <a:bodyPr/>
          <a:lstStyle/>
          <a:p>
            <a:fld id="{50DFDF78-B9AC-4AF6-8214-804B8B2AB88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2/17/2009</a:t>
            </a:r>
            <a:endParaRPr lang="en-US"/>
          </a:p>
        </p:txBody>
      </p:sp>
      <p:sp>
        <p:nvSpPr>
          <p:cNvPr id="5" name="Footer Placeholder 4"/>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6" name="Slide Number Placeholder 5"/>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2/17/2009</a:t>
            </a:r>
            <a:endParaRPr lang="en-US"/>
          </a:p>
        </p:txBody>
      </p:sp>
      <p:sp>
        <p:nvSpPr>
          <p:cNvPr id="5" name="Footer Placeholder 4"/>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6" name="Slide Number Placeholder 5"/>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2/17/2009</a:t>
            </a:r>
            <a:endParaRPr lang="en-US"/>
          </a:p>
        </p:txBody>
      </p:sp>
      <p:sp>
        <p:nvSpPr>
          <p:cNvPr id="5" name="Footer Placeholder 4"/>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6" name="Slide Number Placeholder 5"/>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2/17/2009</a:t>
            </a:r>
            <a:endParaRPr lang="en-US"/>
          </a:p>
        </p:txBody>
      </p:sp>
      <p:sp>
        <p:nvSpPr>
          <p:cNvPr id="5" name="Footer Placeholder 4"/>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6" name="Slide Number Placeholder 5"/>
          <p:cNvSpPr>
            <a:spLocks noGrp="1"/>
          </p:cNvSpPr>
          <p:nvPr>
            <p:ph type="sldNum" sz="quarter" idx="12"/>
          </p:nvPr>
        </p:nvSpPr>
        <p:spPr/>
        <p:txBody>
          <a:bodyPr/>
          <a:lstStyle/>
          <a:p>
            <a:fld id="{50DFDF78-B9AC-4AF6-8214-804B8B2AB88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2/17/2009</a:t>
            </a:r>
            <a:endParaRPr lang="en-US"/>
          </a:p>
        </p:txBody>
      </p:sp>
      <p:sp>
        <p:nvSpPr>
          <p:cNvPr id="6" name="Footer Placeholder 5"/>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7" name="Slide Number Placeholder 6"/>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2/17/2009</a:t>
            </a:r>
            <a:endParaRPr lang="en-US"/>
          </a:p>
        </p:txBody>
      </p:sp>
      <p:sp>
        <p:nvSpPr>
          <p:cNvPr id="8" name="Footer Placeholder 7"/>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9" name="Slide Number Placeholder 8"/>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2/17/2009</a:t>
            </a:r>
            <a:endParaRPr lang="en-US"/>
          </a:p>
        </p:txBody>
      </p:sp>
      <p:sp>
        <p:nvSpPr>
          <p:cNvPr id="4" name="Footer Placeholder 3"/>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5" name="Slide Number Placeholder 4"/>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2/17/2009</a:t>
            </a:r>
            <a:endParaRPr lang="en-US"/>
          </a:p>
        </p:txBody>
      </p:sp>
      <p:sp>
        <p:nvSpPr>
          <p:cNvPr id="3" name="Footer Placeholder 2"/>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4" name="Slide Number Placeholder 3"/>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2/17/2009</a:t>
            </a:r>
            <a:endParaRPr lang="en-US"/>
          </a:p>
        </p:txBody>
      </p:sp>
      <p:sp>
        <p:nvSpPr>
          <p:cNvPr id="6" name="Footer Placeholder 5"/>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7" name="Slide Number Placeholder 6"/>
          <p:cNvSpPr>
            <a:spLocks noGrp="1"/>
          </p:cNvSpPr>
          <p:nvPr>
            <p:ph type="sldNum" sz="quarter" idx="12"/>
          </p:nvPr>
        </p:nvSpPr>
        <p:spPr/>
        <p:txBody>
          <a:bodyPr/>
          <a:lstStyle/>
          <a:p>
            <a:fld id="{50DFDF78-B9AC-4AF6-8214-804B8B2AB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2/17/2009</a:t>
            </a:r>
            <a:endParaRPr lang="en-US"/>
          </a:p>
        </p:txBody>
      </p:sp>
      <p:sp>
        <p:nvSpPr>
          <p:cNvPr id="6" name="Footer Placeholder 5"/>
          <p:cNvSpPr>
            <a:spLocks noGrp="1"/>
          </p:cNvSpPr>
          <p:nvPr>
            <p:ph type="ftr" sz="quarter" idx="11"/>
          </p:nvPr>
        </p:nvSpPr>
        <p:spPr/>
        <p:txBody>
          <a:bodyPr/>
          <a:lstStyle/>
          <a:p>
            <a:r>
              <a:rPr lang="en-US" smtClean="0"/>
              <a:t>David Seebacher , NEG properties in the microwave range, SPSU Meeting, 17th February, CERN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0DFDF78-B9AC-4AF6-8214-804B8B2AB88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2/17/2009</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David Seebacher , NEG properties in the microwave range, SPSU Meeting, 17th February, CERN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0DFDF78-B9AC-4AF6-8214-804B8B2AB88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Measurement of Electromagnetic properties of NEG coating in the microwave range</a:t>
            </a:r>
            <a:endParaRPr lang="en-US" sz="4000" dirty="0"/>
          </a:p>
        </p:txBody>
      </p:sp>
      <p:sp>
        <p:nvSpPr>
          <p:cNvPr id="3" name="Subtitle 2"/>
          <p:cNvSpPr>
            <a:spLocks noGrp="1"/>
          </p:cNvSpPr>
          <p:nvPr>
            <p:ph type="subTitle" idx="1"/>
          </p:nvPr>
        </p:nvSpPr>
        <p:spPr>
          <a:xfrm>
            <a:off x="533400" y="3228536"/>
            <a:ext cx="7854696" cy="2334064"/>
          </a:xfrm>
        </p:spPr>
        <p:txBody>
          <a:bodyPr>
            <a:normAutofit fontScale="70000" lnSpcReduction="20000"/>
          </a:bodyPr>
          <a:lstStyle/>
          <a:p>
            <a:pPr algn="ctr"/>
            <a:r>
              <a:rPr lang="en-US" dirty="0" smtClean="0"/>
              <a:t>David </a:t>
            </a:r>
            <a:r>
              <a:rPr lang="en-US" dirty="0" err="1" smtClean="0"/>
              <a:t>Seebacher</a:t>
            </a:r>
            <a:endParaRPr lang="en-US" dirty="0" smtClean="0"/>
          </a:p>
          <a:p>
            <a:pPr algn="ctr"/>
            <a:endParaRPr lang="en-US" dirty="0" smtClean="0"/>
          </a:p>
          <a:p>
            <a:pPr algn="just">
              <a:buFont typeface="Arial" pitchFamily="34" charset="0"/>
              <a:buChar char="•"/>
            </a:pPr>
            <a:r>
              <a:rPr lang="en-US" dirty="0" smtClean="0"/>
              <a:t>Status current experience</a:t>
            </a:r>
          </a:p>
          <a:p>
            <a:pPr algn="just">
              <a:buFont typeface="Arial" pitchFamily="34" charset="0"/>
              <a:buChar char="•"/>
            </a:pPr>
            <a:r>
              <a:rPr lang="en-US" dirty="0" smtClean="0"/>
              <a:t>Potential explanation of causes and effects observed</a:t>
            </a:r>
          </a:p>
          <a:p>
            <a:pPr algn="just">
              <a:buFont typeface="Arial" pitchFamily="34" charset="0"/>
              <a:buChar char="•"/>
            </a:pPr>
            <a:r>
              <a:rPr lang="en-US" dirty="0" smtClean="0"/>
              <a:t>Could NEG be a very high </a:t>
            </a:r>
            <a:r>
              <a:rPr lang="el-GR" dirty="0" smtClean="0"/>
              <a:t>ε</a:t>
            </a:r>
            <a:r>
              <a:rPr lang="en-US" dirty="0" smtClean="0"/>
              <a:t> dielectric in the microwave range</a:t>
            </a:r>
          </a:p>
          <a:p>
            <a:pPr algn="just">
              <a:buFont typeface="Arial" pitchFamily="34" charset="0"/>
              <a:buChar char="•"/>
            </a:pPr>
            <a:r>
              <a:rPr lang="en-US" dirty="0" smtClean="0"/>
              <a:t>Microwave bench measurements done so far</a:t>
            </a:r>
          </a:p>
          <a:p>
            <a:pPr algn="just">
              <a:buFont typeface="Arial" pitchFamily="34" charset="0"/>
              <a:buChar char="•"/>
            </a:pPr>
            <a:r>
              <a:rPr lang="en-US" dirty="0" smtClean="0"/>
              <a:t>Description and justification of the proposed measurement method</a:t>
            </a:r>
          </a:p>
          <a:p>
            <a:pPr algn="just">
              <a:buFont typeface="Arial" pitchFamily="34" charset="0"/>
              <a:buChar char="•"/>
            </a:pPr>
            <a:r>
              <a:rPr lang="en-US" dirty="0" smtClean="0"/>
              <a:t>Expected results </a:t>
            </a:r>
          </a:p>
          <a:p>
            <a:pPr algn="just"/>
            <a:endParaRPr lang="en-US" dirty="0"/>
          </a:p>
        </p:txBody>
      </p:sp>
      <p:sp>
        <p:nvSpPr>
          <p:cNvPr id="5"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Layer conductor</a:t>
            </a:r>
            <a:endParaRPr lang="en-US" dirty="0"/>
          </a:p>
        </p:txBody>
      </p:sp>
      <p:sp>
        <p:nvSpPr>
          <p:cNvPr id="3" name="Content Placeholder 2"/>
          <p:cNvSpPr>
            <a:spLocks noGrp="1"/>
          </p:cNvSpPr>
          <p:nvPr>
            <p:ph idx="1"/>
          </p:nvPr>
        </p:nvSpPr>
        <p:spPr>
          <a:xfrm>
            <a:off x="457200" y="1935480"/>
            <a:ext cx="3581400" cy="3855720"/>
          </a:xfrm>
        </p:spPr>
        <p:txBody>
          <a:bodyPr>
            <a:normAutofit fontScale="92500" lnSpcReduction="20000"/>
          </a:bodyPr>
          <a:lstStyle/>
          <a:p>
            <a:r>
              <a:rPr lang="en-US" dirty="0" smtClean="0"/>
              <a:t>A thin layer with high resistance on a good conducting material has little influence on the overall impedance</a:t>
            </a:r>
          </a:p>
          <a:p>
            <a:r>
              <a:rPr lang="en-US" dirty="0" smtClean="0"/>
              <a:t>As long as the </a:t>
            </a:r>
            <a:r>
              <a:rPr lang="en-US" dirty="0" err="1" smtClean="0"/>
              <a:t>skindepth</a:t>
            </a:r>
            <a:r>
              <a:rPr lang="en-US" dirty="0" smtClean="0"/>
              <a:t> is large with respect to the layer thickness</a:t>
            </a:r>
          </a:p>
          <a:p>
            <a:r>
              <a:rPr lang="en-US" dirty="0" err="1" smtClean="0"/>
              <a:t>Skindepth</a:t>
            </a:r>
            <a:r>
              <a:rPr lang="en-US" dirty="0" smtClean="0"/>
              <a:t> @3GHz for NEG ~20 µm (</a:t>
            </a:r>
            <a:r>
              <a:rPr lang="el-GR" dirty="0" smtClean="0"/>
              <a:t>ρ</a:t>
            </a:r>
            <a:r>
              <a:rPr lang="en-US" dirty="0" smtClean="0"/>
              <a:t>=500e-8 </a:t>
            </a:r>
            <a:r>
              <a:rPr lang="el-GR" dirty="0" smtClean="0"/>
              <a:t>Ω</a:t>
            </a:r>
            <a:r>
              <a:rPr lang="en-US" dirty="0" smtClean="0"/>
              <a:t>m) </a:t>
            </a:r>
            <a:endParaRPr lang="en-US" dirty="0"/>
          </a:p>
        </p:txBody>
      </p:sp>
      <p:pic>
        <p:nvPicPr>
          <p:cNvPr id="4" name="Picture 2"/>
          <p:cNvPicPr>
            <a:picLocks noChangeAspect="1" noChangeArrowheads="1"/>
          </p:cNvPicPr>
          <p:nvPr/>
        </p:nvPicPr>
        <p:blipFill>
          <a:blip r:embed="rId2"/>
          <a:srcRect t="47281" r="20862"/>
          <a:stretch>
            <a:fillRect/>
          </a:stretch>
        </p:blipFill>
        <p:spPr bwMode="auto">
          <a:xfrm rot="5400000">
            <a:off x="4656044" y="1897156"/>
            <a:ext cx="3276601" cy="2987489"/>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rot="5400000">
            <a:off x="6163279" y="2752121"/>
            <a:ext cx="618582" cy="5172741"/>
          </a:xfrm>
          <a:prstGeom prst="rect">
            <a:avLst/>
          </a:prstGeom>
          <a:noFill/>
          <a:ln w="9525">
            <a:noFill/>
            <a:miter lim="800000"/>
            <a:headEnd/>
            <a:tailEnd/>
          </a:ln>
          <a:effectLst/>
        </p:spPr>
      </p:pic>
      <p:sp>
        <p:nvSpPr>
          <p:cNvPr id="6" name="Oval 5"/>
          <p:cNvSpPr/>
          <p:nvPr/>
        </p:nvSpPr>
        <p:spPr>
          <a:xfrm rot="20490895">
            <a:off x="5181600" y="3743417"/>
            <a:ext cx="457200" cy="2286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txBox="1">
            <a:spLocks/>
          </p:cNvSpPr>
          <p:nvPr/>
        </p:nvSpPr>
        <p:spPr>
          <a:xfrm>
            <a:off x="762000" y="5943600"/>
            <a:ext cx="8382000" cy="1066800"/>
          </a:xfrm>
          <a:prstGeom prst="rect">
            <a:avLst/>
          </a:prstGeom>
        </p:spPr>
        <p:txBody>
          <a:bodyPr vert="horz">
            <a:normAutofit/>
          </a:bodyPr>
          <a:lstStyle/>
          <a:p>
            <a:r>
              <a:rPr lang="en-US" sz="1600" dirty="0" smtClean="0"/>
              <a:t>H. </a:t>
            </a:r>
            <a:r>
              <a:rPr lang="en-US" sz="1600" dirty="0" err="1" smtClean="0"/>
              <a:t>Meinke</a:t>
            </a:r>
            <a:r>
              <a:rPr lang="en-US" sz="1600" dirty="0" smtClean="0"/>
              <a:t> and F.W. </a:t>
            </a:r>
            <a:r>
              <a:rPr lang="en-US" sz="1600" dirty="0" err="1" smtClean="0"/>
              <a:t>Gundlach</a:t>
            </a:r>
            <a:r>
              <a:rPr lang="en-US" sz="1600" dirty="0" smtClean="0"/>
              <a:t>, </a:t>
            </a:r>
            <a:r>
              <a:rPr lang="en-US" sz="1600" dirty="0" err="1" smtClean="0"/>
              <a:t>Taschenbuch</a:t>
            </a:r>
            <a:r>
              <a:rPr lang="en-US" sz="1600" dirty="0" smtClean="0"/>
              <a:t> </a:t>
            </a:r>
            <a:r>
              <a:rPr lang="en-US" sz="1600" dirty="0" err="1" smtClean="0"/>
              <a:t>der</a:t>
            </a:r>
            <a:r>
              <a:rPr lang="en-US" sz="1600" dirty="0" smtClean="0"/>
              <a:t> </a:t>
            </a:r>
            <a:r>
              <a:rPr lang="en-US" sz="1600" dirty="0" err="1" smtClean="0"/>
              <a:t>Hochfrequenztechnik</a:t>
            </a:r>
            <a:r>
              <a:rPr lang="en-US" sz="1600" dirty="0" smtClean="0"/>
              <a:t>, </a:t>
            </a:r>
            <a:r>
              <a:rPr lang="en-US" sz="1600" dirty="0" err="1" smtClean="0"/>
              <a:t>Springerverlag</a:t>
            </a:r>
            <a:r>
              <a:rPr lang="en-US" sz="1600" dirty="0" smtClean="0"/>
              <a:t> Berlin 1968 </a:t>
            </a:r>
            <a:endParaRPr lang="en-US" sz="1600" dirty="0"/>
          </a:p>
        </p:txBody>
      </p:sp>
      <p:sp>
        <p:nvSpPr>
          <p:cNvPr id="9" name="Rectangle 8"/>
          <p:cNvSpPr/>
          <p:nvPr/>
        </p:nvSpPr>
        <p:spPr>
          <a:xfrm>
            <a:off x="5943600" y="5212080"/>
            <a:ext cx="2560320" cy="18288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760720" y="5367528"/>
            <a:ext cx="381000" cy="15240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781800" y="5410200"/>
            <a:ext cx="1828800" cy="22860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Study of resistive wall effects on SOLEIL</a:t>
            </a:r>
            <a:endParaRPr lang="en-US" dirty="0"/>
          </a:p>
        </p:txBody>
      </p:sp>
      <p:sp>
        <p:nvSpPr>
          <p:cNvPr id="3" name="Content Placeholder 2"/>
          <p:cNvSpPr>
            <a:spLocks noGrp="1"/>
          </p:cNvSpPr>
          <p:nvPr>
            <p:ph idx="1"/>
          </p:nvPr>
        </p:nvSpPr>
        <p:spPr>
          <a:xfrm>
            <a:off x="457200" y="1935480"/>
            <a:ext cx="3505200" cy="4160520"/>
          </a:xfrm>
        </p:spPr>
        <p:txBody>
          <a:bodyPr>
            <a:normAutofit fontScale="92500" lnSpcReduction="20000"/>
          </a:bodyPr>
          <a:lstStyle/>
          <a:p>
            <a:r>
              <a:rPr lang="en-US" dirty="0" smtClean="0"/>
              <a:t>Calculations correspond with theory of slide before</a:t>
            </a:r>
          </a:p>
          <a:p>
            <a:r>
              <a:rPr lang="en-US" dirty="0" smtClean="0"/>
              <a:t>As the resistivity of the surface layer is increased the impact is limited(saturation)</a:t>
            </a:r>
          </a:p>
          <a:p>
            <a:r>
              <a:rPr lang="en-US" dirty="0" smtClean="0"/>
              <a:t>As the thickness is increased the NEG-layer gets the main conductor and impedance increases to that of NEG</a:t>
            </a:r>
          </a:p>
        </p:txBody>
      </p:sp>
      <p:pic>
        <p:nvPicPr>
          <p:cNvPr id="3075" name="Picture 3"/>
          <p:cNvPicPr>
            <a:picLocks noChangeAspect="1" noChangeArrowheads="1"/>
          </p:cNvPicPr>
          <p:nvPr/>
        </p:nvPicPr>
        <p:blipFill>
          <a:blip r:embed="rId2"/>
          <a:srcRect/>
          <a:stretch>
            <a:fillRect/>
          </a:stretch>
        </p:blipFill>
        <p:spPr bwMode="auto">
          <a:xfrm>
            <a:off x="4038600" y="2133600"/>
            <a:ext cx="4648199" cy="3072008"/>
          </a:xfrm>
          <a:prstGeom prst="rect">
            <a:avLst/>
          </a:prstGeom>
          <a:noFill/>
          <a:ln w="9525">
            <a:noFill/>
            <a:miter lim="800000"/>
            <a:headEnd/>
            <a:tailEnd/>
          </a:ln>
          <a:effectLst/>
        </p:spPr>
      </p:pic>
      <p:sp>
        <p:nvSpPr>
          <p:cNvPr id="9" name="Content Placeholder 2"/>
          <p:cNvSpPr txBox="1">
            <a:spLocks/>
          </p:cNvSpPr>
          <p:nvPr/>
        </p:nvSpPr>
        <p:spPr>
          <a:xfrm>
            <a:off x="609600" y="6019800"/>
            <a:ext cx="8382000" cy="5334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Study</a:t>
            </a:r>
            <a:r>
              <a:rPr kumimoji="0" lang="en-US" sz="2600" b="0" i="0" u="none" strike="noStrike" kern="1200" cap="none" spc="0" normalizeH="0" noProof="0" dirty="0" smtClean="0">
                <a:ln>
                  <a:noFill/>
                </a:ln>
                <a:solidFill>
                  <a:schemeClr val="tx1"/>
                </a:solidFill>
                <a:effectLst/>
                <a:uLnTx/>
                <a:uFillTx/>
                <a:latin typeface="+mn-lt"/>
                <a:ea typeface="+mn-ea"/>
                <a:cs typeface="+mn-cs"/>
              </a:rPr>
              <a:t> of Resistive-Wall effects on SOLEIL</a:t>
            </a:r>
            <a:r>
              <a:rPr lang="en-US" sz="2600" dirty="0" smtClean="0"/>
              <a:t>, EPAC 2004</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By Ryutaro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Nagaoka</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Synchrotron SOLEIL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Study of resistive wall effects on SOLEIL</a:t>
            </a:r>
            <a:endParaRPr lang="en-US" dirty="0"/>
          </a:p>
        </p:txBody>
      </p:sp>
      <p:sp>
        <p:nvSpPr>
          <p:cNvPr id="3" name="Content Placeholder 2"/>
          <p:cNvSpPr>
            <a:spLocks noGrp="1"/>
          </p:cNvSpPr>
          <p:nvPr>
            <p:ph idx="1"/>
          </p:nvPr>
        </p:nvSpPr>
        <p:spPr>
          <a:xfrm>
            <a:off x="457200" y="1935480"/>
            <a:ext cx="3352800" cy="3550920"/>
          </a:xfrm>
        </p:spPr>
        <p:txBody>
          <a:bodyPr>
            <a:normAutofit fontScale="85000" lnSpcReduction="20000"/>
          </a:bodyPr>
          <a:lstStyle/>
          <a:p>
            <a:r>
              <a:rPr lang="en-US" dirty="0" smtClean="0"/>
              <a:t>To explain the observations at ELETTRA </a:t>
            </a:r>
            <a:r>
              <a:rPr lang="el-GR" dirty="0" smtClean="0"/>
              <a:t>ρ</a:t>
            </a:r>
            <a:r>
              <a:rPr lang="en-US" dirty="0" smtClean="0"/>
              <a:t> has to be bigger than 500E-8 and the coating has to be thicker than 10µm (calculations done at 2GHz)</a:t>
            </a:r>
          </a:p>
          <a:p>
            <a:r>
              <a:rPr lang="en-US" dirty="0" smtClean="0"/>
              <a:t>The studies can’t explain the high increase observed at ELETTRA</a:t>
            </a:r>
          </a:p>
          <a:p>
            <a:endParaRPr lang="en-US" dirty="0" smtClean="0"/>
          </a:p>
          <a:p>
            <a:endParaRPr lang="en-US" dirty="0" smtClean="0"/>
          </a:p>
        </p:txBody>
      </p:sp>
      <p:pic>
        <p:nvPicPr>
          <p:cNvPr id="4098" name="Picture 2"/>
          <p:cNvPicPr>
            <a:picLocks noChangeAspect="1" noChangeArrowheads="1"/>
          </p:cNvPicPr>
          <p:nvPr/>
        </p:nvPicPr>
        <p:blipFill>
          <a:blip r:embed="rId2"/>
          <a:srcRect/>
          <a:stretch>
            <a:fillRect/>
          </a:stretch>
        </p:blipFill>
        <p:spPr bwMode="auto">
          <a:xfrm>
            <a:off x="3886200" y="1447800"/>
            <a:ext cx="4419600" cy="3219450"/>
          </a:xfrm>
          <a:prstGeom prst="rect">
            <a:avLst/>
          </a:prstGeom>
          <a:noFill/>
          <a:ln w="9525">
            <a:noFill/>
            <a:miter lim="800000"/>
            <a:headEnd/>
            <a:tailEnd/>
          </a:ln>
          <a:effectLst/>
        </p:spPr>
      </p:pic>
      <p:sp>
        <p:nvSpPr>
          <p:cNvPr id="5" name="Content Placeholder 2"/>
          <p:cNvSpPr txBox="1">
            <a:spLocks/>
          </p:cNvSpPr>
          <p:nvPr/>
        </p:nvSpPr>
        <p:spPr>
          <a:xfrm>
            <a:off x="609600" y="6019800"/>
            <a:ext cx="8382000" cy="5334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Study</a:t>
            </a:r>
            <a:r>
              <a:rPr kumimoji="0" lang="en-US" sz="2600" b="0" i="0" u="none" strike="noStrike" kern="1200" cap="none" spc="0" normalizeH="0" noProof="0" dirty="0" smtClean="0">
                <a:ln>
                  <a:noFill/>
                </a:ln>
                <a:solidFill>
                  <a:schemeClr val="tx1"/>
                </a:solidFill>
                <a:effectLst/>
                <a:uLnTx/>
                <a:uFillTx/>
                <a:latin typeface="+mn-lt"/>
                <a:ea typeface="+mn-ea"/>
                <a:cs typeface="+mn-cs"/>
              </a:rPr>
              <a:t> of Resistive-Wall effects on SOLEIL</a:t>
            </a:r>
            <a:r>
              <a:rPr lang="en-US" sz="2600" dirty="0" smtClean="0"/>
              <a:t>, EPAC 2004</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By Ryutaro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Nagaoka</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Synchrotron SOLEIL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4"/>
          <p:cNvPicPr>
            <a:picLocks noChangeAspect="1" noChangeArrowheads="1"/>
          </p:cNvPicPr>
          <p:nvPr/>
        </p:nvPicPr>
        <p:blipFill>
          <a:blip r:embed="rId3"/>
          <a:srcRect/>
          <a:stretch>
            <a:fillRect/>
          </a:stretch>
        </p:blipFill>
        <p:spPr bwMode="auto">
          <a:xfrm>
            <a:off x="3657600" y="4724400"/>
            <a:ext cx="5008260" cy="1171575"/>
          </a:xfrm>
          <a:prstGeom prst="rect">
            <a:avLst/>
          </a:prstGeom>
          <a:noFill/>
          <a:ln w="9525">
            <a:noFill/>
            <a:miter lim="800000"/>
            <a:headEnd/>
            <a:tailEnd/>
          </a:ln>
          <a:effectLst/>
        </p:spPr>
      </p:pic>
      <p:sp>
        <p:nvSpPr>
          <p:cNvPr id="7" name="Rectangle 6"/>
          <p:cNvSpPr/>
          <p:nvPr/>
        </p:nvSpPr>
        <p:spPr>
          <a:xfrm>
            <a:off x="5181600" y="5181600"/>
            <a:ext cx="1752600" cy="22860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733800" y="4953000"/>
            <a:ext cx="457200" cy="228600"/>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statements</a:t>
            </a:r>
            <a:endParaRPr lang="en-US" dirty="0"/>
          </a:p>
        </p:txBody>
      </p:sp>
      <p:graphicFrame>
        <p:nvGraphicFramePr>
          <p:cNvPr id="4" name="Content Placeholder 3"/>
          <p:cNvGraphicFramePr>
            <a:graphicFrameLocks noGrp="1"/>
          </p:cNvGraphicFramePr>
          <p:nvPr>
            <p:ph idx="1"/>
          </p:nvPr>
        </p:nvGraphicFramePr>
        <p:xfrm>
          <a:off x="457200" y="1935163"/>
          <a:ext cx="8229600" cy="2743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E. </a:t>
                      </a:r>
                      <a:r>
                        <a:rPr lang="en-US" dirty="0" err="1" smtClean="0"/>
                        <a:t>Karanzoulis</a:t>
                      </a:r>
                      <a:r>
                        <a:rPr lang="en-US" dirty="0" smtClean="0"/>
                        <a:t>,</a:t>
                      </a:r>
                      <a:r>
                        <a:rPr lang="en-US" baseline="0" dirty="0" smtClean="0"/>
                        <a:t> </a:t>
                      </a:r>
                      <a:r>
                        <a:rPr lang="en-US" dirty="0" smtClean="0"/>
                        <a:t>ELETTRA</a:t>
                      </a:r>
                      <a:endParaRPr lang="en-US" dirty="0"/>
                    </a:p>
                  </a:txBody>
                  <a:tcPr/>
                </a:tc>
                <a:tc>
                  <a:txBody>
                    <a:bodyPr/>
                    <a:lstStyle/>
                    <a:p>
                      <a:r>
                        <a:rPr lang="en-US" dirty="0" smtClean="0"/>
                        <a:t>Increase of impedance still an open point</a:t>
                      </a:r>
                      <a:endParaRPr lang="en-US" dirty="0"/>
                    </a:p>
                  </a:txBody>
                  <a:tcPr/>
                </a:tc>
              </a:tr>
              <a:tr h="370840">
                <a:tc>
                  <a:txBody>
                    <a:bodyPr/>
                    <a:lstStyle/>
                    <a:p>
                      <a:r>
                        <a:rPr lang="en-US" sz="1800" dirty="0" smtClean="0"/>
                        <a:t>R. </a:t>
                      </a:r>
                      <a:r>
                        <a:rPr lang="en-US" sz="1800" dirty="0" err="1" smtClean="0"/>
                        <a:t>Kersevan</a:t>
                      </a:r>
                      <a:r>
                        <a:rPr lang="en-US" sz="1800" dirty="0" smtClean="0"/>
                        <a:t>, ESRF</a:t>
                      </a:r>
                      <a:endParaRPr lang="en-US" dirty="0"/>
                    </a:p>
                  </a:txBody>
                  <a:tcPr/>
                </a:tc>
                <a:tc>
                  <a:txBody>
                    <a:bodyPr/>
                    <a:lstStyle/>
                    <a:p>
                      <a:pPr>
                        <a:buNone/>
                      </a:pPr>
                      <a:r>
                        <a:rPr kumimoji="0" lang="en-US" sz="1800" kern="1200" dirty="0" smtClean="0">
                          <a:solidFill>
                            <a:schemeClr val="dk1"/>
                          </a:solidFill>
                          <a:latin typeface="+mn-lt"/>
                          <a:ea typeface="+mn-ea"/>
                          <a:cs typeface="+mn-cs"/>
                        </a:rPr>
                        <a:t>No adverse effect on the impedance of the machine</a:t>
                      </a:r>
                    </a:p>
                    <a:p>
                      <a:pPr>
                        <a:buNone/>
                      </a:pPr>
                      <a:r>
                        <a:rPr kumimoji="0" lang="en-US" sz="1800" kern="1200" dirty="0" smtClean="0">
                          <a:solidFill>
                            <a:schemeClr val="dk1"/>
                          </a:solidFill>
                          <a:latin typeface="+mn-lt"/>
                          <a:ea typeface="+mn-ea"/>
                          <a:cs typeface="+mn-cs"/>
                        </a:rPr>
                        <a:t>5.0E-6 Ω/m @14GHz</a:t>
                      </a:r>
                    </a:p>
                  </a:txBody>
                  <a:tcPr/>
                </a:tc>
              </a:tr>
              <a:tr h="370840">
                <a:tc>
                  <a:txBody>
                    <a:bodyPr/>
                    <a:lstStyle/>
                    <a:p>
                      <a:r>
                        <a:rPr lang="en-US" dirty="0" smtClean="0"/>
                        <a:t>R. </a:t>
                      </a:r>
                      <a:r>
                        <a:rPr lang="en-US" dirty="0" err="1" smtClean="0"/>
                        <a:t>Nagaoka</a:t>
                      </a:r>
                      <a:r>
                        <a:rPr lang="en-US" dirty="0" smtClean="0"/>
                        <a:t>, </a:t>
                      </a:r>
                      <a:r>
                        <a:rPr lang="en-US" dirty="0" err="1" smtClean="0"/>
                        <a:t>Synchroton</a:t>
                      </a:r>
                      <a:r>
                        <a:rPr lang="en-US" dirty="0" smtClean="0"/>
                        <a:t> SOLEIL</a:t>
                      </a:r>
                      <a:endParaRPr lang="en-US" dirty="0"/>
                    </a:p>
                  </a:txBody>
                  <a:tcPr/>
                </a:tc>
                <a:tc>
                  <a:txBody>
                    <a:bodyPr/>
                    <a:lstStyle/>
                    <a:p>
                      <a:r>
                        <a:rPr lang="en-US" dirty="0" smtClean="0"/>
                        <a:t>Simulation</a:t>
                      </a:r>
                      <a:r>
                        <a:rPr lang="en-US" baseline="0" dirty="0" smtClean="0"/>
                        <a:t> of the influence of NEG conductivity and layer thickness on the impedance can’t explain the high rise at ELETTRA</a:t>
                      </a:r>
                    </a:p>
                  </a:txBody>
                  <a:tcPr/>
                </a:tc>
              </a:tr>
            </a:tbl>
          </a:graphicData>
        </a:graphic>
      </p:graphicFrame>
      <p:sp>
        <p:nvSpPr>
          <p:cNvPr id="7"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reasons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possibility is that higher spectral frequencies (~100 GHz) can’t be neglected and cause a major part of the impedance increase (</a:t>
            </a:r>
            <a:r>
              <a:rPr lang="en-US" dirty="0" err="1" smtClean="0"/>
              <a:t>skindepth</a:t>
            </a:r>
            <a:r>
              <a:rPr lang="en-US" dirty="0" smtClean="0"/>
              <a:t> isn’t anymore larger than the layer thickness)</a:t>
            </a:r>
          </a:p>
          <a:p>
            <a:r>
              <a:rPr lang="en-US" dirty="0" smtClean="0"/>
              <a:t>The increase of the imaginary part could be related a very high dielectric constant of NEG at microwave frequencies, which we want to test with the following experiment, in other words we want to test the hypothesis that NEG appears as a very high dielectric beyond say one GHz</a:t>
            </a:r>
          </a:p>
          <a:p>
            <a:r>
              <a:rPr lang="en-US" dirty="0" smtClean="0"/>
              <a:t>For </a:t>
            </a:r>
            <a:r>
              <a:rPr lang="en-US" dirty="0" smtClean="0">
                <a:solidFill>
                  <a:srgbClr val="FF0000"/>
                </a:solidFill>
              </a:rPr>
              <a:t>SPS</a:t>
            </a:r>
            <a:r>
              <a:rPr lang="en-US" dirty="0" smtClean="0"/>
              <a:t> only we are interested only in frequencies up to about </a:t>
            </a:r>
            <a:r>
              <a:rPr lang="en-US" dirty="0" smtClean="0">
                <a:solidFill>
                  <a:srgbClr val="FF0000"/>
                </a:solidFill>
              </a:rPr>
              <a:t>3GHz</a:t>
            </a:r>
            <a:r>
              <a:rPr lang="en-US" dirty="0" smtClean="0"/>
              <a:t>, however measurements in electron machines are done with short bunches with spectral components well beyond 100GHz</a:t>
            </a:r>
            <a:endParaRPr lang="en-US" dirty="0"/>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Cavity transmission resonator</a:t>
            </a:r>
            <a:endParaRPr lang="en-US" dirty="0"/>
          </a:p>
        </p:txBody>
      </p:sp>
      <p:sp>
        <p:nvSpPr>
          <p:cNvPr id="3" name="Content Placeholder 2"/>
          <p:cNvSpPr>
            <a:spLocks noGrp="1"/>
          </p:cNvSpPr>
          <p:nvPr>
            <p:ph idx="1"/>
          </p:nvPr>
        </p:nvSpPr>
        <p:spPr>
          <a:xfrm>
            <a:off x="457200" y="1935480"/>
            <a:ext cx="3200400" cy="4389120"/>
          </a:xfrm>
        </p:spPr>
        <p:txBody>
          <a:bodyPr>
            <a:normAutofit/>
          </a:bodyPr>
          <a:lstStyle/>
          <a:p>
            <a:r>
              <a:rPr lang="en-US" dirty="0" smtClean="0"/>
              <a:t>The resonator is measured in transmission S21</a:t>
            </a:r>
          </a:p>
          <a:p>
            <a:r>
              <a:rPr lang="en-US" dirty="0" smtClean="0"/>
              <a:t>For our measurement a rectangular S-Band (2-4GHz) TE103 resonator will be used</a:t>
            </a:r>
            <a:endParaRPr lang="en-US" dirty="0"/>
          </a:p>
        </p:txBody>
      </p:sp>
      <p:pic>
        <p:nvPicPr>
          <p:cNvPr id="4" name="Picture 2"/>
          <p:cNvPicPr>
            <a:picLocks noChangeAspect="1" noChangeArrowheads="1"/>
          </p:cNvPicPr>
          <p:nvPr/>
        </p:nvPicPr>
        <p:blipFill>
          <a:blip r:embed="rId2"/>
          <a:srcRect/>
          <a:stretch>
            <a:fillRect/>
          </a:stretch>
        </p:blipFill>
        <p:spPr bwMode="auto">
          <a:xfrm>
            <a:off x="3581400" y="2362200"/>
            <a:ext cx="5265999" cy="2003709"/>
          </a:xfrm>
          <a:prstGeom prst="rect">
            <a:avLst/>
          </a:prstGeom>
          <a:noFill/>
          <a:ln w="9525">
            <a:noFill/>
            <a:miter lim="800000"/>
            <a:headEnd/>
            <a:tailEnd/>
          </a:ln>
          <a:effectLst/>
        </p:spPr>
      </p:pic>
      <p:sp>
        <p:nvSpPr>
          <p:cNvPr id="6" name="Oval 5"/>
          <p:cNvSpPr/>
          <p:nvPr/>
        </p:nvSpPr>
        <p:spPr>
          <a:xfrm>
            <a:off x="3429000" y="2362200"/>
            <a:ext cx="1524000" cy="19050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2438400"/>
            <a:ext cx="1524000" cy="19050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5400000">
            <a:off x="3886200" y="3581400"/>
            <a:ext cx="304800" cy="1"/>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305801" y="3581400"/>
            <a:ext cx="304800" cy="1"/>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14800" y="4724400"/>
            <a:ext cx="3505200" cy="1200329"/>
          </a:xfrm>
          <a:prstGeom prst="rect">
            <a:avLst/>
          </a:prstGeom>
          <a:noFill/>
        </p:spPr>
        <p:txBody>
          <a:bodyPr wrap="square" rtlCol="0">
            <a:spAutoFit/>
          </a:bodyPr>
          <a:lstStyle/>
          <a:p>
            <a:pPr algn="ctr"/>
            <a:r>
              <a:rPr lang="en-US" dirty="0" smtClean="0"/>
              <a:t>weakly coupled at input- and output- port, thus the measured Q is approximately equal to the unloaded Q</a:t>
            </a:r>
            <a:endParaRPr lang="en-US" dirty="0"/>
          </a:p>
        </p:txBody>
      </p:sp>
      <p:sp>
        <p:nvSpPr>
          <p:cNvPr id="15"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in the resonator</a:t>
            </a:r>
            <a:endParaRPr lang="en-US" dirty="0"/>
          </a:p>
        </p:txBody>
      </p:sp>
      <p:sp>
        <p:nvSpPr>
          <p:cNvPr id="3" name="Content Placeholder 2"/>
          <p:cNvSpPr>
            <a:spLocks noGrp="1"/>
          </p:cNvSpPr>
          <p:nvPr>
            <p:ph idx="1"/>
          </p:nvPr>
        </p:nvSpPr>
        <p:spPr>
          <a:xfrm>
            <a:off x="457200" y="1935480"/>
            <a:ext cx="3429000" cy="4389120"/>
          </a:xfrm>
        </p:spPr>
        <p:txBody>
          <a:bodyPr>
            <a:normAutofit fontScale="85000" lnSpcReduction="10000"/>
          </a:bodyPr>
          <a:lstStyle/>
          <a:p>
            <a:r>
              <a:rPr lang="en-US" dirty="0" smtClean="0"/>
              <a:t>The sample is inserted at the maximum of the electric field in the middle of the resonator</a:t>
            </a:r>
          </a:p>
          <a:p>
            <a:r>
              <a:rPr lang="en-US" dirty="0" smtClean="0"/>
              <a:t>As long as the sample is small we can assume that the field isn’t disturbed it will just detune the resonator</a:t>
            </a:r>
          </a:p>
          <a:p>
            <a:r>
              <a:rPr lang="en-US" dirty="0" smtClean="0"/>
              <a:t>The measurement on metal is difficult, therefore we use a glass rod for this purpose</a:t>
            </a:r>
            <a:endParaRPr lang="en-US" dirty="0"/>
          </a:p>
        </p:txBody>
      </p:sp>
      <p:pic>
        <p:nvPicPr>
          <p:cNvPr id="4" name="Picture 2"/>
          <p:cNvPicPr>
            <a:picLocks noChangeAspect="1" noChangeArrowheads="1"/>
          </p:cNvPicPr>
          <p:nvPr/>
        </p:nvPicPr>
        <p:blipFill>
          <a:blip r:embed="rId2"/>
          <a:srcRect/>
          <a:stretch>
            <a:fillRect/>
          </a:stretch>
        </p:blipFill>
        <p:spPr bwMode="auto">
          <a:xfrm>
            <a:off x="4191000" y="2133600"/>
            <a:ext cx="4714688" cy="2396046"/>
          </a:xfrm>
          <a:prstGeom prst="rect">
            <a:avLst/>
          </a:prstGeom>
          <a:noFill/>
          <a:ln w="9525">
            <a:noFill/>
            <a:miter lim="800000"/>
            <a:headEnd/>
            <a:tailEnd/>
          </a:ln>
          <a:effectLst/>
        </p:spPr>
      </p:pic>
      <p:sp>
        <p:nvSpPr>
          <p:cNvPr id="5" name="Oval 4"/>
          <p:cNvSpPr/>
          <p:nvPr/>
        </p:nvSpPr>
        <p:spPr>
          <a:xfrm>
            <a:off x="6086764" y="347518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rot="16200000" flipV="1">
            <a:off x="5524500" y="3009900"/>
            <a:ext cx="2514600" cy="10668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068292" y="1981200"/>
            <a:ext cx="152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200000" flipV="1">
            <a:off x="6210300" y="3695700"/>
            <a:ext cx="1143000" cy="10668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181600" y="4724400"/>
            <a:ext cx="3048000" cy="1200329"/>
          </a:xfrm>
          <a:prstGeom prst="rect">
            <a:avLst/>
          </a:prstGeom>
          <a:noFill/>
        </p:spPr>
        <p:txBody>
          <a:bodyPr wrap="square" rtlCol="0">
            <a:spAutoFit/>
          </a:bodyPr>
          <a:lstStyle/>
          <a:p>
            <a:r>
              <a:rPr lang="en-US" dirty="0" smtClean="0"/>
              <a:t>Sample</a:t>
            </a:r>
          </a:p>
          <a:p>
            <a:r>
              <a:rPr lang="en-US" dirty="0" smtClean="0"/>
              <a:t>(4mm diameter glass rod), reference measurement uncoated</a:t>
            </a:r>
            <a:endParaRPr lang="en-US" dirty="0"/>
          </a:p>
        </p:txBody>
      </p:sp>
      <p:sp>
        <p:nvSpPr>
          <p:cNvPr id="14"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Resonance peaks</a:t>
            </a:r>
            <a:endParaRPr lang="en-US" dirty="0"/>
          </a:p>
        </p:txBody>
      </p:sp>
      <p:sp>
        <p:nvSpPr>
          <p:cNvPr id="3" name="Content Placeholder 2"/>
          <p:cNvSpPr>
            <a:spLocks noGrp="1"/>
          </p:cNvSpPr>
          <p:nvPr>
            <p:ph idx="1"/>
          </p:nvPr>
        </p:nvSpPr>
        <p:spPr>
          <a:xfrm>
            <a:off x="457200" y="1935480"/>
            <a:ext cx="4038600" cy="4389120"/>
          </a:xfrm>
        </p:spPr>
        <p:txBody>
          <a:bodyPr>
            <a:normAutofit fontScale="92500"/>
          </a:bodyPr>
          <a:lstStyle/>
          <a:p>
            <a:r>
              <a:rPr lang="en-US" dirty="0" smtClean="0"/>
              <a:t>There are resonances whenever half of the guided wavelength is a multiple of the length of the resonator</a:t>
            </a:r>
          </a:p>
          <a:p>
            <a:r>
              <a:rPr lang="en-US" dirty="0" smtClean="0"/>
              <a:t>Only the odd peaks (TE103, TE105…)will be detuned because for the even ones there is no electric field at the sample so it has is no influence</a:t>
            </a:r>
            <a:endParaRPr lang="en-US" dirty="0"/>
          </a:p>
        </p:txBody>
      </p:sp>
      <p:pic>
        <p:nvPicPr>
          <p:cNvPr id="4" name="Picture 2"/>
          <p:cNvPicPr>
            <a:picLocks noChangeAspect="1" noChangeArrowheads="1"/>
          </p:cNvPicPr>
          <p:nvPr/>
        </p:nvPicPr>
        <p:blipFill>
          <a:blip r:embed="rId2"/>
          <a:srcRect/>
          <a:stretch>
            <a:fillRect/>
          </a:stretch>
        </p:blipFill>
        <p:spPr bwMode="auto">
          <a:xfrm>
            <a:off x="4343400" y="2743200"/>
            <a:ext cx="4678581" cy="2727443"/>
          </a:xfrm>
          <a:prstGeom prst="rect">
            <a:avLst/>
          </a:prstGeom>
          <a:noFill/>
          <a:ln w="9525">
            <a:noFill/>
            <a:miter lim="800000"/>
            <a:headEnd/>
            <a:tailEnd/>
          </a:ln>
          <a:effectLst/>
        </p:spPr>
      </p:pic>
      <p:cxnSp>
        <p:nvCxnSpPr>
          <p:cNvPr id="5" name="Straight Arrow Connector 4"/>
          <p:cNvCxnSpPr/>
          <p:nvPr/>
        </p:nvCxnSpPr>
        <p:spPr>
          <a:xfrm rot="5400000">
            <a:off x="6114472" y="2743200"/>
            <a:ext cx="609600" cy="1524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096000" y="1828800"/>
            <a:ext cx="1295400" cy="646331"/>
          </a:xfrm>
          <a:prstGeom prst="rect">
            <a:avLst/>
          </a:prstGeom>
          <a:noFill/>
        </p:spPr>
        <p:txBody>
          <a:bodyPr wrap="square" rtlCol="0">
            <a:spAutoFit/>
          </a:bodyPr>
          <a:lstStyle/>
          <a:p>
            <a:pPr algn="ctr"/>
            <a:r>
              <a:rPr lang="en-US" dirty="0" smtClean="0"/>
              <a:t>Resonance peaks</a:t>
            </a:r>
            <a:endParaRPr lang="en-US" dirty="0"/>
          </a:p>
        </p:txBody>
      </p:sp>
      <p:sp>
        <p:nvSpPr>
          <p:cNvPr id="11" name="TextBox 10"/>
          <p:cNvSpPr txBox="1"/>
          <p:nvPr/>
        </p:nvSpPr>
        <p:spPr>
          <a:xfrm>
            <a:off x="5105400" y="3352800"/>
            <a:ext cx="1066800" cy="646331"/>
          </a:xfrm>
          <a:prstGeom prst="rect">
            <a:avLst/>
          </a:prstGeom>
          <a:noFill/>
        </p:spPr>
        <p:txBody>
          <a:bodyPr wrap="square" rtlCol="0">
            <a:spAutoFit/>
          </a:bodyPr>
          <a:lstStyle/>
          <a:p>
            <a:pPr algn="ctr"/>
            <a:r>
              <a:rPr lang="en-US" dirty="0" smtClean="0"/>
              <a:t>below cut-off</a:t>
            </a:r>
            <a:endParaRPr lang="en-US" dirty="0"/>
          </a:p>
        </p:txBody>
      </p:sp>
      <p:sp>
        <p:nvSpPr>
          <p:cNvPr id="10"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Determination of resonance frequency </a:t>
            </a:r>
            <a:endParaRPr lang="en-US" dirty="0"/>
          </a:p>
        </p:txBody>
      </p:sp>
      <p:sp>
        <p:nvSpPr>
          <p:cNvPr id="31" name="TextBox 30"/>
          <p:cNvSpPr txBox="1"/>
          <p:nvPr/>
        </p:nvSpPr>
        <p:spPr>
          <a:xfrm>
            <a:off x="-914400" y="3429000"/>
            <a:ext cx="3505200" cy="369332"/>
          </a:xfrm>
          <a:prstGeom prst="rect">
            <a:avLst/>
          </a:prstGeom>
          <a:noFill/>
        </p:spPr>
        <p:txBody>
          <a:bodyPr wrap="square" rtlCol="0">
            <a:spAutoFit/>
          </a:bodyPr>
          <a:lstStyle/>
          <a:p>
            <a:r>
              <a:rPr lang="en-US" dirty="0" err="1" smtClean="0">
                <a:latin typeface="+mj-lt"/>
              </a:rPr>
              <a:t>Fo</a:t>
            </a:r>
            <a:r>
              <a:rPr lang="en-US" dirty="0" smtClean="0">
                <a:latin typeface="+mj-lt"/>
              </a:rPr>
              <a:t> =</a:t>
            </a:r>
            <a:endParaRPr lang="en-US" dirty="0">
              <a:latin typeface="+mj-lt"/>
            </a:endParaRPr>
          </a:p>
        </p:txBody>
      </p:sp>
      <p:sp>
        <p:nvSpPr>
          <p:cNvPr id="33" name="Content Placeholder 32"/>
          <p:cNvSpPr>
            <a:spLocks noGrp="1"/>
          </p:cNvSpPr>
          <p:nvPr>
            <p:ph idx="1"/>
          </p:nvPr>
        </p:nvSpPr>
        <p:spPr>
          <a:xfrm>
            <a:off x="457200" y="1935480"/>
            <a:ext cx="3581400" cy="4389120"/>
          </a:xfrm>
        </p:spPr>
        <p:txBody>
          <a:bodyPr/>
          <a:lstStyle/>
          <a:p>
            <a:r>
              <a:rPr lang="en-US" dirty="0" smtClean="0"/>
              <a:t>The resonant frequency f0 is the center frequency of the peak</a:t>
            </a:r>
          </a:p>
          <a:p>
            <a:r>
              <a:rPr lang="en-US" dirty="0" smtClean="0"/>
              <a:t>The -3db bandwidth is the difference between the two points where the -3db line intersects the </a:t>
            </a:r>
            <a:endParaRPr lang="en-US" dirty="0"/>
          </a:p>
        </p:txBody>
      </p:sp>
      <p:pic>
        <p:nvPicPr>
          <p:cNvPr id="34" name="Picture 2" descr="\\cern.ch\dfs\Users\d\dseebach\Desktop\Res\22053.png"/>
          <p:cNvPicPr>
            <a:picLocks noChangeAspect="1" noChangeArrowheads="1"/>
          </p:cNvPicPr>
          <p:nvPr/>
        </p:nvPicPr>
        <p:blipFill>
          <a:blip r:embed="rId2"/>
          <a:srcRect/>
          <a:stretch>
            <a:fillRect/>
          </a:stretch>
        </p:blipFill>
        <p:spPr bwMode="auto">
          <a:xfrm>
            <a:off x="4114800" y="1447800"/>
            <a:ext cx="4648200" cy="4648200"/>
          </a:xfrm>
          <a:prstGeom prst="rect">
            <a:avLst/>
          </a:prstGeom>
          <a:noFill/>
        </p:spPr>
      </p:pic>
      <p:sp>
        <p:nvSpPr>
          <p:cNvPr id="35" name="Rectangle 34"/>
          <p:cNvSpPr/>
          <p:nvPr/>
        </p:nvSpPr>
        <p:spPr>
          <a:xfrm>
            <a:off x="4191000" y="1752600"/>
            <a:ext cx="609600" cy="3581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4419600" y="5257800"/>
            <a:ext cx="3886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7543800" y="5410200"/>
            <a:ext cx="1066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4648200" y="1600200"/>
            <a:ext cx="3886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p:cNvCxnSpPr/>
          <p:nvPr/>
        </p:nvCxnSpPr>
        <p:spPr>
          <a:xfrm rot="10800000">
            <a:off x="4648202" y="3581400"/>
            <a:ext cx="3505198"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410200" y="4419600"/>
            <a:ext cx="167640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5715000" y="4419600"/>
            <a:ext cx="167640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14800" y="3364468"/>
            <a:ext cx="762000" cy="369332"/>
          </a:xfrm>
          <a:prstGeom prst="rect">
            <a:avLst/>
          </a:prstGeom>
          <a:noFill/>
        </p:spPr>
        <p:txBody>
          <a:bodyPr wrap="square" rtlCol="0">
            <a:spAutoFit/>
          </a:bodyPr>
          <a:lstStyle/>
          <a:p>
            <a:r>
              <a:rPr lang="en-US" dirty="0" smtClean="0"/>
              <a:t>-</a:t>
            </a:r>
            <a:r>
              <a:rPr lang="en-US" dirty="0" smtClean="0">
                <a:latin typeface="+mj-lt"/>
              </a:rPr>
              <a:t>3db</a:t>
            </a:r>
            <a:endParaRPr lang="en-US" dirty="0">
              <a:latin typeface="+mj-lt"/>
            </a:endParaRPr>
          </a:p>
        </p:txBody>
      </p:sp>
      <p:sp>
        <p:nvSpPr>
          <p:cNvPr id="43" name="TextBox 42"/>
          <p:cNvSpPr txBox="1"/>
          <p:nvPr/>
        </p:nvSpPr>
        <p:spPr>
          <a:xfrm>
            <a:off x="5867400" y="5181600"/>
            <a:ext cx="457200" cy="369332"/>
          </a:xfrm>
          <a:prstGeom prst="rect">
            <a:avLst/>
          </a:prstGeom>
          <a:noFill/>
        </p:spPr>
        <p:txBody>
          <a:bodyPr wrap="square" rtlCol="0">
            <a:spAutoFit/>
          </a:bodyPr>
          <a:lstStyle/>
          <a:p>
            <a:r>
              <a:rPr lang="en-US" dirty="0"/>
              <a:t>f</a:t>
            </a:r>
            <a:r>
              <a:rPr lang="en-US" dirty="0" smtClean="0"/>
              <a:t>1</a:t>
            </a:r>
            <a:endParaRPr lang="en-US" dirty="0"/>
          </a:p>
        </p:txBody>
      </p:sp>
      <p:sp>
        <p:nvSpPr>
          <p:cNvPr id="44" name="TextBox 43"/>
          <p:cNvSpPr txBox="1"/>
          <p:nvPr/>
        </p:nvSpPr>
        <p:spPr>
          <a:xfrm>
            <a:off x="6553200" y="5181600"/>
            <a:ext cx="457200" cy="369332"/>
          </a:xfrm>
          <a:prstGeom prst="rect">
            <a:avLst/>
          </a:prstGeom>
          <a:noFill/>
        </p:spPr>
        <p:txBody>
          <a:bodyPr wrap="square" rtlCol="0">
            <a:spAutoFit/>
          </a:bodyPr>
          <a:lstStyle/>
          <a:p>
            <a:r>
              <a:rPr lang="en-US" dirty="0" smtClean="0"/>
              <a:t>f2</a:t>
            </a:r>
            <a:endParaRPr lang="en-US" dirty="0"/>
          </a:p>
        </p:txBody>
      </p:sp>
      <p:cxnSp>
        <p:nvCxnSpPr>
          <p:cNvPr id="45" name="Straight Connector 44"/>
          <p:cNvCxnSpPr/>
          <p:nvPr/>
        </p:nvCxnSpPr>
        <p:spPr>
          <a:xfrm rot="5400000">
            <a:off x="5071872" y="4072128"/>
            <a:ext cx="2667000" cy="914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172200" y="5334000"/>
            <a:ext cx="457200" cy="369332"/>
          </a:xfrm>
          <a:prstGeom prst="rect">
            <a:avLst/>
          </a:prstGeom>
          <a:noFill/>
        </p:spPr>
        <p:txBody>
          <a:bodyPr wrap="square" rtlCol="0">
            <a:spAutoFit/>
          </a:bodyPr>
          <a:lstStyle/>
          <a:p>
            <a:r>
              <a:rPr lang="en-US" dirty="0" smtClean="0"/>
              <a:t>f0</a:t>
            </a:r>
            <a:endParaRPr lang="en-US" dirty="0"/>
          </a:p>
        </p:txBody>
      </p:sp>
      <p:cxnSp>
        <p:nvCxnSpPr>
          <p:cNvPr id="47" name="Straight Connector 46"/>
          <p:cNvCxnSpPr/>
          <p:nvPr/>
        </p:nvCxnSpPr>
        <p:spPr>
          <a:xfrm rot="10800000">
            <a:off x="4648200" y="2743200"/>
            <a:ext cx="3505198" cy="0"/>
          </a:xfrm>
          <a:prstGeom prst="line">
            <a:avLst/>
          </a:prstGeom>
          <a:ln w="22225">
            <a:solidFill>
              <a:schemeClr val="accent1"/>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4191000" y="2526268"/>
            <a:ext cx="762000" cy="369332"/>
          </a:xfrm>
          <a:prstGeom prst="rect">
            <a:avLst/>
          </a:prstGeom>
          <a:noFill/>
        </p:spPr>
        <p:txBody>
          <a:bodyPr wrap="square" rtlCol="0">
            <a:spAutoFit/>
          </a:bodyPr>
          <a:lstStyle/>
          <a:p>
            <a:r>
              <a:rPr lang="en-US" dirty="0" smtClean="0">
                <a:latin typeface="+mj-lt"/>
              </a:rPr>
              <a:t>0db</a:t>
            </a:r>
            <a:endParaRPr lang="en-US" dirty="0">
              <a:latin typeface="+mj-lt"/>
            </a:endParaRPr>
          </a:p>
        </p:txBody>
      </p:sp>
      <p:sp>
        <p:nvSpPr>
          <p:cNvPr id="22"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Q-factor</a:t>
            </a:r>
            <a:endParaRPr lang="en-US" dirty="0"/>
          </a:p>
        </p:txBody>
      </p:sp>
      <p:sp>
        <p:nvSpPr>
          <p:cNvPr id="3" name="Content Placeholder 2"/>
          <p:cNvSpPr>
            <a:spLocks noGrp="1"/>
          </p:cNvSpPr>
          <p:nvPr>
            <p:ph idx="1"/>
          </p:nvPr>
        </p:nvSpPr>
        <p:spPr>
          <a:xfrm>
            <a:off x="457200" y="1935480"/>
            <a:ext cx="4343400" cy="4389120"/>
          </a:xfrm>
        </p:spPr>
        <p:txBody>
          <a:bodyPr>
            <a:normAutofit fontScale="92500" lnSpcReduction="10000"/>
          </a:bodyPr>
          <a:lstStyle/>
          <a:p>
            <a:r>
              <a:rPr lang="en-US" dirty="0" smtClean="0"/>
              <a:t>The Quality factor is defined as the center frequency over the Bandwidth</a:t>
            </a:r>
          </a:p>
          <a:p>
            <a:r>
              <a:rPr lang="en-US" dirty="0" smtClean="0"/>
              <a:t>The bandwidth is measured at -3db (0.707) and refers to the point where only half of the power is transferred</a:t>
            </a:r>
          </a:p>
          <a:p>
            <a:r>
              <a:rPr lang="en-US" dirty="0" smtClean="0"/>
              <a:t>The narrower the f1 and f2 are the higher the Q-factor is</a:t>
            </a:r>
          </a:p>
          <a:p>
            <a:r>
              <a:rPr lang="en-US" dirty="0" smtClean="0"/>
              <a:t>The dielectric loss in the sample will change the Q-factor</a:t>
            </a:r>
          </a:p>
        </p:txBody>
      </p:sp>
      <p:sp>
        <p:nvSpPr>
          <p:cNvPr id="2969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a:t>
            </a:r>
            <a:r>
              <a:rPr kumimoji="0" lang="en-US" sz="2500" b="0" i="0" u="none" strike="noStrike" cap="none" normalizeH="0" baseline="0" smtClean="0">
                <a:ln>
                  <a:noFill/>
                </a:ln>
                <a:solidFill>
                  <a:schemeClr val="tx1"/>
                </a:solidFill>
                <a:effectLst/>
                <a:latin typeface="Arial" charset="0"/>
              </a:rPr>
              <a:t>,</a:t>
            </a:r>
            <a:r>
              <a:rPr kumimoji="0" lang="en-US" sz="1800" b="0" i="0" u="none" strike="noStrike" cap="none" normalizeH="0" baseline="0" smtClean="0">
                <a:ln>
                  <a:noFill/>
                </a:ln>
                <a:solidFill>
                  <a:schemeClr val="tx1"/>
                </a:solidFill>
                <a:effectLst/>
                <a:latin typeface="Arial" charset="0"/>
              </a:rPr>
              <a:t> </a:t>
            </a:r>
          </a:p>
        </p:txBody>
      </p:sp>
      <p:pic>
        <p:nvPicPr>
          <p:cNvPr id="29698" name="Picture 2" descr="&#10;Q = \frac{1}{d} = \frac{f_0}{B} \,&#10;"/>
          <p:cNvPicPr>
            <a:picLocks noChangeAspect="1" noChangeArrowheads="1"/>
          </p:cNvPicPr>
          <p:nvPr/>
        </p:nvPicPr>
        <p:blipFill>
          <a:blip r:embed="rId2"/>
          <a:srcRect/>
          <a:stretch>
            <a:fillRect/>
          </a:stretch>
        </p:blipFill>
        <p:spPr bwMode="auto">
          <a:xfrm>
            <a:off x="5410200" y="3733800"/>
            <a:ext cx="2679405" cy="1066800"/>
          </a:xfrm>
          <a:prstGeom prst="rect">
            <a:avLst/>
          </a:prstGeom>
          <a:noFill/>
        </p:spPr>
      </p:pic>
      <p:sp>
        <p:nvSpPr>
          <p:cNvPr id="2969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a:t>
            </a:r>
            <a:r>
              <a:rPr kumimoji="0" lang="en-US" sz="1200" b="0" i="0" u="none" strike="noStrike" cap="none" normalizeH="0" baseline="0" smtClean="0">
                <a:ln>
                  <a:noFill/>
                </a:ln>
                <a:solidFill>
                  <a:schemeClr val="tx1"/>
                </a:solidFill>
                <a:effectLst/>
                <a:latin typeface="Arial" charset="0"/>
              </a:rPr>
              <a:t>.</a:t>
            </a:r>
            <a:r>
              <a:rPr kumimoji="0" lang="en-US" sz="1800" b="0" i="0" u="none" strike="noStrike" cap="none" normalizeH="0" baseline="0" smtClean="0">
                <a:ln>
                  <a:noFill/>
                </a:ln>
                <a:solidFill>
                  <a:schemeClr val="tx1"/>
                </a:solidFill>
                <a:effectLst/>
                <a:latin typeface="Arial" charset="0"/>
              </a:rPr>
              <a:t> </a:t>
            </a:r>
          </a:p>
        </p:txBody>
      </p:sp>
      <p:pic>
        <p:nvPicPr>
          <p:cNvPr id="29700" name="Picture 4" descr="&#10;B = {f_2} - {f_1} \,&#10;"/>
          <p:cNvPicPr>
            <a:picLocks noChangeAspect="1" noChangeArrowheads="1"/>
          </p:cNvPicPr>
          <p:nvPr/>
        </p:nvPicPr>
        <p:blipFill>
          <a:blip r:embed="rId3"/>
          <a:srcRect/>
          <a:stretch>
            <a:fillRect/>
          </a:stretch>
        </p:blipFill>
        <p:spPr bwMode="auto">
          <a:xfrm>
            <a:off x="5410200" y="2743200"/>
            <a:ext cx="2640330" cy="533400"/>
          </a:xfrm>
          <a:prstGeom prst="rect">
            <a:avLst/>
          </a:prstGeom>
          <a:noFill/>
        </p:spPr>
      </p:pic>
      <p:sp>
        <p:nvSpPr>
          <p:cNvPr id="10"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t="23613"/>
          <a:stretch>
            <a:fillRect/>
          </a:stretch>
        </p:blipFill>
        <p:spPr bwMode="auto">
          <a:xfrm>
            <a:off x="1143000" y="2057400"/>
            <a:ext cx="6686445" cy="3943968"/>
          </a:xfrm>
          <a:prstGeom prst="rect">
            <a:avLst/>
          </a:prstGeom>
          <a:noFill/>
          <a:ln w="9525">
            <a:noFill/>
            <a:miter lim="800000"/>
            <a:headEnd/>
            <a:tailEnd/>
          </a:ln>
          <a:effectLst/>
        </p:spPr>
      </p:pic>
      <p:sp>
        <p:nvSpPr>
          <p:cNvPr id="2" name="Title 1"/>
          <p:cNvSpPr>
            <a:spLocks noGrp="1"/>
          </p:cNvSpPr>
          <p:nvPr>
            <p:ph type="title"/>
          </p:nvPr>
        </p:nvSpPr>
        <p:spPr/>
        <p:txBody>
          <a:bodyPr>
            <a:normAutofit fontScale="90000"/>
          </a:bodyPr>
          <a:lstStyle/>
          <a:p>
            <a:r>
              <a:rPr lang="en-US" dirty="0" smtClean="0"/>
              <a:t>NEG Coating @ ELETTRA:</a:t>
            </a:r>
            <a:br>
              <a:rPr lang="en-US" dirty="0" smtClean="0"/>
            </a:br>
            <a:r>
              <a:rPr lang="en-US" dirty="0" smtClean="0"/>
              <a:t>4 Years Of Experience</a:t>
            </a:r>
            <a:endParaRPr lang="en-US" dirty="0"/>
          </a:p>
        </p:txBody>
      </p:sp>
      <p:sp>
        <p:nvSpPr>
          <p:cNvPr id="5" name="Oval 4"/>
          <p:cNvSpPr/>
          <p:nvPr/>
        </p:nvSpPr>
        <p:spPr>
          <a:xfrm>
            <a:off x="1981200" y="3657600"/>
            <a:ext cx="4419600" cy="3810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Determination of the permittivity</a:t>
            </a:r>
            <a:endParaRPr lang="en-US" dirty="0"/>
          </a:p>
        </p:txBody>
      </p:sp>
      <p:sp>
        <p:nvSpPr>
          <p:cNvPr id="3" name="Content Placeholder 2"/>
          <p:cNvSpPr>
            <a:spLocks noGrp="1"/>
          </p:cNvSpPr>
          <p:nvPr>
            <p:ph idx="1"/>
          </p:nvPr>
        </p:nvSpPr>
        <p:spPr>
          <a:xfrm>
            <a:off x="457200" y="1935480"/>
            <a:ext cx="4724400" cy="4389120"/>
          </a:xfrm>
        </p:spPr>
        <p:txBody>
          <a:bodyPr>
            <a:normAutofit fontScale="92500" lnSpcReduction="10000"/>
          </a:bodyPr>
          <a:lstStyle/>
          <a:p>
            <a:r>
              <a:rPr lang="en-US" dirty="0" smtClean="0"/>
              <a:t>To determine the permittivity two measurements are required</a:t>
            </a:r>
          </a:p>
          <a:p>
            <a:r>
              <a:rPr lang="en-US" dirty="0" smtClean="0"/>
              <a:t>One with the empty resonator as reference (In our case with uncoated glass rods)</a:t>
            </a:r>
          </a:p>
          <a:p>
            <a:r>
              <a:rPr lang="en-US" dirty="0" smtClean="0"/>
              <a:t>One with the perturbation resonator (coated glass rods)</a:t>
            </a:r>
          </a:p>
          <a:p>
            <a:r>
              <a:rPr lang="en-US" dirty="0" smtClean="0"/>
              <a:t>From the frequency shift and the change of the Q factor or the change of power loss we can determine the complex permittivity</a:t>
            </a:r>
            <a:endParaRPr lang="en-US" dirty="0"/>
          </a:p>
        </p:txBody>
      </p:sp>
      <p:pic>
        <p:nvPicPr>
          <p:cNvPr id="4" name="Picture 3"/>
          <p:cNvPicPr>
            <a:picLocks noChangeAspect="1" noChangeArrowheads="1"/>
          </p:cNvPicPr>
          <p:nvPr/>
        </p:nvPicPr>
        <p:blipFill>
          <a:blip r:embed="rId2"/>
          <a:srcRect/>
          <a:stretch>
            <a:fillRect/>
          </a:stretch>
        </p:blipFill>
        <p:spPr bwMode="auto">
          <a:xfrm>
            <a:off x="5486400" y="2286000"/>
            <a:ext cx="3133725" cy="2425231"/>
          </a:xfrm>
          <a:prstGeom prst="rect">
            <a:avLst/>
          </a:prstGeom>
          <a:noFill/>
          <a:ln w="9525">
            <a:noFill/>
            <a:miter lim="800000"/>
            <a:headEnd/>
            <a:tailEnd/>
          </a:ln>
          <a:effectLst/>
        </p:spPr>
      </p:pic>
      <p:pic>
        <p:nvPicPr>
          <p:cNvPr id="11267" name="Picture 3"/>
          <p:cNvPicPr>
            <a:picLocks noChangeAspect="1" noChangeArrowheads="1"/>
          </p:cNvPicPr>
          <p:nvPr/>
        </p:nvPicPr>
        <p:blipFill>
          <a:blip r:embed="rId3"/>
          <a:srcRect/>
          <a:stretch>
            <a:fillRect/>
          </a:stretch>
        </p:blipFill>
        <p:spPr bwMode="auto">
          <a:xfrm>
            <a:off x="6400800" y="4953000"/>
            <a:ext cx="1609725" cy="1085850"/>
          </a:xfrm>
          <a:prstGeom prst="rect">
            <a:avLst/>
          </a:prstGeom>
          <a:noFill/>
          <a:ln w="9525">
            <a:noFill/>
            <a:miter lim="800000"/>
            <a:headEnd/>
            <a:tailEnd/>
          </a:ln>
          <a:effectLst/>
        </p:spPr>
      </p:pic>
      <p:sp>
        <p:nvSpPr>
          <p:cNvPr id="8"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of Resonant Frequency</a:t>
            </a:r>
            <a:endParaRPr lang="en-US" dirty="0"/>
          </a:p>
        </p:txBody>
      </p:sp>
      <p:sp>
        <p:nvSpPr>
          <p:cNvPr id="3" name="Content Placeholder 2"/>
          <p:cNvSpPr>
            <a:spLocks noGrp="1"/>
          </p:cNvSpPr>
          <p:nvPr>
            <p:ph idx="1"/>
          </p:nvPr>
        </p:nvSpPr>
        <p:spPr>
          <a:xfrm>
            <a:off x="457200" y="1935480"/>
            <a:ext cx="2895600" cy="4008120"/>
          </a:xfrm>
        </p:spPr>
        <p:txBody>
          <a:bodyPr>
            <a:normAutofit lnSpcReduction="10000"/>
          </a:bodyPr>
          <a:lstStyle/>
          <a:p>
            <a:r>
              <a:rPr lang="en-US" dirty="0" smtClean="0"/>
              <a:t>For a dielectric sample the resonant frequency will decrease</a:t>
            </a:r>
          </a:p>
          <a:p>
            <a:r>
              <a:rPr lang="en-US" dirty="0" smtClean="0"/>
              <a:t>For a conducting sample the  resonant frequency will increase</a:t>
            </a:r>
            <a:endParaRPr lang="en-US" dirty="0"/>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pic>
        <p:nvPicPr>
          <p:cNvPr id="7" name="Picture 2" descr="\\cern.ch\dfs\Users\d\dseebach\Desktop\Res\22053.png"/>
          <p:cNvPicPr>
            <a:picLocks noChangeAspect="1" noChangeArrowheads="1"/>
          </p:cNvPicPr>
          <p:nvPr/>
        </p:nvPicPr>
        <p:blipFill>
          <a:blip r:embed="rId2"/>
          <a:srcRect/>
          <a:stretch>
            <a:fillRect/>
          </a:stretch>
        </p:blipFill>
        <p:spPr bwMode="auto">
          <a:xfrm>
            <a:off x="3962400" y="1981200"/>
            <a:ext cx="2895600" cy="2895600"/>
          </a:xfrm>
          <a:prstGeom prst="rect">
            <a:avLst/>
          </a:prstGeom>
          <a:noFill/>
        </p:spPr>
      </p:pic>
      <p:cxnSp>
        <p:nvCxnSpPr>
          <p:cNvPr id="9" name="Straight Arrow Connector 8"/>
          <p:cNvCxnSpPr/>
          <p:nvPr/>
        </p:nvCxnSpPr>
        <p:spPr>
          <a:xfrm>
            <a:off x="5638800" y="29718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4648200" y="29718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67200" y="2514600"/>
            <a:ext cx="1219200" cy="369332"/>
          </a:xfrm>
          <a:prstGeom prst="rect">
            <a:avLst/>
          </a:prstGeom>
          <a:noFill/>
        </p:spPr>
        <p:txBody>
          <a:bodyPr wrap="square" rtlCol="0">
            <a:spAutoFit/>
          </a:bodyPr>
          <a:lstStyle/>
          <a:p>
            <a:r>
              <a:rPr lang="en-US" dirty="0" smtClean="0">
                <a:solidFill>
                  <a:schemeClr val="accent1"/>
                </a:solidFill>
              </a:rPr>
              <a:t>dielectric</a:t>
            </a:r>
            <a:endParaRPr lang="en-US" dirty="0">
              <a:solidFill>
                <a:schemeClr val="accent1"/>
              </a:solidFill>
            </a:endParaRPr>
          </a:p>
        </p:txBody>
      </p:sp>
      <p:sp>
        <p:nvSpPr>
          <p:cNvPr id="18" name="TextBox 17"/>
          <p:cNvSpPr txBox="1"/>
          <p:nvPr/>
        </p:nvSpPr>
        <p:spPr>
          <a:xfrm>
            <a:off x="5410200" y="2514600"/>
            <a:ext cx="1219200" cy="369332"/>
          </a:xfrm>
          <a:prstGeom prst="rect">
            <a:avLst/>
          </a:prstGeom>
          <a:noFill/>
        </p:spPr>
        <p:txBody>
          <a:bodyPr wrap="square" rtlCol="0">
            <a:spAutoFit/>
          </a:bodyPr>
          <a:lstStyle/>
          <a:p>
            <a:r>
              <a:rPr lang="en-US" dirty="0" smtClean="0">
                <a:solidFill>
                  <a:schemeClr val="accent1"/>
                </a:solidFill>
              </a:rPr>
              <a:t>conductor</a:t>
            </a:r>
            <a:endParaRPr lang="en-US" dirty="0">
              <a:solidFill>
                <a:schemeClr val="accent1"/>
              </a:solidFill>
            </a:endParaRPr>
          </a:p>
        </p:txBody>
      </p:sp>
      <p:pic>
        <p:nvPicPr>
          <p:cNvPr id="2050" name="Picture 2"/>
          <p:cNvPicPr>
            <a:picLocks noChangeAspect="1" noChangeArrowheads="1"/>
          </p:cNvPicPr>
          <p:nvPr/>
        </p:nvPicPr>
        <p:blipFill>
          <a:blip r:embed="rId3"/>
          <a:srcRect/>
          <a:stretch>
            <a:fillRect/>
          </a:stretch>
        </p:blipFill>
        <p:spPr bwMode="auto">
          <a:xfrm>
            <a:off x="4114800" y="5257800"/>
            <a:ext cx="2867025" cy="122968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3200400" y="4953000"/>
            <a:ext cx="5819775" cy="316981"/>
          </a:xfrm>
          <a:prstGeom prst="rect">
            <a:avLst/>
          </a:prstGeom>
          <a:noFill/>
          <a:ln w="9525">
            <a:noFill/>
            <a:miter lim="800000"/>
            <a:headEnd/>
            <a:tailEnd/>
          </a:ln>
          <a:effectLst/>
        </p:spPr>
      </p:pic>
      <p:sp>
        <p:nvSpPr>
          <p:cNvPr id="21" name="TextBox 20"/>
          <p:cNvSpPr txBox="1"/>
          <p:nvPr/>
        </p:nvSpPr>
        <p:spPr>
          <a:xfrm>
            <a:off x="7010400" y="5257800"/>
            <a:ext cx="1905000" cy="1200329"/>
          </a:xfrm>
          <a:prstGeom prst="rect">
            <a:avLst/>
          </a:prstGeom>
          <a:noFill/>
        </p:spPr>
        <p:txBody>
          <a:bodyPr wrap="square" rtlCol="0">
            <a:spAutoFit/>
          </a:bodyPr>
          <a:lstStyle/>
          <a:p>
            <a:r>
              <a:rPr lang="en-US" dirty="0" smtClean="0">
                <a:solidFill>
                  <a:srgbClr val="FF0000"/>
                </a:solidFill>
              </a:rPr>
              <a:t>Increase of resonant frequency due to the inserted wire</a:t>
            </a:r>
            <a:endParaRPr lang="en-US" dirty="0">
              <a:solidFill>
                <a:srgbClr val="FF0000"/>
              </a:solidFill>
            </a:endParaRPr>
          </a:p>
        </p:txBody>
      </p:sp>
      <p:sp>
        <p:nvSpPr>
          <p:cNvPr id="22" name="Oval 21"/>
          <p:cNvSpPr/>
          <p:nvPr/>
        </p:nvSpPr>
        <p:spPr>
          <a:xfrm>
            <a:off x="6019800" y="5599544"/>
            <a:ext cx="533400" cy="3810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conclusion</a:t>
            </a:r>
            <a:endParaRPr lang="en-US" dirty="0"/>
          </a:p>
        </p:txBody>
      </p:sp>
      <p:sp>
        <p:nvSpPr>
          <p:cNvPr id="3" name="Content Placeholder 2"/>
          <p:cNvSpPr>
            <a:spLocks noGrp="1"/>
          </p:cNvSpPr>
          <p:nvPr>
            <p:ph idx="1"/>
          </p:nvPr>
        </p:nvSpPr>
        <p:spPr/>
        <p:txBody>
          <a:bodyPr/>
          <a:lstStyle/>
          <a:p>
            <a:r>
              <a:rPr lang="en-US" dirty="0" smtClean="0"/>
              <a:t>Different partly contradictory statements about the Impedance of NEG</a:t>
            </a:r>
          </a:p>
          <a:p>
            <a:r>
              <a:rPr lang="en-US" dirty="0" smtClean="0"/>
              <a:t>With the resonator measurement we can determine whether NEG is a bad conductor or </a:t>
            </a:r>
            <a:r>
              <a:rPr lang="en-US" smtClean="0"/>
              <a:t>a </a:t>
            </a:r>
            <a:r>
              <a:rPr lang="en-US" smtClean="0"/>
              <a:t>bad dielectric</a:t>
            </a:r>
            <a:endParaRPr lang="en-US" dirty="0" smtClean="0"/>
          </a:p>
          <a:p>
            <a:r>
              <a:rPr lang="en-US" dirty="0" smtClean="0"/>
              <a:t>We expect to measure a high </a:t>
            </a:r>
            <a:r>
              <a:rPr lang="el-GR" dirty="0" smtClean="0"/>
              <a:t>ε</a:t>
            </a:r>
            <a:r>
              <a:rPr lang="en-US" dirty="0" smtClean="0"/>
              <a:t> in order to explain the effects observed</a:t>
            </a:r>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Impact of NEG Coating on the Impedance </a:t>
            </a:r>
            <a:endParaRPr lang="en-US" dirty="0"/>
          </a:p>
        </p:txBody>
      </p:sp>
      <p:pic>
        <p:nvPicPr>
          <p:cNvPr id="4" name="Picture 2"/>
          <p:cNvPicPr>
            <a:picLocks noChangeAspect="1" noChangeArrowheads="1"/>
          </p:cNvPicPr>
          <p:nvPr/>
        </p:nvPicPr>
        <p:blipFill>
          <a:blip r:embed="rId2"/>
          <a:srcRect/>
          <a:stretch>
            <a:fillRect/>
          </a:stretch>
        </p:blipFill>
        <p:spPr bwMode="auto">
          <a:xfrm>
            <a:off x="1981200" y="1905000"/>
            <a:ext cx="6781800" cy="3394315"/>
          </a:xfrm>
          <a:prstGeom prst="rect">
            <a:avLst/>
          </a:prstGeom>
          <a:noFill/>
          <a:ln w="9525">
            <a:noFill/>
            <a:miter lim="800000"/>
            <a:headEnd/>
            <a:tailEnd/>
          </a:ln>
          <a:effectLst/>
        </p:spPr>
      </p:pic>
      <p:sp>
        <p:nvSpPr>
          <p:cNvPr id="7" name="Content Placeholder 2"/>
          <p:cNvSpPr txBox="1">
            <a:spLocks/>
          </p:cNvSpPr>
          <p:nvPr/>
        </p:nvSpPr>
        <p:spPr>
          <a:xfrm>
            <a:off x="609600" y="5486400"/>
            <a:ext cx="8382000" cy="10668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smtClean="0">
                <a:ln>
                  <a:noFill/>
                </a:ln>
                <a:solidFill>
                  <a:schemeClr val="tx1"/>
                </a:solidFill>
                <a:effectLst/>
                <a:uLnTx/>
                <a:uFillTx/>
                <a:latin typeface="+mn-lt"/>
                <a:ea typeface="+mn-ea"/>
                <a:cs typeface="+mn-cs"/>
              </a:rPr>
              <a:t>Impact of NEG Coating on the Impedance 11</a:t>
            </a:r>
            <a:r>
              <a:rPr kumimoji="0" lang="en-US" sz="2600" b="0" i="0" u="none" strike="noStrike" kern="1200" cap="none" spc="0" normalizeH="0" baseline="30000" noProof="0" smtClean="0">
                <a:ln>
                  <a:noFill/>
                </a:ln>
                <a:solidFill>
                  <a:schemeClr val="tx1"/>
                </a:solidFill>
                <a:effectLst/>
                <a:uLnTx/>
                <a:uFillTx/>
                <a:latin typeface="+mn-lt"/>
                <a:ea typeface="+mn-ea"/>
                <a:cs typeface="+mn-cs"/>
              </a:rPr>
              <a:t>th </a:t>
            </a:r>
            <a:r>
              <a:rPr kumimoji="0" lang="en-US" sz="2600" b="0" i="0" u="none" strike="noStrike" kern="1200" cap="none" spc="0" normalizeH="0" baseline="0" noProof="0" smtClean="0">
                <a:ln>
                  <a:noFill/>
                </a:ln>
                <a:solidFill>
                  <a:schemeClr val="tx1"/>
                </a:solidFill>
                <a:effectLst/>
                <a:uLnTx/>
                <a:uFillTx/>
                <a:latin typeface="+mn-lt"/>
                <a:ea typeface="+mn-ea"/>
                <a:cs typeface="+mn-cs"/>
              </a:rPr>
              <a:t>ESLS Workshop, 17 ~ 18 November 2003, </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smtClean="0">
                <a:ln>
                  <a:noFill/>
                </a:ln>
                <a:solidFill>
                  <a:schemeClr val="tx1"/>
                </a:solidFill>
                <a:effectLst/>
                <a:uLnTx/>
                <a:uFillTx/>
                <a:latin typeface="+mn-lt"/>
                <a:ea typeface="+mn-ea"/>
                <a:cs typeface="+mn-cs"/>
              </a:rPr>
              <a:t>ESRF, Grenoble</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smtClean="0">
                <a:ln>
                  <a:noFill/>
                </a:ln>
                <a:solidFill>
                  <a:schemeClr val="tx1"/>
                </a:solidFill>
                <a:effectLst/>
                <a:uLnTx/>
                <a:uFillTx/>
                <a:latin typeface="+mn-lt"/>
                <a:ea typeface="+mn-ea"/>
                <a:cs typeface="+mn-cs"/>
              </a:rPr>
              <a:t>By Ryutaro Nagaoka, Synchrotron SOLEIL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304800" y="2438400"/>
            <a:ext cx="1752600" cy="1754326"/>
          </a:xfrm>
          <a:prstGeom prst="rect">
            <a:avLst/>
          </a:prstGeom>
          <a:noFill/>
        </p:spPr>
        <p:txBody>
          <a:bodyPr wrap="square" rtlCol="0">
            <a:spAutoFit/>
          </a:bodyPr>
          <a:lstStyle/>
          <a:p>
            <a:r>
              <a:rPr lang="en-US" dirty="0" smtClean="0"/>
              <a:t>Considerable impact on imaginary part of transverse impedance due to NEG</a:t>
            </a:r>
            <a:endParaRPr lang="en-US" dirty="0"/>
          </a:p>
        </p:txBody>
      </p:sp>
      <p:sp>
        <p:nvSpPr>
          <p:cNvPr id="12"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srcRect/>
          <a:stretch>
            <a:fillRect/>
          </a:stretch>
        </p:blipFill>
        <p:spPr bwMode="auto">
          <a:xfrm>
            <a:off x="2590800" y="5029200"/>
            <a:ext cx="5715000" cy="511791"/>
          </a:xfrm>
          <a:prstGeom prst="rect">
            <a:avLst/>
          </a:prstGeom>
          <a:noFill/>
          <a:ln w="9525">
            <a:noFill/>
            <a:miter lim="800000"/>
            <a:headEnd/>
            <a:tailEnd/>
          </a:ln>
          <a:effectLst/>
        </p:spPr>
      </p:pic>
      <p:sp>
        <p:nvSpPr>
          <p:cNvPr id="2" name="Title 1"/>
          <p:cNvSpPr>
            <a:spLocks noGrp="1"/>
          </p:cNvSpPr>
          <p:nvPr>
            <p:ph type="title"/>
          </p:nvPr>
        </p:nvSpPr>
        <p:spPr/>
        <p:txBody>
          <a:bodyPr>
            <a:normAutofit fontScale="90000"/>
          </a:bodyPr>
          <a:lstStyle/>
          <a:p>
            <a:r>
              <a:rPr lang="en-US" b="1" dirty="0" smtClean="0"/>
              <a:t>Comparison of different vacuum chambers</a:t>
            </a:r>
            <a:endParaRPr lang="en-US" dirty="0"/>
          </a:p>
        </p:txBody>
      </p:sp>
      <p:sp>
        <p:nvSpPr>
          <p:cNvPr id="3" name="Content Placeholder 2"/>
          <p:cNvSpPr>
            <a:spLocks noGrp="1"/>
          </p:cNvSpPr>
          <p:nvPr>
            <p:ph idx="1"/>
          </p:nvPr>
        </p:nvSpPr>
        <p:spPr>
          <a:xfrm>
            <a:off x="609600" y="5486400"/>
            <a:ext cx="8382000" cy="1066800"/>
          </a:xfrm>
        </p:spPr>
        <p:txBody>
          <a:bodyPr>
            <a:normAutofit fontScale="62500" lnSpcReduction="20000"/>
          </a:bodyPr>
          <a:lstStyle/>
          <a:p>
            <a:pPr>
              <a:buNone/>
            </a:pPr>
            <a:r>
              <a:rPr lang="en-US" dirty="0" smtClean="0"/>
              <a:t>Impact of NEG Coating on the Impedance 11</a:t>
            </a:r>
            <a:r>
              <a:rPr lang="en-US" baseline="30000" dirty="0" smtClean="0"/>
              <a:t>th </a:t>
            </a:r>
            <a:r>
              <a:rPr lang="en-US" dirty="0" smtClean="0"/>
              <a:t>ESLS Workshop, 17 ~ 18 November 2003, </a:t>
            </a:r>
          </a:p>
          <a:p>
            <a:pPr>
              <a:buNone/>
            </a:pPr>
            <a:r>
              <a:rPr lang="en-US" dirty="0" smtClean="0"/>
              <a:t>ESRF, Grenoble</a:t>
            </a:r>
          </a:p>
          <a:p>
            <a:pPr>
              <a:buNone/>
            </a:pPr>
            <a:r>
              <a:rPr lang="en-US" dirty="0" smtClean="0"/>
              <a:t>By Ryutaro </a:t>
            </a:r>
            <a:r>
              <a:rPr lang="en-US" dirty="0" err="1" smtClean="0"/>
              <a:t>Nagaoka</a:t>
            </a:r>
            <a:r>
              <a:rPr lang="en-US" dirty="0" smtClean="0"/>
              <a:t>, Synchrotron SOLEIL </a:t>
            </a:r>
            <a:endParaRPr lang="en-US" dirty="0"/>
          </a:p>
        </p:txBody>
      </p:sp>
      <p:pic>
        <p:nvPicPr>
          <p:cNvPr id="30722" name="Picture 2"/>
          <p:cNvPicPr>
            <a:picLocks noChangeAspect="1" noChangeArrowheads="1"/>
          </p:cNvPicPr>
          <p:nvPr/>
        </p:nvPicPr>
        <p:blipFill>
          <a:blip r:embed="rId3"/>
          <a:srcRect b="5201"/>
          <a:stretch>
            <a:fillRect/>
          </a:stretch>
        </p:blipFill>
        <p:spPr bwMode="auto">
          <a:xfrm>
            <a:off x="2819400" y="2438400"/>
            <a:ext cx="5486400" cy="2507747"/>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a:srcRect/>
          <a:stretch>
            <a:fillRect/>
          </a:stretch>
        </p:blipFill>
        <p:spPr bwMode="auto">
          <a:xfrm>
            <a:off x="3276600" y="1600200"/>
            <a:ext cx="4191000" cy="972253"/>
          </a:xfrm>
          <a:prstGeom prst="rect">
            <a:avLst/>
          </a:prstGeom>
          <a:noFill/>
          <a:ln w="9525">
            <a:noFill/>
            <a:miter lim="800000"/>
            <a:headEnd/>
            <a:tailEnd/>
          </a:ln>
          <a:effectLst/>
        </p:spPr>
      </p:pic>
      <p:sp>
        <p:nvSpPr>
          <p:cNvPr id="7" name="TextBox 6"/>
          <p:cNvSpPr txBox="1"/>
          <p:nvPr/>
        </p:nvSpPr>
        <p:spPr>
          <a:xfrm>
            <a:off x="152400" y="2209800"/>
            <a:ext cx="2438400" cy="2585323"/>
          </a:xfrm>
          <a:prstGeom prst="rect">
            <a:avLst/>
          </a:prstGeom>
          <a:noFill/>
        </p:spPr>
        <p:txBody>
          <a:bodyPr wrap="square" rtlCol="0">
            <a:spAutoFit/>
          </a:bodyPr>
          <a:lstStyle/>
          <a:p>
            <a:r>
              <a:rPr lang="en-US" dirty="0" smtClean="0"/>
              <a:t>This reference claims a serious impact on the imaginary part of the transverse impedance due to NEG coating</a:t>
            </a:r>
          </a:p>
          <a:p>
            <a:r>
              <a:rPr lang="en-US" dirty="0" smtClean="0"/>
              <a:t>Surface impedance is proportional (1+j), real part is not considered here</a:t>
            </a:r>
            <a:endParaRPr lang="en-US" dirty="0"/>
          </a:p>
        </p:txBody>
      </p:sp>
      <p:sp>
        <p:nvSpPr>
          <p:cNvPr id="11"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NEG-COATED VACUUM CHAMBERS AT THE ESRF</a:t>
            </a:r>
            <a:endParaRPr lang="en-US" dirty="0"/>
          </a:p>
        </p:txBody>
      </p:sp>
      <p:sp>
        <p:nvSpPr>
          <p:cNvPr id="3" name="Content Placeholder 2"/>
          <p:cNvSpPr>
            <a:spLocks noGrp="1"/>
          </p:cNvSpPr>
          <p:nvPr>
            <p:ph idx="1"/>
          </p:nvPr>
        </p:nvSpPr>
        <p:spPr>
          <a:xfrm>
            <a:off x="1981200" y="1905000"/>
            <a:ext cx="6553200" cy="3429000"/>
          </a:xfrm>
        </p:spPr>
        <p:txBody>
          <a:bodyPr>
            <a:normAutofit fontScale="85000" lnSpcReduction="20000"/>
          </a:bodyPr>
          <a:lstStyle/>
          <a:p>
            <a:pPr>
              <a:buNone/>
            </a:pPr>
            <a:r>
              <a:rPr lang="en-US" dirty="0" smtClean="0">
                <a:solidFill>
                  <a:srgbClr val="FF0000"/>
                </a:solidFill>
              </a:rPr>
              <a:t>No adverse effect </a:t>
            </a:r>
            <a:r>
              <a:rPr lang="en-US" dirty="0" smtClean="0"/>
              <a:t>on the impedance of the machine</a:t>
            </a:r>
          </a:p>
          <a:p>
            <a:pPr>
              <a:buNone/>
            </a:pPr>
            <a:r>
              <a:rPr lang="en-US" dirty="0" smtClean="0"/>
              <a:t>caused by the electric conductivity of the NEG</a:t>
            </a:r>
          </a:p>
          <a:p>
            <a:pPr>
              <a:buNone/>
            </a:pPr>
            <a:r>
              <a:rPr lang="en-US" dirty="0" smtClean="0"/>
              <a:t>coatings has been noticed [4]. One of our colleagues,</a:t>
            </a:r>
          </a:p>
          <a:p>
            <a:pPr>
              <a:buNone/>
            </a:pPr>
            <a:r>
              <a:rPr lang="en-US" dirty="0" smtClean="0"/>
              <a:t>--E. </a:t>
            </a:r>
            <a:r>
              <a:rPr lang="en-US" dirty="0" err="1" smtClean="0"/>
              <a:t>Plouviez</a:t>
            </a:r>
            <a:r>
              <a:rPr lang="en-US" dirty="0" smtClean="0"/>
              <a:t> of the Diagnostic Group, Machine</a:t>
            </a:r>
          </a:p>
          <a:p>
            <a:pPr>
              <a:buNone/>
            </a:pPr>
            <a:r>
              <a:rPr lang="en-US" dirty="0" smtClean="0"/>
              <a:t>Division-- has measured the surface resistance of</a:t>
            </a:r>
          </a:p>
          <a:p>
            <a:pPr>
              <a:buNone/>
            </a:pPr>
            <a:r>
              <a:rPr lang="en-US" dirty="0" smtClean="0"/>
              <a:t>sample </a:t>
            </a:r>
            <a:r>
              <a:rPr lang="en-US" dirty="0" err="1" smtClean="0"/>
              <a:t>kapton</a:t>
            </a:r>
            <a:r>
              <a:rPr lang="en-US" dirty="0" smtClean="0"/>
              <a:t> foils which had been coated by us</a:t>
            </a:r>
          </a:p>
          <a:p>
            <a:pPr>
              <a:buNone/>
            </a:pPr>
            <a:r>
              <a:rPr lang="en-US" dirty="0" smtClean="0"/>
              <a:t>(thicknesses measured: 0.6 and 2 </a:t>
            </a:r>
            <a:r>
              <a:rPr lang="en-US" dirty="0" err="1" smtClean="0"/>
              <a:t>μm</a:t>
            </a:r>
            <a:r>
              <a:rPr lang="en-US" dirty="0" smtClean="0"/>
              <a:t>). At the chosen</a:t>
            </a:r>
          </a:p>
          <a:p>
            <a:pPr>
              <a:buNone/>
            </a:pPr>
            <a:r>
              <a:rPr lang="en-US" dirty="0" smtClean="0"/>
              <a:t>frequency of 14 GHz a resistivity of </a:t>
            </a:r>
            <a:r>
              <a:rPr lang="en-US" dirty="0" smtClean="0">
                <a:solidFill>
                  <a:srgbClr val="FF0000"/>
                </a:solidFill>
              </a:rPr>
              <a:t>5.0E-6 </a:t>
            </a:r>
            <a:r>
              <a:rPr lang="en-US" dirty="0" smtClean="0"/>
              <a:t>Ω/m has</a:t>
            </a:r>
          </a:p>
          <a:p>
            <a:pPr>
              <a:buNone/>
            </a:pPr>
            <a:r>
              <a:rPr lang="en-US" dirty="0" smtClean="0"/>
              <a:t>been measured. This means that the skin-depth at 14</a:t>
            </a:r>
          </a:p>
          <a:p>
            <a:pPr>
              <a:buNone/>
            </a:pPr>
            <a:r>
              <a:rPr lang="en-US" dirty="0" smtClean="0"/>
              <a:t>GHz is greater than the NEG-coating thickness [7].</a:t>
            </a:r>
            <a:endParaRPr lang="en-US" dirty="0"/>
          </a:p>
        </p:txBody>
      </p:sp>
      <p:sp>
        <p:nvSpPr>
          <p:cNvPr id="5" name="Content Placeholder 2"/>
          <p:cNvSpPr txBox="1">
            <a:spLocks/>
          </p:cNvSpPr>
          <p:nvPr/>
        </p:nvSpPr>
        <p:spPr>
          <a:xfrm>
            <a:off x="762000" y="5638800"/>
            <a:ext cx="8382000" cy="1066800"/>
          </a:xfrm>
          <a:prstGeom prst="rect">
            <a:avLst/>
          </a:prstGeom>
        </p:spPr>
        <p:txBody>
          <a:bodyPr vert="horz">
            <a:normAutofit/>
          </a:bodyPr>
          <a:lstStyle/>
          <a:p>
            <a:r>
              <a:rPr lang="en-US" sz="1600" dirty="0" smtClean="0"/>
              <a:t>NEG-COATED VACUUM CHAMBERS AT THE ESRF: PRESENT STATUS</a:t>
            </a:r>
          </a:p>
          <a:p>
            <a:r>
              <a:rPr lang="en-US" sz="1600" dirty="0" smtClean="0"/>
              <a:t>AND FUTURE PLANS</a:t>
            </a:r>
          </a:p>
          <a:p>
            <a:r>
              <a:rPr lang="en-US" sz="1600" dirty="0" smtClean="0"/>
              <a:t>R. </a:t>
            </a:r>
            <a:r>
              <a:rPr lang="en-US" sz="1600" dirty="0" err="1" smtClean="0"/>
              <a:t>Kersevan</a:t>
            </a:r>
            <a:r>
              <a:rPr lang="en-US" sz="1600" dirty="0" smtClean="0"/>
              <a:t>, ESRF, Grenoble</a:t>
            </a:r>
            <a:endParaRPr lang="en-US" sz="1600" dirty="0"/>
          </a:p>
        </p:txBody>
      </p:sp>
      <p:sp>
        <p:nvSpPr>
          <p:cNvPr id="6" name="TextBox 5"/>
          <p:cNvSpPr txBox="1"/>
          <p:nvPr/>
        </p:nvSpPr>
        <p:spPr>
          <a:xfrm>
            <a:off x="533400" y="2895600"/>
            <a:ext cx="1295400" cy="1200329"/>
          </a:xfrm>
          <a:prstGeom prst="rect">
            <a:avLst/>
          </a:prstGeom>
          <a:noFill/>
        </p:spPr>
        <p:txBody>
          <a:bodyPr wrap="square" rtlCol="0">
            <a:spAutoFit/>
          </a:bodyPr>
          <a:lstStyle/>
          <a:p>
            <a:r>
              <a:rPr lang="en-US" dirty="0" smtClean="0"/>
              <a:t>This reference: no adverse effects</a:t>
            </a:r>
            <a:endParaRPr lang="en-US" dirty="0"/>
          </a:p>
        </p:txBody>
      </p:sp>
      <p:sp>
        <p:nvSpPr>
          <p:cNvPr id="9"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Bench measurement method (1)</a:t>
            </a:r>
            <a:endParaRPr lang="en-US" dirty="0"/>
          </a:p>
        </p:txBody>
      </p:sp>
      <p:sp>
        <p:nvSpPr>
          <p:cNvPr id="3" name="Content Placeholder 2"/>
          <p:cNvSpPr>
            <a:spLocks noGrp="1"/>
          </p:cNvSpPr>
          <p:nvPr>
            <p:ph idx="1"/>
          </p:nvPr>
        </p:nvSpPr>
        <p:spPr>
          <a:xfrm>
            <a:off x="457200" y="1935480"/>
            <a:ext cx="8229600" cy="3627120"/>
          </a:xfrm>
        </p:spPr>
        <p:txBody>
          <a:bodyPr>
            <a:normAutofit fontScale="55000" lnSpcReduction="20000"/>
          </a:bodyPr>
          <a:lstStyle/>
          <a:p>
            <a:pPr>
              <a:buNone/>
            </a:pPr>
            <a:r>
              <a:rPr lang="en-US" b="1" dirty="0" smtClean="0"/>
              <a:t>	MEASUREMENT OF THE RESISTIVITY OF THE NEG COATING AT 14 GHz</a:t>
            </a:r>
            <a:endParaRPr lang="en-US" dirty="0" smtClean="0"/>
          </a:p>
          <a:p>
            <a:pPr>
              <a:buNone/>
            </a:pPr>
            <a:r>
              <a:rPr lang="en-US" b="1" i="1" cap="all" dirty="0" smtClean="0"/>
              <a:t>	Diagnostics 02-03</a:t>
            </a:r>
          </a:p>
          <a:p>
            <a:pPr>
              <a:buNone/>
            </a:pPr>
            <a:r>
              <a:rPr lang="en-US" b="1" dirty="0" smtClean="0"/>
              <a:t>	E. </a:t>
            </a:r>
            <a:r>
              <a:rPr lang="en-US" b="1" dirty="0" err="1" smtClean="0"/>
              <a:t>Plouviez</a:t>
            </a:r>
            <a:r>
              <a:rPr lang="en-US" b="1" dirty="0" smtClean="0"/>
              <a:t> </a:t>
            </a:r>
            <a:endParaRPr lang="en-US" dirty="0" smtClean="0"/>
          </a:p>
          <a:p>
            <a:pPr>
              <a:buNone/>
            </a:pPr>
            <a:r>
              <a:rPr lang="en-US" b="1" dirty="0" smtClean="0"/>
              <a:t>	21/04/2002 </a:t>
            </a:r>
            <a:endParaRPr lang="en-US" dirty="0" smtClean="0"/>
          </a:p>
          <a:p>
            <a:pPr>
              <a:buNone/>
            </a:pPr>
            <a:r>
              <a:rPr lang="fr-FR" i="1" dirty="0" smtClean="0"/>
              <a:t>	----------------------------------------------------------------------------------------------------------------</a:t>
            </a:r>
            <a:endParaRPr lang="en-US" dirty="0" smtClean="0"/>
          </a:p>
          <a:p>
            <a:pPr>
              <a:buNone/>
            </a:pPr>
            <a:r>
              <a:rPr lang="en-US" dirty="0" smtClean="0"/>
              <a:t>	</a:t>
            </a:r>
            <a:r>
              <a:rPr lang="en-US" u="sng" dirty="0" smtClean="0"/>
              <a:t>NEG resistivity measurement</a:t>
            </a:r>
            <a:endParaRPr lang="en-US" dirty="0" smtClean="0"/>
          </a:p>
          <a:p>
            <a:pPr>
              <a:buNone/>
            </a:pPr>
            <a:r>
              <a:rPr lang="en-US" dirty="0" smtClean="0"/>
              <a:t>	We have measured the surface resistance at 14 GHz of samples of </a:t>
            </a:r>
            <a:r>
              <a:rPr lang="en-US" dirty="0" err="1" smtClean="0"/>
              <a:t>kapton</a:t>
            </a:r>
            <a:r>
              <a:rPr lang="en-US" dirty="0" smtClean="0"/>
              <a:t> coated with NEG. The coating process is the same as the one that will be used for the ESRF low gap straight section vacuum vessel. The thickness of the coating of the samples was about .6 mm and 2 mm; the coating of the vacuum vessel will be 2 mm thick. </a:t>
            </a:r>
          </a:p>
          <a:p>
            <a:pPr>
              <a:buNone/>
            </a:pPr>
            <a:r>
              <a:rPr lang="en-US" dirty="0" smtClean="0"/>
              <a:t>	</a:t>
            </a:r>
            <a:r>
              <a:rPr lang="en-US" u="sng" dirty="0" smtClean="0"/>
              <a:t>Measurement method</a:t>
            </a:r>
            <a:endParaRPr lang="en-US" dirty="0" smtClean="0"/>
          </a:p>
          <a:p>
            <a:pPr>
              <a:buNone/>
            </a:pPr>
            <a:r>
              <a:rPr lang="en-US" dirty="0" smtClean="0"/>
              <a:t>	We have inserted the samples between the flanges of two X band wave guide to N type connectors transitions. The cross section of the wave guide is 22.5 X 10.5mm. We have measured the reflection and transmission coefficient of the films, called s</a:t>
            </a:r>
            <a:r>
              <a:rPr lang="en-US" baseline="-25000" dirty="0" smtClean="0"/>
              <a:t>11</a:t>
            </a:r>
            <a:r>
              <a:rPr lang="en-US" dirty="0" smtClean="0"/>
              <a:t> and s</a:t>
            </a:r>
            <a:r>
              <a:rPr lang="en-US" baseline="-25000" dirty="0" smtClean="0"/>
              <a:t>21</a:t>
            </a:r>
            <a:r>
              <a:rPr lang="en-US" dirty="0" smtClean="0"/>
              <a:t> using the usual RF measurement notation, For this measurement , we have used a HP8510 vector network analyzer; in this way we can obtain the value of the complex impedance of the NEG coated </a:t>
            </a:r>
            <a:r>
              <a:rPr lang="en-US" dirty="0" err="1" smtClean="0"/>
              <a:t>kapton</a:t>
            </a:r>
            <a:r>
              <a:rPr lang="en-US" dirty="0" smtClean="0"/>
              <a:t> films normalized by the wave guide impedance Z</a:t>
            </a:r>
            <a:r>
              <a:rPr lang="en-US" baseline="-25000" dirty="0" smtClean="0"/>
              <a:t>0</a:t>
            </a:r>
            <a:r>
              <a:rPr lang="en-US" dirty="0" smtClean="0"/>
              <a:t>= 330</a:t>
            </a:r>
            <a:r>
              <a:rPr lang="el-GR" dirty="0" smtClean="0"/>
              <a:t>Ω</a:t>
            </a:r>
            <a:r>
              <a:rPr lang="en-US" dirty="0" smtClean="0"/>
              <a:t>.</a:t>
            </a:r>
          </a:p>
          <a:p>
            <a:pPr>
              <a:buNone/>
            </a:pPr>
            <a:endParaRPr lang="en-US" dirty="0"/>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
        <p:nvSpPr>
          <p:cNvPr id="9" name="TextBox 8"/>
          <p:cNvSpPr txBox="1"/>
          <p:nvPr/>
        </p:nvSpPr>
        <p:spPr>
          <a:xfrm>
            <a:off x="3276600" y="5181600"/>
            <a:ext cx="5562600" cy="1877437"/>
          </a:xfrm>
          <a:prstGeom prst="rect">
            <a:avLst/>
          </a:prstGeom>
          <a:noFill/>
        </p:spPr>
        <p:txBody>
          <a:bodyPr wrap="square" rtlCol="0">
            <a:spAutoFit/>
          </a:bodyPr>
          <a:lstStyle/>
          <a:p>
            <a:r>
              <a:rPr lang="en-US" sz="1600" dirty="0" smtClean="0">
                <a:solidFill>
                  <a:srgbClr val="FF0000"/>
                </a:solidFill>
              </a:rPr>
              <a:t>Open questions: </a:t>
            </a:r>
          </a:p>
          <a:p>
            <a:pPr>
              <a:buFont typeface="Arial" pitchFamily="34" charset="0"/>
              <a:buChar char="•"/>
            </a:pPr>
            <a:r>
              <a:rPr lang="en-US" sz="1600" dirty="0" smtClean="0">
                <a:solidFill>
                  <a:srgbClr val="FF0000"/>
                </a:solidFill>
              </a:rPr>
              <a:t>Z</a:t>
            </a:r>
            <a:r>
              <a:rPr lang="en-US" sz="1600" baseline="-25000" dirty="0" smtClean="0">
                <a:solidFill>
                  <a:srgbClr val="FF0000"/>
                </a:solidFill>
              </a:rPr>
              <a:t>0</a:t>
            </a:r>
            <a:r>
              <a:rPr lang="en-US" sz="1600" dirty="0" smtClean="0">
                <a:solidFill>
                  <a:srgbClr val="FF0000"/>
                </a:solidFill>
              </a:rPr>
              <a:t>=waveguide impedance =330</a:t>
            </a:r>
            <a:r>
              <a:rPr lang="el-GR" sz="1600" dirty="0" smtClean="0">
                <a:solidFill>
                  <a:srgbClr val="FF0000"/>
                </a:solidFill>
              </a:rPr>
              <a:t>Ω</a:t>
            </a:r>
            <a:r>
              <a:rPr lang="en-US" sz="1600" dirty="0" smtClean="0">
                <a:solidFill>
                  <a:srgbClr val="FF0000"/>
                </a:solidFill>
              </a:rPr>
              <a:t>?  Waveguide impedance for TE</a:t>
            </a:r>
            <a:r>
              <a:rPr lang="en-US" sz="1600" baseline="-25000" dirty="0" smtClean="0">
                <a:solidFill>
                  <a:srgbClr val="FF0000"/>
                </a:solidFill>
              </a:rPr>
              <a:t>10</a:t>
            </a:r>
            <a:r>
              <a:rPr lang="en-US" sz="1600" dirty="0" smtClean="0">
                <a:solidFill>
                  <a:srgbClr val="FF0000"/>
                </a:solidFill>
              </a:rPr>
              <a:t> Mode always bigger then 377</a:t>
            </a:r>
            <a:r>
              <a:rPr lang="el-GR" sz="1600" dirty="0" smtClean="0">
                <a:solidFill>
                  <a:srgbClr val="FF0000"/>
                </a:solidFill>
              </a:rPr>
              <a:t>Ω</a:t>
            </a:r>
            <a:endParaRPr lang="en-US" sz="1600" dirty="0" smtClean="0">
              <a:solidFill>
                <a:srgbClr val="FF0000"/>
              </a:solidFill>
            </a:endParaRPr>
          </a:p>
          <a:p>
            <a:pPr>
              <a:buFont typeface="Arial" pitchFamily="34" charset="0"/>
              <a:buChar char="•"/>
            </a:pPr>
            <a:r>
              <a:rPr lang="en-US" sz="1600" dirty="0" smtClean="0">
                <a:solidFill>
                  <a:srgbClr val="FF0000"/>
                </a:solidFill>
              </a:rPr>
              <a:t>Measurement at 14GHz? Frequency range of X-Band is 8.2 to 12.4 GHz, at 14GHz the TE</a:t>
            </a:r>
            <a:r>
              <a:rPr lang="en-US" sz="1600" baseline="-25000" dirty="0" smtClean="0">
                <a:solidFill>
                  <a:srgbClr val="FF0000"/>
                </a:solidFill>
              </a:rPr>
              <a:t>20</a:t>
            </a:r>
            <a:r>
              <a:rPr lang="en-US" sz="1600" dirty="0" smtClean="0">
                <a:solidFill>
                  <a:srgbClr val="FF0000"/>
                </a:solidFill>
              </a:rPr>
              <a:t> mode can already propagate</a:t>
            </a:r>
          </a:p>
          <a:p>
            <a:endParaRPr lang="en-US" dirty="0" smtClean="0"/>
          </a:p>
          <a:p>
            <a:endParaRPr lang="en-US" dirty="0"/>
          </a:p>
        </p:txBody>
      </p:sp>
      <p:pic>
        <p:nvPicPr>
          <p:cNvPr id="1027" name="Picture 3"/>
          <p:cNvPicPr>
            <a:picLocks noChangeAspect="1" noChangeArrowheads="1"/>
          </p:cNvPicPr>
          <p:nvPr/>
        </p:nvPicPr>
        <p:blipFill>
          <a:blip r:embed="rId2"/>
          <a:srcRect/>
          <a:stretch>
            <a:fillRect/>
          </a:stretch>
        </p:blipFill>
        <p:spPr bwMode="auto">
          <a:xfrm>
            <a:off x="533400" y="5486400"/>
            <a:ext cx="2639291" cy="83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Bench measurement method (2)</a:t>
            </a:r>
            <a:endParaRPr lang="en-US" dirty="0"/>
          </a:p>
        </p:txBody>
      </p:sp>
      <p:sp>
        <p:nvSpPr>
          <p:cNvPr id="3" name="Content Placeholder 2"/>
          <p:cNvSpPr>
            <a:spLocks noGrp="1"/>
          </p:cNvSpPr>
          <p:nvPr>
            <p:ph idx="1"/>
          </p:nvPr>
        </p:nvSpPr>
        <p:spPr>
          <a:xfrm>
            <a:off x="457200" y="1935480"/>
            <a:ext cx="8077200" cy="3931920"/>
          </a:xfrm>
        </p:spPr>
        <p:txBody>
          <a:bodyPr>
            <a:normAutofit fontScale="70000" lnSpcReduction="20000"/>
          </a:bodyPr>
          <a:lstStyle/>
          <a:p>
            <a:pPr>
              <a:buNone/>
            </a:pPr>
            <a:r>
              <a:rPr lang="en-US" dirty="0" smtClean="0"/>
              <a:t>	</a:t>
            </a:r>
            <a:r>
              <a:rPr lang="en-US" sz="2000" dirty="0" smtClean="0"/>
              <a:t>s</a:t>
            </a:r>
            <a:r>
              <a:rPr lang="en-US" sz="2000" baseline="-25000" dirty="0" smtClean="0"/>
              <a:t>11</a:t>
            </a:r>
            <a:r>
              <a:rPr lang="en-US" sz="2000" dirty="0" smtClean="0"/>
              <a:t> =Z- Z</a:t>
            </a:r>
            <a:r>
              <a:rPr lang="en-US" sz="2000" baseline="-25000" dirty="0" smtClean="0"/>
              <a:t>0</a:t>
            </a:r>
            <a:r>
              <a:rPr lang="en-US" sz="2000" dirty="0" smtClean="0"/>
              <a:t>/Z+ Z</a:t>
            </a:r>
            <a:r>
              <a:rPr lang="en-US" sz="2000" baseline="-25000" dirty="0" smtClean="0"/>
              <a:t>0 </a:t>
            </a:r>
            <a:r>
              <a:rPr lang="en-US" sz="2000" dirty="0" smtClean="0"/>
              <a:t>  =&gt; Z/ Z</a:t>
            </a:r>
            <a:r>
              <a:rPr lang="en-US" sz="2000" baseline="-25000" dirty="0" smtClean="0"/>
              <a:t>0</a:t>
            </a:r>
            <a:r>
              <a:rPr lang="en-US" sz="2000" dirty="0" smtClean="0"/>
              <a:t>=1+ s</a:t>
            </a:r>
            <a:r>
              <a:rPr lang="en-US" sz="2000" baseline="-25000" dirty="0" smtClean="0"/>
              <a:t>11</a:t>
            </a:r>
            <a:r>
              <a:rPr lang="en-US" sz="2000" dirty="0" smtClean="0"/>
              <a:t>/1- s</a:t>
            </a:r>
            <a:r>
              <a:rPr lang="en-US" sz="2000" baseline="-25000" dirty="0" smtClean="0"/>
              <a:t>11</a:t>
            </a:r>
            <a:endParaRPr lang="en-US" sz="2000" dirty="0" smtClean="0"/>
          </a:p>
          <a:p>
            <a:pPr>
              <a:buNone/>
            </a:pPr>
            <a:r>
              <a:rPr lang="en-US" sz="2000" dirty="0" smtClean="0"/>
              <a:t> </a:t>
            </a:r>
          </a:p>
          <a:p>
            <a:pPr>
              <a:buNone/>
            </a:pPr>
            <a:r>
              <a:rPr lang="en-US" sz="2000" dirty="0" smtClean="0"/>
              <a:t>	In our case Z is real since the film impedance is purely resistive, so s</a:t>
            </a:r>
            <a:r>
              <a:rPr lang="en-US" sz="2000" baseline="-25000" dirty="0" smtClean="0"/>
              <a:t>11</a:t>
            </a:r>
            <a:r>
              <a:rPr lang="en-US" sz="2000" dirty="0" smtClean="0"/>
              <a:t> and s</a:t>
            </a:r>
            <a:r>
              <a:rPr lang="en-US" sz="2000" baseline="-25000" dirty="0" smtClean="0"/>
              <a:t>21</a:t>
            </a:r>
            <a:r>
              <a:rPr lang="en-US" sz="2000" dirty="0" smtClean="0"/>
              <a:t>  are real. When s</a:t>
            </a:r>
            <a:r>
              <a:rPr lang="en-US" sz="2000" baseline="-25000" dirty="0" smtClean="0"/>
              <a:t>11</a:t>
            </a:r>
            <a:r>
              <a:rPr lang="en-US" sz="2000" dirty="0" smtClean="0"/>
              <a:t> is close to 1 this Z derivation can be inaccurate; in this case it is better to use the s</a:t>
            </a:r>
            <a:r>
              <a:rPr lang="en-US" sz="2000" baseline="-25000" dirty="0" smtClean="0"/>
              <a:t>21</a:t>
            </a:r>
            <a:r>
              <a:rPr lang="en-US" sz="2000" dirty="0" smtClean="0"/>
              <a:t> measurement of the transmitted signal through the film. When a transmission line is terminated by a an impedance much lower than Z</a:t>
            </a:r>
            <a:r>
              <a:rPr lang="en-US" sz="2000" baseline="-25000" dirty="0" smtClean="0"/>
              <a:t>0</a:t>
            </a:r>
            <a:r>
              <a:rPr lang="en-US" sz="2000" dirty="0" smtClean="0"/>
              <a:t> the current flowing in this termination will be equal to the sum of the current corresponding to the incident signal and the reflected signal. </a:t>
            </a:r>
          </a:p>
          <a:p>
            <a:pPr>
              <a:buNone/>
            </a:pPr>
            <a:r>
              <a:rPr lang="en-US" sz="2000" dirty="0" smtClean="0"/>
              <a:t>	For an incident signal power P</a:t>
            </a:r>
            <a:r>
              <a:rPr lang="en-US" sz="2000" baseline="-25000" dirty="0" smtClean="0"/>
              <a:t>i  </a:t>
            </a:r>
            <a:r>
              <a:rPr lang="en-US" sz="2000" dirty="0" smtClean="0"/>
              <a:t>we can we write:</a:t>
            </a:r>
          </a:p>
          <a:p>
            <a:pPr>
              <a:buNone/>
            </a:pPr>
            <a:r>
              <a:rPr lang="en-US" sz="2000" dirty="0" smtClean="0"/>
              <a:t>	P </a:t>
            </a:r>
            <a:r>
              <a:rPr lang="en-US" sz="2000" baseline="-25000" dirty="0" err="1" smtClean="0"/>
              <a:t>i</a:t>
            </a:r>
            <a:r>
              <a:rPr lang="en-US" sz="2000" dirty="0" smtClean="0"/>
              <a:t>= ½ V</a:t>
            </a:r>
            <a:r>
              <a:rPr lang="en-US" sz="2000" baseline="-25000" dirty="0" smtClean="0"/>
              <a:t>i</a:t>
            </a:r>
            <a:r>
              <a:rPr lang="en-US" sz="2000" baseline="30000" dirty="0" smtClean="0"/>
              <a:t>2</a:t>
            </a:r>
            <a:r>
              <a:rPr lang="en-US" sz="2000" dirty="0" smtClean="0"/>
              <a:t>/ Z</a:t>
            </a:r>
            <a:r>
              <a:rPr lang="en-US" sz="2000" baseline="-25000" dirty="0" smtClean="0"/>
              <a:t>0</a:t>
            </a:r>
            <a:endParaRPr lang="en-US" sz="2000" dirty="0" smtClean="0"/>
          </a:p>
          <a:p>
            <a:pPr>
              <a:buNone/>
            </a:pPr>
            <a:r>
              <a:rPr lang="en-US" sz="2000" dirty="0" smtClean="0"/>
              <a:t>	or P</a:t>
            </a:r>
            <a:r>
              <a:rPr lang="en-US" sz="2000" baseline="-25000" dirty="0" smtClean="0"/>
              <a:t>i</a:t>
            </a:r>
            <a:r>
              <a:rPr lang="en-US" sz="2000" dirty="0" smtClean="0"/>
              <a:t>= ½ Z</a:t>
            </a:r>
            <a:r>
              <a:rPr lang="en-US" sz="2000" baseline="-25000" dirty="0" smtClean="0"/>
              <a:t>0</a:t>
            </a:r>
            <a:r>
              <a:rPr lang="en-US" sz="2000" dirty="0" smtClean="0"/>
              <a:t> I</a:t>
            </a:r>
            <a:r>
              <a:rPr lang="en-US" sz="2000" baseline="-25000" dirty="0" smtClean="0"/>
              <a:t>i</a:t>
            </a:r>
            <a:r>
              <a:rPr lang="en-US" sz="2000" baseline="30000" dirty="0" smtClean="0"/>
              <a:t>2</a:t>
            </a:r>
            <a:endParaRPr lang="en-US" sz="2000" dirty="0" smtClean="0"/>
          </a:p>
          <a:p>
            <a:pPr>
              <a:buNone/>
            </a:pPr>
            <a:r>
              <a:rPr lang="en-US" sz="2000" dirty="0" smtClean="0"/>
              <a:t>	and for the reflected signal power we  have: </a:t>
            </a:r>
          </a:p>
          <a:p>
            <a:pPr>
              <a:buNone/>
            </a:pPr>
            <a:r>
              <a:rPr lang="fr-FR" sz="2000" dirty="0" smtClean="0"/>
              <a:t>	P</a:t>
            </a:r>
            <a:r>
              <a:rPr lang="fr-FR" sz="2000" baseline="-25000" dirty="0" smtClean="0"/>
              <a:t>r</a:t>
            </a:r>
            <a:r>
              <a:rPr lang="fr-FR" sz="2000" dirty="0" smtClean="0"/>
              <a:t>= ½ Z</a:t>
            </a:r>
            <a:r>
              <a:rPr lang="fr-FR" sz="2000" baseline="-25000" dirty="0" smtClean="0"/>
              <a:t>0</a:t>
            </a:r>
            <a:r>
              <a:rPr lang="fr-FR" sz="2000" dirty="0" smtClean="0"/>
              <a:t> I</a:t>
            </a:r>
            <a:r>
              <a:rPr lang="fr-FR" sz="2000" baseline="-25000" dirty="0" smtClean="0"/>
              <a:t>r</a:t>
            </a:r>
            <a:r>
              <a:rPr lang="fr-FR" sz="2000" baseline="30000" dirty="0" smtClean="0"/>
              <a:t>2</a:t>
            </a:r>
            <a:endParaRPr lang="en-US" sz="2000" dirty="0" smtClean="0"/>
          </a:p>
          <a:p>
            <a:pPr>
              <a:buNone/>
            </a:pPr>
            <a:r>
              <a:rPr lang="fr-FR" sz="2000" dirty="0" smtClean="0"/>
              <a:t>	 </a:t>
            </a:r>
            <a:endParaRPr lang="en-US" sz="2000" dirty="0" smtClean="0"/>
          </a:p>
          <a:p>
            <a:pPr>
              <a:buNone/>
            </a:pPr>
            <a:r>
              <a:rPr lang="en-US" sz="2000" dirty="0" smtClean="0"/>
              <a:t>	Since in the case of a very low impedance termination such as our NEG film, the reflected signal amplitude is nearly equal to the incident signal amplitude, the current (I</a:t>
            </a:r>
            <a:r>
              <a:rPr lang="en-US" sz="2000" baseline="-25000" dirty="0" smtClean="0"/>
              <a:t>i</a:t>
            </a:r>
            <a:r>
              <a:rPr lang="en-US" sz="2000" dirty="0" smtClean="0"/>
              <a:t> +</a:t>
            </a:r>
            <a:r>
              <a:rPr lang="en-US" sz="2000" dirty="0" err="1" smtClean="0"/>
              <a:t>I</a:t>
            </a:r>
            <a:r>
              <a:rPr lang="en-US" sz="2000" baseline="-25000" dirty="0" err="1" smtClean="0"/>
              <a:t>r</a:t>
            </a:r>
            <a:r>
              <a:rPr lang="en-US" sz="2000" dirty="0" smtClean="0"/>
              <a:t>) flowing in the termination is about twice the incident signal current, the voltage across this impedance Z is: </a:t>
            </a:r>
          </a:p>
          <a:p>
            <a:pPr>
              <a:buNone/>
            </a:pPr>
            <a:r>
              <a:rPr lang="en-US" sz="2000" dirty="0" smtClean="0"/>
              <a:t>	V= Z.(I</a:t>
            </a:r>
            <a:r>
              <a:rPr lang="en-US" sz="2000" baseline="-25000" dirty="0" smtClean="0"/>
              <a:t>i</a:t>
            </a:r>
            <a:r>
              <a:rPr lang="en-US" sz="2000" dirty="0" smtClean="0"/>
              <a:t> +</a:t>
            </a:r>
            <a:r>
              <a:rPr lang="en-US" sz="2000" dirty="0" err="1" smtClean="0"/>
              <a:t>I</a:t>
            </a:r>
            <a:r>
              <a:rPr lang="en-US" sz="2000" baseline="-25000" dirty="0" err="1" smtClean="0"/>
              <a:t>r</a:t>
            </a:r>
            <a:r>
              <a:rPr lang="en-US" sz="2000" dirty="0" smtClean="0"/>
              <a:t>).</a:t>
            </a:r>
          </a:p>
          <a:p>
            <a:endParaRPr lang="en-US" dirty="0"/>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Bench measurement method (3)</a:t>
            </a:r>
            <a:endParaRPr lang="en-US" dirty="0"/>
          </a:p>
        </p:txBody>
      </p:sp>
      <p:sp>
        <p:nvSpPr>
          <p:cNvPr id="3" name="Content Placeholder 2"/>
          <p:cNvSpPr>
            <a:spLocks noGrp="1"/>
          </p:cNvSpPr>
          <p:nvPr>
            <p:ph idx="1"/>
          </p:nvPr>
        </p:nvSpPr>
        <p:spPr>
          <a:xfrm>
            <a:off x="457200" y="1935480"/>
            <a:ext cx="7924800" cy="3322320"/>
          </a:xfrm>
        </p:spPr>
        <p:txBody>
          <a:bodyPr>
            <a:normAutofit fontScale="55000" lnSpcReduction="20000"/>
          </a:bodyPr>
          <a:lstStyle/>
          <a:p>
            <a:pPr>
              <a:buNone/>
            </a:pPr>
            <a:r>
              <a:rPr lang="en-US" dirty="0" smtClean="0"/>
              <a:t>	Then the transmitted power P</a:t>
            </a:r>
            <a:r>
              <a:rPr lang="en-US" baseline="-25000" dirty="0" smtClean="0"/>
              <a:t>t </a:t>
            </a:r>
            <a:r>
              <a:rPr lang="en-US" dirty="0" smtClean="0"/>
              <a:t>is equal to:</a:t>
            </a:r>
          </a:p>
          <a:p>
            <a:pPr>
              <a:buNone/>
            </a:pPr>
            <a:r>
              <a:rPr lang="fr-FR" dirty="0" smtClean="0"/>
              <a:t>	P</a:t>
            </a:r>
            <a:r>
              <a:rPr lang="fr-FR" baseline="-25000" dirty="0" smtClean="0"/>
              <a:t>t</a:t>
            </a:r>
            <a:r>
              <a:rPr lang="fr-FR" dirty="0" smtClean="0"/>
              <a:t>= ½V</a:t>
            </a:r>
            <a:r>
              <a:rPr lang="fr-FR" baseline="30000" dirty="0" smtClean="0"/>
              <a:t>2</a:t>
            </a:r>
            <a:r>
              <a:rPr lang="fr-FR" dirty="0" smtClean="0"/>
              <a:t>/ Z</a:t>
            </a:r>
            <a:r>
              <a:rPr lang="fr-FR" baseline="-25000" dirty="0" smtClean="0"/>
              <a:t>0</a:t>
            </a:r>
            <a:endParaRPr lang="en-US" dirty="0" smtClean="0"/>
          </a:p>
          <a:p>
            <a:pPr>
              <a:buNone/>
            </a:pPr>
            <a:r>
              <a:rPr lang="en-US" dirty="0" smtClean="0"/>
              <a:t>	P</a:t>
            </a:r>
            <a:r>
              <a:rPr lang="en-US" baseline="-25000" dirty="0" smtClean="0"/>
              <a:t>t</a:t>
            </a:r>
            <a:r>
              <a:rPr lang="en-US" dirty="0" smtClean="0"/>
              <a:t>= ½ (( I</a:t>
            </a:r>
            <a:r>
              <a:rPr lang="en-US" baseline="-25000" dirty="0" smtClean="0"/>
              <a:t>i</a:t>
            </a:r>
            <a:r>
              <a:rPr lang="en-US" dirty="0" smtClean="0"/>
              <a:t> +</a:t>
            </a:r>
            <a:r>
              <a:rPr lang="en-US" dirty="0" err="1" smtClean="0"/>
              <a:t>I</a:t>
            </a:r>
            <a:r>
              <a:rPr lang="en-US" baseline="-25000" dirty="0" err="1" smtClean="0"/>
              <a:t>r</a:t>
            </a:r>
            <a:r>
              <a:rPr lang="en-US" dirty="0" smtClean="0"/>
              <a:t>)Z)</a:t>
            </a:r>
            <a:r>
              <a:rPr lang="en-US" baseline="30000" dirty="0" smtClean="0"/>
              <a:t>2</a:t>
            </a:r>
            <a:r>
              <a:rPr lang="en-US" dirty="0" smtClean="0"/>
              <a:t>/ Z</a:t>
            </a:r>
            <a:r>
              <a:rPr lang="en-US" baseline="-25000" dirty="0" smtClean="0"/>
              <a:t>0 =1/2 </a:t>
            </a:r>
            <a:r>
              <a:rPr lang="en-US" dirty="0" smtClean="0"/>
              <a:t>( 2.I</a:t>
            </a:r>
            <a:r>
              <a:rPr lang="en-US" baseline="-25000" dirty="0" smtClean="0"/>
              <a:t>i</a:t>
            </a:r>
            <a:r>
              <a:rPr lang="en-US" dirty="0" smtClean="0"/>
              <a:t> .Z)</a:t>
            </a:r>
            <a:r>
              <a:rPr lang="en-US" baseline="30000" dirty="0" smtClean="0"/>
              <a:t>2</a:t>
            </a:r>
            <a:r>
              <a:rPr lang="en-US" dirty="0" smtClean="0"/>
              <a:t>/ Z</a:t>
            </a:r>
            <a:r>
              <a:rPr lang="en-US" baseline="-25000" dirty="0" smtClean="0"/>
              <a:t> 0  </a:t>
            </a:r>
            <a:r>
              <a:rPr lang="en-US" dirty="0" smtClean="0"/>
              <a:t>for s</a:t>
            </a:r>
            <a:r>
              <a:rPr lang="en-US" baseline="-25000" dirty="0" smtClean="0"/>
              <a:t>11</a:t>
            </a:r>
            <a:r>
              <a:rPr lang="en-US" dirty="0" smtClean="0"/>
              <a:t> close to 1</a:t>
            </a:r>
          </a:p>
          <a:p>
            <a:pPr>
              <a:buNone/>
            </a:pPr>
            <a:r>
              <a:rPr lang="en-US" dirty="0" smtClean="0"/>
              <a:t>	The ratio P</a:t>
            </a:r>
            <a:r>
              <a:rPr lang="en-US" baseline="-25000" dirty="0" smtClean="0"/>
              <a:t>t</a:t>
            </a:r>
            <a:r>
              <a:rPr lang="en-US" dirty="0" smtClean="0"/>
              <a:t> / P</a:t>
            </a:r>
            <a:r>
              <a:rPr lang="en-US" baseline="-25000" dirty="0" smtClean="0"/>
              <a:t>i </a:t>
            </a:r>
            <a:r>
              <a:rPr lang="en-US" dirty="0" smtClean="0"/>
              <a:t> is equal to s</a:t>
            </a:r>
            <a:r>
              <a:rPr lang="en-US" baseline="-25000" dirty="0" smtClean="0"/>
              <a:t>21</a:t>
            </a:r>
            <a:r>
              <a:rPr lang="en-US" baseline="30000" dirty="0" smtClean="0"/>
              <a:t>2 </a:t>
            </a:r>
            <a:r>
              <a:rPr lang="en-US" dirty="0" smtClean="0"/>
              <a:t>and  we will have Z/ Z</a:t>
            </a:r>
            <a:r>
              <a:rPr lang="en-US" baseline="-25000" dirty="0" smtClean="0"/>
              <a:t>0</a:t>
            </a:r>
            <a:r>
              <a:rPr lang="en-US" dirty="0" smtClean="0"/>
              <a:t> = s</a:t>
            </a:r>
            <a:r>
              <a:rPr lang="en-US" baseline="-25000" dirty="0" smtClean="0"/>
              <a:t>21</a:t>
            </a:r>
            <a:r>
              <a:rPr lang="en-US" dirty="0" smtClean="0"/>
              <a:t>/2 </a:t>
            </a:r>
          </a:p>
          <a:p>
            <a:pPr>
              <a:buNone/>
            </a:pPr>
            <a:endParaRPr lang="en-US" dirty="0" smtClean="0"/>
          </a:p>
          <a:p>
            <a:pPr>
              <a:buNone/>
            </a:pPr>
            <a:r>
              <a:rPr lang="en-US" dirty="0" smtClean="0"/>
              <a:t>	</a:t>
            </a:r>
            <a:r>
              <a:rPr lang="en-US" u="sng" dirty="0" smtClean="0"/>
              <a:t>Measurement results</a:t>
            </a:r>
            <a:endParaRPr lang="en-US" dirty="0" smtClean="0"/>
          </a:p>
          <a:p>
            <a:pPr>
              <a:buNone/>
            </a:pPr>
            <a:r>
              <a:rPr lang="en-US" dirty="0" smtClean="0"/>
              <a:t>	For the first .6mm thick sample we measured  s</a:t>
            </a:r>
            <a:r>
              <a:rPr lang="en-US" baseline="-25000" dirty="0" smtClean="0"/>
              <a:t>11</a:t>
            </a:r>
            <a:r>
              <a:rPr lang="en-US" dirty="0" smtClean="0"/>
              <a:t> = -.97 and s</a:t>
            </a:r>
            <a:r>
              <a:rPr lang="en-US" baseline="-25000" dirty="0" smtClean="0"/>
              <a:t>21</a:t>
            </a:r>
            <a:r>
              <a:rPr lang="en-US" dirty="0" smtClean="0"/>
              <a:t> = .1 and for the second 2mm thick sample we measured  s</a:t>
            </a:r>
            <a:r>
              <a:rPr lang="en-US" baseline="-25000" dirty="0" smtClean="0"/>
              <a:t>11</a:t>
            </a:r>
            <a:r>
              <a:rPr lang="en-US" dirty="0" smtClean="0"/>
              <a:t> = -.98 and s</a:t>
            </a:r>
            <a:r>
              <a:rPr lang="en-US" baseline="-25000" dirty="0" smtClean="0"/>
              <a:t>21</a:t>
            </a:r>
            <a:r>
              <a:rPr lang="en-US" dirty="0" smtClean="0"/>
              <a:t> = .03	</a:t>
            </a:r>
          </a:p>
          <a:p>
            <a:pPr>
              <a:buNone/>
            </a:pPr>
            <a:r>
              <a:rPr lang="en-US" dirty="0" smtClean="0"/>
              <a:t>	Z</a:t>
            </a:r>
            <a:r>
              <a:rPr lang="en-US" baseline="-25000" dirty="0" smtClean="0"/>
              <a:t>0</a:t>
            </a:r>
            <a:r>
              <a:rPr lang="en-US" dirty="0" smtClean="0"/>
              <a:t>= 330 </a:t>
            </a:r>
            <a:r>
              <a:rPr lang="el-GR" dirty="0" smtClean="0"/>
              <a:t>Ω</a:t>
            </a:r>
            <a:r>
              <a:rPr lang="en-US" dirty="0" smtClean="0"/>
              <a:t> so the .6mm thick sample resistance is 16.5 </a:t>
            </a:r>
            <a:r>
              <a:rPr lang="el-GR" dirty="0" smtClean="0"/>
              <a:t>Ω</a:t>
            </a:r>
            <a:r>
              <a:rPr lang="en-US" dirty="0" smtClean="0"/>
              <a:t> and the 2 mm thick sample resistance is 5 </a:t>
            </a:r>
            <a:r>
              <a:rPr lang="el-GR" dirty="0" smtClean="0"/>
              <a:t>Ω</a:t>
            </a:r>
            <a:r>
              <a:rPr lang="en-US" dirty="0" smtClean="0"/>
              <a:t> at 14GHz. The current is flowing between the large sides of the waveguide; so the surface resistances of the films are about 33 </a:t>
            </a:r>
            <a:r>
              <a:rPr lang="el-GR" dirty="0" smtClean="0"/>
              <a:t>Ω</a:t>
            </a:r>
            <a:r>
              <a:rPr lang="en-US" dirty="0" smtClean="0"/>
              <a:t> /square and 10 </a:t>
            </a:r>
            <a:r>
              <a:rPr lang="el-GR" dirty="0" smtClean="0"/>
              <a:t>Ω</a:t>
            </a:r>
            <a:r>
              <a:rPr lang="en-US" dirty="0" smtClean="0"/>
              <a:t> /square</a:t>
            </a:r>
          </a:p>
          <a:p>
            <a:pPr>
              <a:buNone/>
            </a:pPr>
            <a:r>
              <a:rPr lang="en-US" dirty="0" smtClean="0"/>
              <a:t>	</a:t>
            </a:r>
          </a:p>
          <a:p>
            <a:pPr>
              <a:buNone/>
            </a:pPr>
            <a:r>
              <a:rPr lang="en-US" dirty="0" smtClean="0"/>
              <a:t>	</a:t>
            </a:r>
            <a:r>
              <a:rPr lang="en-US" u="sng" dirty="0" smtClean="0"/>
              <a:t>So the resistivity of the coating seems to be about 2.5 10</a:t>
            </a:r>
            <a:r>
              <a:rPr lang="en-US" u="sng" baseline="30000" dirty="0" smtClean="0"/>
              <a:t>-5</a:t>
            </a:r>
            <a:r>
              <a:rPr lang="el-GR" u="sng" dirty="0" smtClean="0"/>
              <a:t>Ω</a:t>
            </a:r>
            <a:r>
              <a:rPr lang="en-US" u="sng" dirty="0" smtClean="0"/>
              <a:t>.m and the coating is still much thinner than the skin depth at 14 GHz: good news!</a:t>
            </a:r>
            <a:endParaRPr lang="en-US" dirty="0" smtClean="0"/>
          </a:p>
        </p:txBody>
      </p:sp>
      <p:sp>
        <p:nvSpPr>
          <p:cNvPr id="6" name="Footer Placeholder 4"/>
          <p:cNvSpPr>
            <a:spLocks noGrp="1"/>
          </p:cNvSpPr>
          <p:nvPr>
            <p:ph type="ftr" sz="quarter" idx="11"/>
          </p:nvPr>
        </p:nvSpPr>
        <p:spPr>
          <a:xfrm>
            <a:off x="1371600" y="6477000"/>
            <a:ext cx="7620000" cy="244475"/>
          </a:xfrm>
        </p:spPr>
        <p:txBody>
          <a:bodyPr/>
          <a:lstStyle/>
          <a:p>
            <a:r>
              <a:rPr lang="en-US" dirty="0" smtClean="0"/>
              <a:t>David </a:t>
            </a:r>
            <a:r>
              <a:rPr lang="en-US" dirty="0" err="1" smtClean="0"/>
              <a:t>Seebacher</a:t>
            </a:r>
            <a:r>
              <a:rPr lang="en-US" dirty="0" smtClean="0"/>
              <a:t> , NEG properties in the microwave range, SPSU Meeting, 17th February, CERN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3581400" y="2057400"/>
            <a:ext cx="5265999" cy="2003709"/>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Bench measurement Setup</a:t>
            </a:r>
            <a:endParaRPr lang="en-US" dirty="0"/>
          </a:p>
        </p:txBody>
      </p:sp>
      <p:sp>
        <p:nvSpPr>
          <p:cNvPr id="5" name="Footer Placeholder 4"/>
          <p:cNvSpPr txBox="1">
            <a:spLocks/>
          </p:cNvSpPr>
          <p:nvPr/>
        </p:nvSpPr>
        <p:spPr>
          <a:xfrm>
            <a:off x="1371600" y="6477000"/>
            <a:ext cx="7620000" cy="24447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2">
                    <a:shade val="90000"/>
                  </a:schemeClr>
                </a:solidFill>
                <a:effectLst/>
                <a:uLnTx/>
                <a:uFillTx/>
                <a:latin typeface="+mn-lt"/>
                <a:ea typeface="+mn-ea"/>
                <a:cs typeface="+mn-cs"/>
              </a:rPr>
              <a:t>David Seebacher , NEG properties in the microwave range, SPSU Meeting, 17th February, CERN  </a:t>
            </a:r>
            <a:endParaRPr kumimoji="0" lang="en-US" sz="1200" b="0" i="0" u="none" strike="noStrike" kern="1200" cap="none" spc="0" normalizeH="0" baseline="0" noProof="0" dirty="0">
              <a:ln>
                <a:noFill/>
              </a:ln>
              <a:solidFill>
                <a:schemeClr val="tx2">
                  <a:shade val="90000"/>
                </a:schemeClr>
              </a:solidFill>
              <a:effectLst/>
              <a:uLnTx/>
              <a:uFillTx/>
              <a:latin typeface="+mn-lt"/>
              <a:ea typeface="+mn-ea"/>
              <a:cs typeface="+mn-cs"/>
            </a:endParaRPr>
          </a:p>
        </p:txBody>
      </p:sp>
      <p:sp>
        <p:nvSpPr>
          <p:cNvPr id="10" name="TextBox 9"/>
          <p:cNvSpPr txBox="1"/>
          <p:nvPr/>
        </p:nvSpPr>
        <p:spPr>
          <a:xfrm>
            <a:off x="4114800" y="4419600"/>
            <a:ext cx="3505200" cy="646331"/>
          </a:xfrm>
          <a:prstGeom prst="rect">
            <a:avLst/>
          </a:prstGeom>
          <a:noFill/>
        </p:spPr>
        <p:txBody>
          <a:bodyPr wrap="square" rtlCol="0">
            <a:spAutoFit/>
          </a:bodyPr>
          <a:lstStyle/>
          <a:p>
            <a:pPr algn="ctr"/>
            <a:r>
              <a:rPr lang="en-US" dirty="0" smtClean="0"/>
              <a:t>strong coupling on both ports, sample foil placed in the middle</a:t>
            </a:r>
            <a:endParaRPr lang="en-US" dirty="0"/>
          </a:p>
        </p:txBody>
      </p:sp>
      <p:sp>
        <p:nvSpPr>
          <p:cNvPr id="3" name="Content Placeholder 2"/>
          <p:cNvSpPr>
            <a:spLocks noGrp="1"/>
          </p:cNvSpPr>
          <p:nvPr>
            <p:ph idx="1"/>
          </p:nvPr>
        </p:nvSpPr>
        <p:spPr>
          <a:xfrm>
            <a:off x="457200" y="1935480"/>
            <a:ext cx="3352800" cy="4389120"/>
          </a:xfrm>
        </p:spPr>
        <p:txBody>
          <a:bodyPr>
            <a:normAutofit fontScale="92500" lnSpcReduction="20000"/>
          </a:bodyPr>
          <a:lstStyle/>
          <a:p>
            <a:r>
              <a:rPr lang="en-US" dirty="0" smtClean="0"/>
              <a:t>The sample foil is placed in the middle and the reflection due to the properties of the sample are measured</a:t>
            </a:r>
          </a:p>
          <a:p>
            <a:r>
              <a:rPr lang="en-US" dirty="0" smtClean="0"/>
              <a:t>Method is not able to determine whether the sample is a conductor or has a very high </a:t>
            </a:r>
            <a:r>
              <a:rPr lang="el-GR" dirty="0" smtClean="0"/>
              <a:t>ε</a:t>
            </a:r>
            <a:r>
              <a:rPr lang="en-US" dirty="0" smtClean="0"/>
              <a:t>, which show both the same effect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1188</TotalTime>
  <Words>1549</Words>
  <Application>Microsoft Office PowerPoint</Application>
  <PresentationFormat>On-screen Show (4:3)</PresentationFormat>
  <Paragraphs>173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Measurement of Electromagnetic properties of NEG coating in the microwave range</vt:lpstr>
      <vt:lpstr>NEG Coating @ ELETTRA: 4 Years Of Experience</vt:lpstr>
      <vt:lpstr>Impact of NEG Coating on the Impedance </vt:lpstr>
      <vt:lpstr>Comparison of different vacuum chambers</vt:lpstr>
      <vt:lpstr>NEG-COATED VACUUM CHAMBERS AT THE ESRF</vt:lpstr>
      <vt:lpstr>Bench measurement method (1)</vt:lpstr>
      <vt:lpstr>Bench measurement method (2)</vt:lpstr>
      <vt:lpstr>Bench measurement method (3)</vt:lpstr>
      <vt:lpstr>Bench measurement Setup</vt:lpstr>
      <vt:lpstr>2 Layer conductor</vt:lpstr>
      <vt:lpstr>Study of resistive wall effects on SOLEIL</vt:lpstr>
      <vt:lpstr>Study of resistive wall effects on SOLEIL</vt:lpstr>
      <vt:lpstr>Summary of statements</vt:lpstr>
      <vt:lpstr>Possible reasons</vt:lpstr>
      <vt:lpstr>Cavity transmission resonator</vt:lpstr>
      <vt:lpstr>Field in the resonator</vt:lpstr>
      <vt:lpstr>Resonance peaks</vt:lpstr>
      <vt:lpstr>Determination of resonance frequency </vt:lpstr>
      <vt:lpstr>Q-factor</vt:lpstr>
      <vt:lpstr>Determination of the permittivity</vt:lpstr>
      <vt:lpstr>Change of Resonant Frequency</vt:lpstr>
      <vt:lpstr>Preliminary conclusion</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dseebach</dc:creator>
  <cp:lastModifiedBy>dseebach</cp:lastModifiedBy>
  <cp:revision>108</cp:revision>
  <dcterms:created xsi:type="dcterms:W3CDTF">2009-02-12T10:59:05Z</dcterms:created>
  <dcterms:modified xsi:type="dcterms:W3CDTF">2009-02-18T07:57:32Z</dcterms:modified>
</cp:coreProperties>
</file>