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67" r:id="rId2"/>
    <p:sldId id="311" r:id="rId3"/>
    <p:sldId id="319" r:id="rId4"/>
    <p:sldId id="312" r:id="rId5"/>
    <p:sldId id="313" r:id="rId6"/>
    <p:sldId id="314" r:id="rId7"/>
    <p:sldId id="315" r:id="rId8"/>
    <p:sldId id="316" r:id="rId9"/>
  </p:sldIdLst>
  <p:sldSz cx="9144000" cy="6858000" type="screen4x3"/>
  <p:notesSz cx="6718300" cy="98679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309D1"/>
    <a:srgbClr val="0A0571"/>
    <a:srgbClr val="0C0684"/>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0" d="100"/>
          <a:sy n="120" d="100"/>
        </p:scale>
        <p:origin x="-420"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1475" cy="4937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05238" y="0"/>
            <a:ext cx="2911475" cy="493713"/>
          </a:xfrm>
          <a:prstGeom prst="rect">
            <a:avLst/>
          </a:prstGeom>
        </p:spPr>
        <p:txBody>
          <a:bodyPr vert="horz" lIns="91440" tIns="45720" rIns="91440" bIns="45720" rtlCol="0"/>
          <a:lstStyle>
            <a:lvl1pPr algn="r">
              <a:defRPr sz="1200"/>
            </a:lvl1pPr>
          </a:lstStyle>
          <a:p>
            <a:fld id="{BCD9F677-B22E-4263-95A2-6471CE74D47E}" type="datetimeFigureOut">
              <a:rPr lang="en-US" smtClean="0"/>
              <a:pPr/>
              <a:t>12/15/2009</a:t>
            </a:fld>
            <a:endParaRPr lang="en-US"/>
          </a:p>
        </p:txBody>
      </p:sp>
      <p:sp>
        <p:nvSpPr>
          <p:cNvPr id="4" name="Footer Placeholder 3"/>
          <p:cNvSpPr>
            <a:spLocks noGrp="1"/>
          </p:cNvSpPr>
          <p:nvPr>
            <p:ph type="ftr" sz="quarter" idx="2"/>
          </p:nvPr>
        </p:nvSpPr>
        <p:spPr>
          <a:xfrm>
            <a:off x="0" y="9372600"/>
            <a:ext cx="2911475" cy="49371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05238" y="9372600"/>
            <a:ext cx="2911475" cy="493713"/>
          </a:xfrm>
          <a:prstGeom prst="rect">
            <a:avLst/>
          </a:prstGeom>
        </p:spPr>
        <p:txBody>
          <a:bodyPr vert="horz" lIns="91440" tIns="45720" rIns="91440" bIns="45720" rtlCol="0" anchor="b"/>
          <a:lstStyle>
            <a:lvl1pPr algn="r">
              <a:defRPr sz="1200"/>
            </a:lvl1pPr>
          </a:lstStyle>
          <a:p>
            <a:fld id="{C01E2C21-914A-4209-9E76-D3D02BA17EA6}"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1263" cy="49339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05482" y="0"/>
            <a:ext cx="2911263" cy="493395"/>
          </a:xfrm>
          <a:prstGeom prst="rect">
            <a:avLst/>
          </a:prstGeom>
        </p:spPr>
        <p:txBody>
          <a:bodyPr vert="horz" lIns="91440" tIns="45720" rIns="91440" bIns="45720" rtlCol="0"/>
          <a:lstStyle>
            <a:lvl1pPr algn="r">
              <a:defRPr sz="1200"/>
            </a:lvl1pPr>
          </a:lstStyle>
          <a:p>
            <a:fld id="{1DA08270-A3AA-40A3-994F-82FCF773CEB7}" type="datetimeFigureOut">
              <a:rPr lang="en-US" smtClean="0"/>
              <a:pPr/>
              <a:t>12/15/2009</a:t>
            </a:fld>
            <a:endParaRPr lang="en-US"/>
          </a:p>
        </p:txBody>
      </p:sp>
      <p:sp>
        <p:nvSpPr>
          <p:cNvPr id="4" name="Slide Image Placeholder 3"/>
          <p:cNvSpPr>
            <a:spLocks noGrp="1" noRot="1" noChangeAspect="1"/>
          </p:cNvSpPr>
          <p:nvPr>
            <p:ph type="sldImg" idx="2"/>
          </p:nvPr>
        </p:nvSpPr>
        <p:spPr>
          <a:xfrm>
            <a:off x="892175" y="739775"/>
            <a:ext cx="4933950" cy="3700463"/>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1830" y="4687253"/>
            <a:ext cx="5374640" cy="444055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2792"/>
            <a:ext cx="2911263" cy="49339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05482" y="9372792"/>
            <a:ext cx="2911263" cy="493395"/>
          </a:xfrm>
          <a:prstGeom prst="rect">
            <a:avLst/>
          </a:prstGeom>
        </p:spPr>
        <p:txBody>
          <a:bodyPr vert="horz" lIns="91440" tIns="45720" rIns="91440" bIns="45720" rtlCol="0" anchor="b"/>
          <a:lstStyle>
            <a:lvl1pPr algn="r">
              <a:defRPr sz="1200"/>
            </a:lvl1pPr>
          </a:lstStyle>
          <a:p>
            <a:fld id="{080A29BE-94FA-45D2-AF6D-A62912127B8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43000"/>
            <a:ext cx="7772400" cy="1470025"/>
          </a:xfrm>
        </p:spPr>
        <p:txBody>
          <a:bodyPr/>
          <a:lstStyle>
            <a:lvl1pPr>
              <a:defRPr>
                <a:solidFill>
                  <a:schemeClr val="bg1"/>
                </a:solidFill>
              </a:defRPr>
            </a:lvl1pPr>
          </a:lstStyle>
          <a:p>
            <a:r>
              <a:rPr lang="en-US" smtClean="0"/>
              <a:t>Click to edit Master title style</a:t>
            </a:r>
            <a:endParaRPr lang="en-US"/>
          </a:p>
        </p:txBody>
      </p:sp>
      <p:sp>
        <p:nvSpPr>
          <p:cNvPr id="3" name="Subtitle 2"/>
          <p:cNvSpPr>
            <a:spLocks noGrp="1"/>
          </p:cNvSpPr>
          <p:nvPr>
            <p:ph type="subTitle" idx="1"/>
          </p:nvPr>
        </p:nvSpPr>
        <p:spPr>
          <a:xfrm>
            <a:off x="1371600" y="3276600"/>
            <a:ext cx="6400800" cy="23622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15 December 2009</a:t>
            </a:r>
            <a:endParaRPr lang="en-US"/>
          </a:p>
        </p:txBody>
      </p:sp>
      <p:sp>
        <p:nvSpPr>
          <p:cNvPr id="5" name="Footer Placeholder 4"/>
          <p:cNvSpPr>
            <a:spLocks noGrp="1"/>
          </p:cNvSpPr>
          <p:nvPr>
            <p:ph type="ftr" sz="quarter" idx="11"/>
          </p:nvPr>
        </p:nvSpPr>
        <p:spPr/>
        <p:txBody>
          <a:bodyPr/>
          <a:lstStyle/>
          <a:p>
            <a:r>
              <a:rPr lang="en-US" smtClean="0"/>
              <a:t>SPSU and BI</a:t>
            </a:r>
            <a:endParaRPr lang="en-US"/>
          </a:p>
        </p:txBody>
      </p:sp>
      <p:sp>
        <p:nvSpPr>
          <p:cNvPr id="6" name="Slide Number Placeholder 5"/>
          <p:cNvSpPr>
            <a:spLocks noGrp="1"/>
          </p:cNvSpPr>
          <p:nvPr>
            <p:ph type="sldNum" sz="quarter" idx="12"/>
          </p:nvPr>
        </p:nvSpPr>
        <p:spPr/>
        <p:txBody>
          <a:bodyPr/>
          <a:lstStyle/>
          <a:p>
            <a:fld id="{B0B1E83D-0960-482E-B114-488466A11C5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15 December 2009</a:t>
            </a:r>
            <a:endParaRPr lang="en-US"/>
          </a:p>
        </p:txBody>
      </p:sp>
      <p:sp>
        <p:nvSpPr>
          <p:cNvPr id="5" name="Footer Placeholder 4"/>
          <p:cNvSpPr>
            <a:spLocks noGrp="1"/>
          </p:cNvSpPr>
          <p:nvPr>
            <p:ph type="ftr" sz="quarter" idx="11"/>
          </p:nvPr>
        </p:nvSpPr>
        <p:spPr/>
        <p:txBody>
          <a:bodyPr/>
          <a:lstStyle/>
          <a:p>
            <a:r>
              <a:rPr lang="en-US" smtClean="0"/>
              <a:t>SPSU and BI</a:t>
            </a:r>
            <a:endParaRPr lang="en-US"/>
          </a:p>
        </p:txBody>
      </p:sp>
      <p:sp>
        <p:nvSpPr>
          <p:cNvPr id="6" name="Slide Number Placeholder 5"/>
          <p:cNvSpPr>
            <a:spLocks noGrp="1"/>
          </p:cNvSpPr>
          <p:nvPr>
            <p:ph type="sldNum" sz="quarter" idx="12"/>
          </p:nvPr>
        </p:nvSpPr>
        <p:spPr/>
        <p:txBody>
          <a:bodyPr/>
          <a:lstStyle/>
          <a:p>
            <a:fld id="{B0B1E83D-0960-482E-B114-488466A11C5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15 December 2009</a:t>
            </a:r>
            <a:endParaRPr lang="en-US"/>
          </a:p>
        </p:txBody>
      </p:sp>
      <p:sp>
        <p:nvSpPr>
          <p:cNvPr id="5" name="Footer Placeholder 4"/>
          <p:cNvSpPr>
            <a:spLocks noGrp="1"/>
          </p:cNvSpPr>
          <p:nvPr>
            <p:ph type="ftr" sz="quarter" idx="11"/>
          </p:nvPr>
        </p:nvSpPr>
        <p:spPr/>
        <p:txBody>
          <a:bodyPr/>
          <a:lstStyle/>
          <a:p>
            <a:r>
              <a:rPr lang="en-US" smtClean="0"/>
              <a:t>SPSU and BI</a:t>
            </a:r>
            <a:endParaRPr lang="en-US"/>
          </a:p>
        </p:txBody>
      </p:sp>
      <p:sp>
        <p:nvSpPr>
          <p:cNvPr id="6" name="Slide Number Placeholder 5"/>
          <p:cNvSpPr>
            <a:spLocks noGrp="1"/>
          </p:cNvSpPr>
          <p:nvPr>
            <p:ph type="sldNum" sz="quarter" idx="12"/>
          </p:nvPr>
        </p:nvSpPr>
        <p:spPr/>
        <p:txBody>
          <a:bodyPr/>
          <a:lstStyle/>
          <a:p>
            <a:fld id="{B0B1E83D-0960-482E-B114-488466A11C5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a:solidFill>
            <a:schemeClr val="tx1"/>
          </a:solidFill>
        </p:spPr>
        <p:txBody>
          <a:bodyPr/>
          <a:lstStyle>
            <a:lvl1pPr>
              <a:defRPr>
                <a:solidFill>
                  <a:schemeClr val="bg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066800"/>
            <a:ext cx="8229600" cy="52578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416675"/>
            <a:ext cx="2133600" cy="365125"/>
          </a:xfrm>
        </p:spPr>
        <p:txBody>
          <a:bodyPr/>
          <a:lstStyle>
            <a:lvl1pPr>
              <a:defRPr/>
            </a:lvl1pPr>
          </a:lstStyle>
          <a:p>
            <a:r>
              <a:rPr lang="en-US" smtClean="0"/>
              <a:t>15 December 2009</a:t>
            </a:r>
            <a:endParaRPr lang="en-US" dirty="0"/>
          </a:p>
        </p:txBody>
      </p:sp>
      <p:sp>
        <p:nvSpPr>
          <p:cNvPr id="5" name="Footer Placeholder 4"/>
          <p:cNvSpPr>
            <a:spLocks noGrp="1"/>
          </p:cNvSpPr>
          <p:nvPr>
            <p:ph type="ftr" sz="quarter" idx="11"/>
          </p:nvPr>
        </p:nvSpPr>
        <p:spPr>
          <a:xfrm>
            <a:off x="2971800" y="6416675"/>
            <a:ext cx="3200400" cy="365125"/>
          </a:xfrm>
        </p:spPr>
        <p:txBody>
          <a:bodyPr/>
          <a:lstStyle/>
          <a:p>
            <a:r>
              <a:rPr lang="en-US" smtClean="0"/>
              <a:t>SPSU and BI</a:t>
            </a:r>
            <a:endParaRPr lang="en-US" dirty="0"/>
          </a:p>
        </p:txBody>
      </p:sp>
      <p:sp>
        <p:nvSpPr>
          <p:cNvPr id="6" name="Slide Number Placeholder 5"/>
          <p:cNvSpPr>
            <a:spLocks noGrp="1"/>
          </p:cNvSpPr>
          <p:nvPr>
            <p:ph type="sldNum" sz="quarter" idx="12"/>
          </p:nvPr>
        </p:nvSpPr>
        <p:spPr>
          <a:xfrm>
            <a:off x="6553200" y="6416675"/>
            <a:ext cx="2133600" cy="365125"/>
          </a:xfrm>
        </p:spPr>
        <p:txBody>
          <a:bodyPr/>
          <a:lstStyle/>
          <a:p>
            <a:fld id="{B0B1E83D-0960-482E-B114-488466A11C5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15 December 2009</a:t>
            </a:r>
            <a:endParaRPr lang="en-US"/>
          </a:p>
        </p:txBody>
      </p:sp>
      <p:sp>
        <p:nvSpPr>
          <p:cNvPr id="5" name="Footer Placeholder 4"/>
          <p:cNvSpPr>
            <a:spLocks noGrp="1"/>
          </p:cNvSpPr>
          <p:nvPr>
            <p:ph type="ftr" sz="quarter" idx="11"/>
          </p:nvPr>
        </p:nvSpPr>
        <p:spPr/>
        <p:txBody>
          <a:bodyPr/>
          <a:lstStyle/>
          <a:p>
            <a:r>
              <a:rPr lang="en-US" smtClean="0"/>
              <a:t>SPSU and BI</a:t>
            </a:r>
            <a:endParaRPr lang="en-US"/>
          </a:p>
        </p:txBody>
      </p:sp>
      <p:sp>
        <p:nvSpPr>
          <p:cNvPr id="6" name="Slide Number Placeholder 5"/>
          <p:cNvSpPr>
            <a:spLocks noGrp="1"/>
          </p:cNvSpPr>
          <p:nvPr>
            <p:ph type="sldNum" sz="quarter" idx="12"/>
          </p:nvPr>
        </p:nvSpPr>
        <p:spPr/>
        <p:txBody>
          <a:bodyPr/>
          <a:lstStyle/>
          <a:p>
            <a:fld id="{B0B1E83D-0960-482E-B114-488466A11C5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15 December 2009</a:t>
            </a:r>
            <a:endParaRPr lang="en-US"/>
          </a:p>
        </p:txBody>
      </p:sp>
      <p:sp>
        <p:nvSpPr>
          <p:cNvPr id="6" name="Footer Placeholder 5"/>
          <p:cNvSpPr>
            <a:spLocks noGrp="1"/>
          </p:cNvSpPr>
          <p:nvPr>
            <p:ph type="ftr" sz="quarter" idx="11"/>
          </p:nvPr>
        </p:nvSpPr>
        <p:spPr/>
        <p:txBody>
          <a:bodyPr/>
          <a:lstStyle/>
          <a:p>
            <a:r>
              <a:rPr lang="en-US" smtClean="0"/>
              <a:t>SPSU and BI</a:t>
            </a:r>
            <a:endParaRPr lang="en-US"/>
          </a:p>
        </p:txBody>
      </p:sp>
      <p:sp>
        <p:nvSpPr>
          <p:cNvPr id="7" name="Slide Number Placeholder 6"/>
          <p:cNvSpPr>
            <a:spLocks noGrp="1"/>
          </p:cNvSpPr>
          <p:nvPr>
            <p:ph type="sldNum" sz="quarter" idx="12"/>
          </p:nvPr>
        </p:nvSpPr>
        <p:spPr/>
        <p:txBody>
          <a:bodyPr/>
          <a:lstStyle/>
          <a:p>
            <a:fld id="{B0B1E83D-0960-482E-B114-488466A11C5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15 December 2009</a:t>
            </a:r>
            <a:endParaRPr lang="en-US"/>
          </a:p>
        </p:txBody>
      </p:sp>
      <p:sp>
        <p:nvSpPr>
          <p:cNvPr id="8" name="Footer Placeholder 7"/>
          <p:cNvSpPr>
            <a:spLocks noGrp="1"/>
          </p:cNvSpPr>
          <p:nvPr>
            <p:ph type="ftr" sz="quarter" idx="11"/>
          </p:nvPr>
        </p:nvSpPr>
        <p:spPr/>
        <p:txBody>
          <a:bodyPr/>
          <a:lstStyle/>
          <a:p>
            <a:r>
              <a:rPr lang="en-US" smtClean="0"/>
              <a:t>SPSU and BI</a:t>
            </a:r>
            <a:endParaRPr lang="en-US"/>
          </a:p>
        </p:txBody>
      </p:sp>
      <p:sp>
        <p:nvSpPr>
          <p:cNvPr id="9" name="Slide Number Placeholder 8"/>
          <p:cNvSpPr>
            <a:spLocks noGrp="1"/>
          </p:cNvSpPr>
          <p:nvPr>
            <p:ph type="sldNum" sz="quarter" idx="12"/>
          </p:nvPr>
        </p:nvSpPr>
        <p:spPr/>
        <p:txBody>
          <a:bodyPr/>
          <a:lstStyle/>
          <a:p>
            <a:fld id="{B0B1E83D-0960-482E-B114-488466A11C5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15 December 2009</a:t>
            </a:r>
            <a:endParaRPr lang="en-US"/>
          </a:p>
        </p:txBody>
      </p:sp>
      <p:sp>
        <p:nvSpPr>
          <p:cNvPr id="4" name="Footer Placeholder 3"/>
          <p:cNvSpPr>
            <a:spLocks noGrp="1"/>
          </p:cNvSpPr>
          <p:nvPr>
            <p:ph type="ftr" sz="quarter" idx="11"/>
          </p:nvPr>
        </p:nvSpPr>
        <p:spPr/>
        <p:txBody>
          <a:bodyPr/>
          <a:lstStyle/>
          <a:p>
            <a:r>
              <a:rPr lang="en-US" smtClean="0"/>
              <a:t>SPSU and BI</a:t>
            </a:r>
            <a:endParaRPr lang="en-US"/>
          </a:p>
        </p:txBody>
      </p:sp>
      <p:sp>
        <p:nvSpPr>
          <p:cNvPr id="5" name="Slide Number Placeholder 4"/>
          <p:cNvSpPr>
            <a:spLocks noGrp="1"/>
          </p:cNvSpPr>
          <p:nvPr>
            <p:ph type="sldNum" sz="quarter" idx="12"/>
          </p:nvPr>
        </p:nvSpPr>
        <p:spPr/>
        <p:txBody>
          <a:bodyPr/>
          <a:lstStyle/>
          <a:p>
            <a:fld id="{B0B1E83D-0960-482E-B114-488466A11C5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15 December 2009</a:t>
            </a:r>
            <a:endParaRPr lang="en-US"/>
          </a:p>
        </p:txBody>
      </p:sp>
      <p:sp>
        <p:nvSpPr>
          <p:cNvPr id="3" name="Footer Placeholder 2"/>
          <p:cNvSpPr>
            <a:spLocks noGrp="1"/>
          </p:cNvSpPr>
          <p:nvPr>
            <p:ph type="ftr" sz="quarter" idx="11"/>
          </p:nvPr>
        </p:nvSpPr>
        <p:spPr/>
        <p:txBody>
          <a:bodyPr/>
          <a:lstStyle/>
          <a:p>
            <a:r>
              <a:rPr lang="en-US" smtClean="0"/>
              <a:t>SPSU and BI</a:t>
            </a:r>
            <a:endParaRPr lang="en-US"/>
          </a:p>
        </p:txBody>
      </p:sp>
      <p:sp>
        <p:nvSpPr>
          <p:cNvPr id="4" name="Slide Number Placeholder 3"/>
          <p:cNvSpPr>
            <a:spLocks noGrp="1"/>
          </p:cNvSpPr>
          <p:nvPr>
            <p:ph type="sldNum" sz="quarter" idx="12"/>
          </p:nvPr>
        </p:nvSpPr>
        <p:spPr/>
        <p:txBody>
          <a:bodyPr/>
          <a:lstStyle/>
          <a:p>
            <a:fld id="{B0B1E83D-0960-482E-B114-488466A11C5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15 December 2009</a:t>
            </a:r>
            <a:endParaRPr lang="en-US"/>
          </a:p>
        </p:txBody>
      </p:sp>
      <p:sp>
        <p:nvSpPr>
          <p:cNvPr id="6" name="Footer Placeholder 5"/>
          <p:cNvSpPr>
            <a:spLocks noGrp="1"/>
          </p:cNvSpPr>
          <p:nvPr>
            <p:ph type="ftr" sz="quarter" idx="11"/>
          </p:nvPr>
        </p:nvSpPr>
        <p:spPr/>
        <p:txBody>
          <a:bodyPr/>
          <a:lstStyle/>
          <a:p>
            <a:r>
              <a:rPr lang="en-US" smtClean="0"/>
              <a:t>SPSU and BI</a:t>
            </a:r>
            <a:endParaRPr lang="en-US"/>
          </a:p>
        </p:txBody>
      </p:sp>
      <p:sp>
        <p:nvSpPr>
          <p:cNvPr id="7" name="Slide Number Placeholder 6"/>
          <p:cNvSpPr>
            <a:spLocks noGrp="1"/>
          </p:cNvSpPr>
          <p:nvPr>
            <p:ph type="sldNum" sz="quarter" idx="12"/>
          </p:nvPr>
        </p:nvSpPr>
        <p:spPr/>
        <p:txBody>
          <a:bodyPr/>
          <a:lstStyle/>
          <a:p>
            <a:fld id="{B0B1E83D-0960-482E-B114-488466A11C5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15 December 2009</a:t>
            </a:r>
            <a:endParaRPr lang="en-US"/>
          </a:p>
        </p:txBody>
      </p:sp>
      <p:sp>
        <p:nvSpPr>
          <p:cNvPr id="6" name="Footer Placeholder 5"/>
          <p:cNvSpPr>
            <a:spLocks noGrp="1"/>
          </p:cNvSpPr>
          <p:nvPr>
            <p:ph type="ftr" sz="quarter" idx="11"/>
          </p:nvPr>
        </p:nvSpPr>
        <p:spPr/>
        <p:txBody>
          <a:bodyPr/>
          <a:lstStyle/>
          <a:p>
            <a:r>
              <a:rPr lang="en-US" smtClean="0"/>
              <a:t>SPSU and BI</a:t>
            </a:r>
            <a:endParaRPr lang="en-US"/>
          </a:p>
        </p:txBody>
      </p:sp>
      <p:sp>
        <p:nvSpPr>
          <p:cNvPr id="7" name="Slide Number Placeholder 6"/>
          <p:cNvSpPr>
            <a:spLocks noGrp="1"/>
          </p:cNvSpPr>
          <p:nvPr>
            <p:ph type="sldNum" sz="quarter" idx="12"/>
          </p:nvPr>
        </p:nvSpPr>
        <p:spPr/>
        <p:txBody>
          <a:bodyPr/>
          <a:lstStyle/>
          <a:p>
            <a:fld id="{B0B1E83D-0960-482E-B114-488466A11C5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15 December 2009</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SPSU and BI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B1E83D-0960-482E-B114-488466A11C5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85800"/>
            <a:ext cx="7772400" cy="1470025"/>
          </a:xfrm>
          <a:solidFill>
            <a:schemeClr val="tx1"/>
          </a:solidFill>
        </p:spPr>
        <p:txBody>
          <a:bodyPr>
            <a:normAutofit/>
          </a:bodyPr>
          <a:lstStyle/>
          <a:p>
            <a:r>
              <a:rPr lang="en-US" dirty="0" smtClean="0"/>
              <a:t>SPSU</a:t>
            </a:r>
            <a:r>
              <a:rPr lang="en-US" dirty="0" smtClean="0">
                <a:solidFill>
                  <a:schemeClr val="tx1"/>
                </a:solidFill>
              </a:rPr>
              <a:t/>
            </a:r>
            <a:br>
              <a:rPr lang="en-US" dirty="0" smtClean="0">
                <a:solidFill>
                  <a:schemeClr val="tx1"/>
                </a:solidFill>
              </a:rPr>
            </a:br>
            <a:r>
              <a:rPr lang="en-US" sz="3600" dirty="0" smtClean="0">
                <a:solidFill>
                  <a:srgbClr val="FF0000"/>
                </a:solidFill>
              </a:rPr>
              <a:t>Beam diagnostics for future SPS beams </a:t>
            </a:r>
            <a:endParaRPr lang="en-US" dirty="0">
              <a:solidFill>
                <a:srgbClr val="FF0000"/>
              </a:solidFill>
            </a:endParaRPr>
          </a:p>
        </p:txBody>
      </p:sp>
      <p:sp>
        <p:nvSpPr>
          <p:cNvPr id="3" name="Subtitle 2"/>
          <p:cNvSpPr>
            <a:spLocks noGrp="1"/>
          </p:cNvSpPr>
          <p:nvPr>
            <p:ph type="subTitle" idx="1"/>
          </p:nvPr>
        </p:nvSpPr>
        <p:spPr>
          <a:xfrm>
            <a:off x="1371600" y="2590800"/>
            <a:ext cx="6400800" cy="3048000"/>
          </a:xfrm>
          <a:ln w="12700" cmpd="sng">
            <a:solidFill>
              <a:schemeClr val="tx1"/>
            </a:solidFill>
          </a:ln>
        </p:spPr>
        <p:txBody>
          <a:bodyPr>
            <a:normAutofit fontScale="92500" lnSpcReduction="10000"/>
          </a:bodyPr>
          <a:lstStyle/>
          <a:p>
            <a:pPr>
              <a:buFont typeface="Arial" pitchFamily="34" charset="0"/>
              <a:buChar char="•"/>
            </a:pPr>
            <a:r>
              <a:rPr lang="en-US" dirty="0" smtClean="0"/>
              <a:t>The 2 Phases</a:t>
            </a:r>
          </a:p>
          <a:p>
            <a:pPr>
              <a:buFont typeface="Arial" pitchFamily="34" charset="0"/>
              <a:buChar char="•"/>
            </a:pPr>
            <a:r>
              <a:rPr lang="en-US" dirty="0" smtClean="0"/>
              <a:t>Beam Position</a:t>
            </a:r>
          </a:p>
          <a:p>
            <a:pPr>
              <a:buFont typeface="Arial" pitchFamily="34" charset="0"/>
              <a:buChar char="•"/>
            </a:pPr>
            <a:r>
              <a:rPr lang="en-US" dirty="0" smtClean="0"/>
              <a:t>Beam Intensity</a:t>
            </a:r>
          </a:p>
          <a:p>
            <a:pPr>
              <a:buFont typeface="Arial" pitchFamily="34" charset="0"/>
              <a:buChar char="•"/>
            </a:pPr>
            <a:r>
              <a:rPr lang="en-US" dirty="0" smtClean="0"/>
              <a:t>Beam Transverse Dimensions</a:t>
            </a:r>
          </a:p>
          <a:p>
            <a:pPr>
              <a:buFont typeface="Arial" pitchFamily="34" charset="0"/>
              <a:buChar char="•"/>
            </a:pPr>
            <a:r>
              <a:rPr lang="en-US" dirty="0" smtClean="0"/>
              <a:t>Beam Losses</a:t>
            </a:r>
          </a:p>
          <a:p>
            <a:pPr>
              <a:buFont typeface="Arial" pitchFamily="34" charset="0"/>
              <a:buChar char="•"/>
            </a:pPr>
            <a:r>
              <a:rPr lang="en-US" dirty="0" smtClean="0"/>
              <a:t>Conclusions</a:t>
            </a:r>
          </a:p>
          <a:p>
            <a:pPr>
              <a:buFont typeface="Arial" pitchFamily="34" charset="0"/>
              <a:buChar char="•"/>
            </a:pPr>
            <a:endParaRPr lang="en-US" dirty="0"/>
          </a:p>
        </p:txBody>
      </p:sp>
      <p:sp>
        <p:nvSpPr>
          <p:cNvPr id="4" name="Date Placeholder 3"/>
          <p:cNvSpPr>
            <a:spLocks noGrp="1"/>
          </p:cNvSpPr>
          <p:nvPr>
            <p:ph type="dt" sz="half" idx="10"/>
          </p:nvPr>
        </p:nvSpPr>
        <p:spPr/>
        <p:txBody>
          <a:bodyPr/>
          <a:lstStyle/>
          <a:p>
            <a:r>
              <a:rPr lang="en-US" smtClean="0"/>
              <a:t>15 December 2009</a:t>
            </a:r>
            <a:endParaRPr lang="en-US"/>
          </a:p>
        </p:txBody>
      </p:sp>
      <p:sp>
        <p:nvSpPr>
          <p:cNvPr id="5" name="Footer Placeholder 4"/>
          <p:cNvSpPr>
            <a:spLocks noGrp="1"/>
          </p:cNvSpPr>
          <p:nvPr>
            <p:ph type="ftr" sz="quarter" idx="11"/>
          </p:nvPr>
        </p:nvSpPr>
        <p:spPr/>
        <p:txBody>
          <a:bodyPr/>
          <a:lstStyle/>
          <a:p>
            <a:r>
              <a:rPr lang="en-US" smtClean="0"/>
              <a:t>SPSU and BI</a:t>
            </a:r>
            <a:endParaRPr lang="en-US"/>
          </a:p>
        </p:txBody>
      </p:sp>
      <p:sp>
        <p:nvSpPr>
          <p:cNvPr id="6" name="Slide Number Placeholder 5"/>
          <p:cNvSpPr>
            <a:spLocks noGrp="1"/>
          </p:cNvSpPr>
          <p:nvPr>
            <p:ph type="sldNum" sz="quarter" idx="12"/>
          </p:nvPr>
        </p:nvSpPr>
        <p:spPr/>
        <p:txBody>
          <a:bodyPr/>
          <a:lstStyle/>
          <a:p>
            <a:fld id="{B0B1E83D-0960-482E-B114-488466A11C58}" type="slidenum">
              <a:rPr lang="en-US" smtClean="0"/>
              <a:pPr/>
              <a:t>1</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The 2 Phases</a:t>
            </a:r>
            <a:r>
              <a:rPr lang="en-US" sz="2400" dirty="0" smtClean="0"/>
              <a:t/>
            </a:r>
            <a:br>
              <a:rPr lang="en-US" sz="2400" dirty="0" smtClean="0"/>
            </a:br>
            <a:r>
              <a:rPr lang="en-US" sz="2000" dirty="0" smtClean="0">
                <a:solidFill>
                  <a:schemeClr val="accent6">
                    <a:lumMod val="75000"/>
                  </a:schemeClr>
                </a:solidFill>
              </a:rPr>
              <a:t> </a:t>
            </a:r>
            <a:r>
              <a:rPr lang="en-US" sz="2400" dirty="0" smtClean="0">
                <a:solidFill>
                  <a:schemeClr val="accent6">
                    <a:lumMod val="75000"/>
                  </a:schemeClr>
                </a:solidFill>
              </a:rPr>
              <a:t>Phases</a:t>
            </a:r>
            <a:r>
              <a:rPr lang="en-US" sz="2400" dirty="0" smtClean="0">
                <a:solidFill>
                  <a:schemeClr val="bg1">
                    <a:lumMod val="50000"/>
                  </a:schemeClr>
                </a:solidFill>
              </a:rPr>
              <a:t>, BPM, BCT, BWS/BGI, BLM, Conclusions</a:t>
            </a:r>
            <a:endParaRPr lang="en-US" sz="2400" dirty="0">
              <a:solidFill>
                <a:schemeClr val="bg1">
                  <a:lumMod val="50000"/>
                </a:schemeClr>
              </a:solidFill>
            </a:endParaRPr>
          </a:p>
        </p:txBody>
      </p:sp>
      <p:sp>
        <p:nvSpPr>
          <p:cNvPr id="3" name="Content Placeholder 2"/>
          <p:cNvSpPr>
            <a:spLocks noGrp="1"/>
          </p:cNvSpPr>
          <p:nvPr>
            <p:ph idx="1"/>
          </p:nvPr>
        </p:nvSpPr>
        <p:spPr/>
        <p:txBody>
          <a:bodyPr>
            <a:normAutofit/>
          </a:bodyPr>
          <a:lstStyle/>
          <a:p>
            <a:r>
              <a:rPr lang="en-US" dirty="0" smtClean="0">
                <a:solidFill>
                  <a:srgbClr val="00B050"/>
                </a:solidFill>
              </a:rPr>
              <a:t>Based on Elena’s suggestion, I’ll consider the 2 following cases for each instrument:</a:t>
            </a:r>
          </a:p>
          <a:p>
            <a:pPr lvl="1"/>
            <a:r>
              <a:rPr lang="en-US" dirty="0" smtClean="0">
                <a:solidFill>
                  <a:schemeClr val="accent6">
                    <a:lumMod val="75000"/>
                  </a:schemeClr>
                </a:solidFill>
              </a:rPr>
              <a:t>PHASE 1</a:t>
            </a:r>
            <a:r>
              <a:rPr lang="en-US" dirty="0" smtClean="0"/>
              <a:t>: related to ultimate LHC intensity in the SPS, i.e. </a:t>
            </a:r>
            <a:r>
              <a:rPr lang="en-US" dirty="0" smtClean="0">
                <a:solidFill>
                  <a:srgbClr val="1309D1"/>
                </a:solidFill>
              </a:rPr>
              <a:t>1.7 10^11 p per bunch, 5 10^13 per beam, all other parameters stay the same</a:t>
            </a:r>
            <a:r>
              <a:rPr lang="en-US" dirty="0" smtClean="0"/>
              <a:t>.</a:t>
            </a:r>
          </a:p>
          <a:p>
            <a:pPr lvl="1"/>
            <a:r>
              <a:rPr lang="en-US" dirty="0" smtClean="0">
                <a:solidFill>
                  <a:schemeClr val="accent6">
                    <a:lumMod val="75000"/>
                  </a:schemeClr>
                </a:solidFill>
              </a:rPr>
              <a:t>PHASE 2</a:t>
            </a:r>
            <a:r>
              <a:rPr lang="en-US" dirty="0" smtClean="0"/>
              <a:t>: SPS operation with PS2 as injector, based on the given FT/CNGS/LHC beam parameters</a:t>
            </a:r>
          </a:p>
          <a:p>
            <a:pPr lvl="2">
              <a:buNone/>
            </a:pPr>
            <a:endParaRPr lang="en-US" dirty="0" smtClean="0"/>
          </a:p>
        </p:txBody>
      </p:sp>
      <p:sp>
        <p:nvSpPr>
          <p:cNvPr id="4" name="Date Placeholder 3"/>
          <p:cNvSpPr>
            <a:spLocks noGrp="1"/>
          </p:cNvSpPr>
          <p:nvPr>
            <p:ph type="dt" sz="half" idx="10"/>
          </p:nvPr>
        </p:nvSpPr>
        <p:spPr/>
        <p:txBody>
          <a:bodyPr/>
          <a:lstStyle/>
          <a:p>
            <a:r>
              <a:rPr lang="en-US" smtClean="0"/>
              <a:t>15 December 2009</a:t>
            </a:r>
            <a:endParaRPr lang="en-US" dirty="0"/>
          </a:p>
        </p:txBody>
      </p:sp>
      <p:sp>
        <p:nvSpPr>
          <p:cNvPr id="5" name="Slide Number Placeholder 4"/>
          <p:cNvSpPr>
            <a:spLocks noGrp="1"/>
          </p:cNvSpPr>
          <p:nvPr>
            <p:ph type="sldNum" sz="quarter" idx="12"/>
          </p:nvPr>
        </p:nvSpPr>
        <p:spPr/>
        <p:txBody>
          <a:bodyPr/>
          <a:lstStyle/>
          <a:p>
            <a:fld id="{B0B1E83D-0960-482E-B114-488466A11C58}" type="slidenum">
              <a:rPr lang="en-US" smtClean="0"/>
              <a:pPr/>
              <a:t>2</a:t>
            </a:fld>
            <a:endParaRPr lang="en-US"/>
          </a:p>
        </p:txBody>
      </p:sp>
      <p:sp>
        <p:nvSpPr>
          <p:cNvPr id="6" name="Footer Placeholder 5"/>
          <p:cNvSpPr>
            <a:spLocks noGrp="1"/>
          </p:cNvSpPr>
          <p:nvPr>
            <p:ph type="ftr" sz="quarter" idx="11"/>
          </p:nvPr>
        </p:nvSpPr>
        <p:spPr/>
        <p:txBody>
          <a:bodyPr/>
          <a:lstStyle/>
          <a:p>
            <a:r>
              <a:rPr lang="en-US" smtClean="0"/>
              <a:t>SPSU and BI</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The 2 Phases</a:t>
            </a:r>
            <a:r>
              <a:rPr lang="en-US" sz="2400" dirty="0" smtClean="0"/>
              <a:t/>
            </a:r>
            <a:br>
              <a:rPr lang="en-US" sz="2400" dirty="0" smtClean="0"/>
            </a:br>
            <a:r>
              <a:rPr lang="en-US" sz="2000" dirty="0" smtClean="0">
                <a:solidFill>
                  <a:schemeClr val="accent6">
                    <a:lumMod val="75000"/>
                  </a:schemeClr>
                </a:solidFill>
              </a:rPr>
              <a:t> </a:t>
            </a:r>
            <a:r>
              <a:rPr lang="en-US" sz="2400" dirty="0" smtClean="0">
                <a:solidFill>
                  <a:schemeClr val="accent6">
                    <a:lumMod val="75000"/>
                  </a:schemeClr>
                </a:solidFill>
              </a:rPr>
              <a:t>Phases</a:t>
            </a:r>
            <a:r>
              <a:rPr lang="en-US" sz="2400" dirty="0" smtClean="0">
                <a:solidFill>
                  <a:schemeClr val="bg1">
                    <a:lumMod val="50000"/>
                  </a:schemeClr>
                </a:solidFill>
              </a:rPr>
              <a:t>, BPM, BCT, BWS/BGI, BLM, Conclusions</a:t>
            </a:r>
            <a:endParaRPr lang="en-US" sz="2400" dirty="0">
              <a:solidFill>
                <a:schemeClr val="bg1">
                  <a:lumMod val="50000"/>
                </a:schemeClr>
              </a:solidFill>
            </a:endParaRPr>
          </a:p>
        </p:txBody>
      </p:sp>
      <p:sp>
        <p:nvSpPr>
          <p:cNvPr id="3" name="Content Placeholder 2"/>
          <p:cNvSpPr>
            <a:spLocks noGrp="1"/>
          </p:cNvSpPr>
          <p:nvPr>
            <p:ph idx="1"/>
          </p:nvPr>
        </p:nvSpPr>
        <p:spPr/>
        <p:txBody>
          <a:bodyPr>
            <a:normAutofit/>
          </a:bodyPr>
          <a:lstStyle/>
          <a:p>
            <a:r>
              <a:rPr lang="en-US" dirty="0" smtClean="0"/>
              <a:t>For </a:t>
            </a:r>
            <a:r>
              <a:rPr lang="en-US" dirty="0" smtClean="0">
                <a:solidFill>
                  <a:srgbClr val="1309D1"/>
                </a:solidFill>
              </a:rPr>
              <a:t>PHASE 2</a:t>
            </a:r>
            <a:r>
              <a:rPr lang="en-US" dirty="0" smtClean="0"/>
              <a:t>, we will use the following extremes:</a:t>
            </a:r>
          </a:p>
          <a:p>
            <a:pPr lvl="1"/>
            <a:r>
              <a:rPr lang="en-US" dirty="0" smtClean="0">
                <a:solidFill>
                  <a:schemeClr val="accent6">
                    <a:lumMod val="75000"/>
                  </a:schemeClr>
                </a:solidFill>
              </a:rPr>
              <a:t>Total Intensity</a:t>
            </a:r>
            <a:r>
              <a:rPr lang="en-US" dirty="0" smtClean="0"/>
              <a:t>: Max </a:t>
            </a:r>
            <a:r>
              <a:rPr lang="en-US" dirty="0" smtClean="0">
                <a:solidFill>
                  <a:srgbClr val="FF0000"/>
                </a:solidFill>
              </a:rPr>
              <a:t>13.4 10^13 p (factor 3) </a:t>
            </a:r>
            <a:r>
              <a:rPr lang="en-US" dirty="0" smtClean="0"/>
              <a:t>– Min 2.10^9 p</a:t>
            </a:r>
          </a:p>
          <a:p>
            <a:pPr lvl="1"/>
            <a:r>
              <a:rPr lang="en-US" dirty="0" smtClean="0">
                <a:solidFill>
                  <a:schemeClr val="accent6">
                    <a:lumMod val="75000"/>
                  </a:schemeClr>
                </a:solidFill>
              </a:rPr>
              <a:t>Bunch Intensity</a:t>
            </a:r>
            <a:r>
              <a:rPr lang="en-US" dirty="0" smtClean="0"/>
              <a:t>: Max </a:t>
            </a:r>
            <a:r>
              <a:rPr lang="en-US" dirty="0" smtClean="0">
                <a:solidFill>
                  <a:srgbClr val="FF0000"/>
                </a:solidFill>
              </a:rPr>
              <a:t>5.0 10^11 </a:t>
            </a:r>
            <a:r>
              <a:rPr lang="en-US" dirty="0" smtClean="0">
                <a:solidFill>
                  <a:srgbClr val="FF0000"/>
                </a:solidFill>
              </a:rPr>
              <a:t>p (factor 5) </a:t>
            </a:r>
            <a:r>
              <a:rPr lang="en-US" dirty="0" smtClean="0"/>
              <a:t>– Min 2.10^9 p</a:t>
            </a:r>
          </a:p>
          <a:p>
            <a:pPr lvl="1"/>
            <a:r>
              <a:rPr lang="en-US" dirty="0" smtClean="0">
                <a:solidFill>
                  <a:schemeClr val="accent6">
                    <a:lumMod val="75000"/>
                  </a:schemeClr>
                </a:solidFill>
              </a:rPr>
              <a:t>Beam Sizes</a:t>
            </a:r>
            <a:r>
              <a:rPr lang="en-US" dirty="0" smtClean="0"/>
              <a:t>: Smallest 3/3 um</a:t>
            </a:r>
          </a:p>
          <a:p>
            <a:pPr lvl="1"/>
            <a:r>
              <a:rPr lang="en-US" dirty="0" smtClean="0">
                <a:solidFill>
                  <a:schemeClr val="accent6">
                    <a:lumMod val="75000"/>
                  </a:schemeClr>
                </a:solidFill>
              </a:rPr>
              <a:t>Bunch Pattern</a:t>
            </a:r>
            <a:r>
              <a:rPr lang="en-US" dirty="0" smtClean="0"/>
              <a:t>: 40 MHz </a:t>
            </a:r>
            <a:r>
              <a:rPr lang="en-US" dirty="0" smtClean="0">
                <a:solidFill>
                  <a:srgbClr val="FF0000"/>
                </a:solidFill>
              </a:rPr>
              <a:t>(only???)</a:t>
            </a:r>
          </a:p>
          <a:p>
            <a:pPr lvl="1"/>
            <a:endParaRPr lang="en-US" dirty="0" smtClean="0"/>
          </a:p>
        </p:txBody>
      </p:sp>
      <p:sp>
        <p:nvSpPr>
          <p:cNvPr id="4" name="Date Placeholder 3"/>
          <p:cNvSpPr>
            <a:spLocks noGrp="1"/>
          </p:cNvSpPr>
          <p:nvPr>
            <p:ph type="dt" sz="half" idx="10"/>
          </p:nvPr>
        </p:nvSpPr>
        <p:spPr/>
        <p:txBody>
          <a:bodyPr/>
          <a:lstStyle/>
          <a:p>
            <a:r>
              <a:rPr lang="en-US" smtClean="0"/>
              <a:t>15 December 2009</a:t>
            </a:r>
            <a:endParaRPr lang="en-US" dirty="0"/>
          </a:p>
        </p:txBody>
      </p:sp>
      <p:sp>
        <p:nvSpPr>
          <p:cNvPr id="5" name="Slide Number Placeholder 4"/>
          <p:cNvSpPr>
            <a:spLocks noGrp="1"/>
          </p:cNvSpPr>
          <p:nvPr>
            <p:ph type="sldNum" sz="quarter" idx="12"/>
          </p:nvPr>
        </p:nvSpPr>
        <p:spPr/>
        <p:txBody>
          <a:bodyPr/>
          <a:lstStyle/>
          <a:p>
            <a:fld id="{B0B1E83D-0960-482E-B114-488466A11C58}" type="slidenum">
              <a:rPr lang="en-US" smtClean="0"/>
              <a:pPr/>
              <a:t>3</a:t>
            </a:fld>
            <a:endParaRPr lang="en-US"/>
          </a:p>
        </p:txBody>
      </p:sp>
      <p:sp>
        <p:nvSpPr>
          <p:cNvPr id="6" name="Footer Placeholder 5"/>
          <p:cNvSpPr>
            <a:spLocks noGrp="1"/>
          </p:cNvSpPr>
          <p:nvPr>
            <p:ph type="ftr" sz="quarter" idx="11"/>
          </p:nvPr>
        </p:nvSpPr>
        <p:spPr/>
        <p:txBody>
          <a:bodyPr/>
          <a:lstStyle/>
          <a:p>
            <a:r>
              <a:rPr lang="en-US" smtClean="0"/>
              <a:t>SPSU and BI</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Beam Position Measurement</a:t>
            </a:r>
            <a:r>
              <a:rPr lang="en-US" sz="2400" dirty="0" smtClean="0"/>
              <a:t/>
            </a:r>
            <a:br>
              <a:rPr lang="en-US" sz="2400" dirty="0" smtClean="0"/>
            </a:br>
            <a:r>
              <a:rPr lang="en-US" sz="2000" dirty="0" smtClean="0">
                <a:solidFill>
                  <a:schemeClr val="accent6">
                    <a:lumMod val="75000"/>
                  </a:schemeClr>
                </a:solidFill>
              </a:rPr>
              <a:t> </a:t>
            </a:r>
            <a:r>
              <a:rPr lang="en-US" sz="2400" dirty="0" smtClean="0">
                <a:solidFill>
                  <a:schemeClr val="bg1">
                    <a:lumMod val="50000"/>
                  </a:schemeClr>
                </a:solidFill>
              </a:rPr>
              <a:t>Phases, </a:t>
            </a:r>
            <a:r>
              <a:rPr lang="en-US" sz="2400" dirty="0" smtClean="0">
                <a:solidFill>
                  <a:schemeClr val="accent6">
                    <a:lumMod val="75000"/>
                  </a:schemeClr>
                </a:solidFill>
              </a:rPr>
              <a:t>BPM</a:t>
            </a:r>
            <a:r>
              <a:rPr lang="en-US" sz="2400" dirty="0" smtClean="0">
                <a:solidFill>
                  <a:schemeClr val="bg1">
                    <a:lumMod val="50000"/>
                  </a:schemeClr>
                </a:solidFill>
              </a:rPr>
              <a:t>, BCT, BWS/BGI, BLM, Conclusions</a:t>
            </a:r>
            <a:endParaRPr lang="en-US" sz="2400" dirty="0">
              <a:solidFill>
                <a:schemeClr val="bg1">
                  <a:lumMod val="50000"/>
                </a:schemeClr>
              </a:solidFill>
            </a:endParaRPr>
          </a:p>
        </p:txBody>
      </p:sp>
      <p:sp>
        <p:nvSpPr>
          <p:cNvPr id="3" name="Content Placeholder 2"/>
          <p:cNvSpPr>
            <a:spLocks noGrp="1"/>
          </p:cNvSpPr>
          <p:nvPr>
            <p:ph idx="1"/>
          </p:nvPr>
        </p:nvSpPr>
        <p:spPr/>
        <p:txBody>
          <a:bodyPr>
            <a:normAutofit fontScale="92500" lnSpcReduction="20000"/>
          </a:bodyPr>
          <a:lstStyle/>
          <a:p>
            <a:r>
              <a:rPr lang="en-US" dirty="0" smtClean="0">
                <a:solidFill>
                  <a:srgbClr val="00B050"/>
                </a:solidFill>
              </a:rPr>
              <a:t>Phase I:</a:t>
            </a:r>
          </a:p>
          <a:p>
            <a:pPr lvl="1"/>
            <a:r>
              <a:rPr lang="en-US" dirty="0" smtClean="0"/>
              <a:t>The current MOPOS system should have the same performance as today with 1.7 </a:t>
            </a:r>
            <a:r>
              <a:rPr lang="en-US" dirty="0" smtClean="0"/>
              <a:t>10^11p </a:t>
            </a:r>
            <a:r>
              <a:rPr lang="en-US" dirty="0" smtClean="0"/>
              <a:t>per bunch.</a:t>
            </a:r>
          </a:p>
          <a:p>
            <a:pPr lvl="1"/>
            <a:r>
              <a:rPr lang="en-US" dirty="0" smtClean="0"/>
              <a:t>But it already suffers from some issues with the different bunch spacing and large bunch intensities (offsets).</a:t>
            </a:r>
          </a:p>
          <a:p>
            <a:pPr lvl="1"/>
            <a:r>
              <a:rPr lang="en-US" dirty="0" smtClean="0"/>
              <a:t>We are currently working on</a:t>
            </a:r>
          </a:p>
          <a:p>
            <a:pPr lvl="2"/>
            <a:r>
              <a:rPr lang="en-US" dirty="0" smtClean="0"/>
              <a:t>Understanding the problem</a:t>
            </a:r>
          </a:p>
          <a:p>
            <a:pPr lvl="2"/>
            <a:r>
              <a:rPr lang="en-US" dirty="0" smtClean="0"/>
              <a:t>Replacing the current system with 2012 SU as target for commissioning. This project is approved and covered by SPS renovation project.</a:t>
            </a:r>
          </a:p>
          <a:p>
            <a:r>
              <a:rPr lang="en-US" dirty="0" smtClean="0">
                <a:solidFill>
                  <a:srgbClr val="00B050"/>
                </a:solidFill>
              </a:rPr>
              <a:t>Phase 2:</a:t>
            </a:r>
          </a:p>
          <a:p>
            <a:pPr lvl="1"/>
            <a:r>
              <a:rPr lang="en-US" dirty="0" smtClean="0"/>
              <a:t>The new system can now include Phase 2 requirements if it is confirmed it has to.</a:t>
            </a:r>
          </a:p>
        </p:txBody>
      </p:sp>
      <p:sp>
        <p:nvSpPr>
          <p:cNvPr id="4" name="Date Placeholder 3"/>
          <p:cNvSpPr>
            <a:spLocks noGrp="1"/>
          </p:cNvSpPr>
          <p:nvPr>
            <p:ph type="dt" sz="half" idx="10"/>
          </p:nvPr>
        </p:nvSpPr>
        <p:spPr/>
        <p:txBody>
          <a:bodyPr/>
          <a:lstStyle/>
          <a:p>
            <a:r>
              <a:rPr lang="en-US" smtClean="0"/>
              <a:t>15 December 2009</a:t>
            </a:r>
            <a:endParaRPr lang="en-US" dirty="0"/>
          </a:p>
        </p:txBody>
      </p:sp>
      <p:sp>
        <p:nvSpPr>
          <p:cNvPr id="5" name="Slide Number Placeholder 4"/>
          <p:cNvSpPr>
            <a:spLocks noGrp="1"/>
          </p:cNvSpPr>
          <p:nvPr>
            <p:ph type="sldNum" sz="quarter" idx="12"/>
          </p:nvPr>
        </p:nvSpPr>
        <p:spPr/>
        <p:txBody>
          <a:bodyPr/>
          <a:lstStyle/>
          <a:p>
            <a:fld id="{B0B1E83D-0960-482E-B114-488466A11C58}" type="slidenum">
              <a:rPr lang="en-US" smtClean="0"/>
              <a:pPr/>
              <a:t>4</a:t>
            </a:fld>
            <a:endParaRPr lang="en-US"/>
          </a:p>
        </p:txBody>
      </p:sp>
      <p:sp>
        <p:nvSpPr>
          <p:cNvPr id="6" name="Footer Placeholder 5"/>
          <p:cNvSpPr>
            <a:spLocks noGrp="1"/>
          </p:cNvSpPr>
          <p:nvPr>
            <p:ph type="ftr" sz="quarter" idx="11"/>
          </p:nvPr>
        </p:nvSpPr>
        <p:spPr/>
        <p:txBody>
          <a:bodyPr/>
          <a:lstStyle/>
          <a:p>
            <a:r>
              <a:rPr lang="en-US" smtClean="0"/>
              <a:t>SPSU and BI</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The Current Monitors</a:t>
            </a:r>
            <a:r>
              <a:rPr lang="en-US" sz="2400" dirty="0" smtClean="0"/>
              <a:t/>
            </a:r>
            <a:br>
              <a:rPr lang="en-US" sz="2400" dirty="0" smtClean="0"/>
            </a:br>
            <a:r>
              <a:rPr lang="en-US" sz="2000" dirty="0" smtClean="0">
                <a:solidFill>
                  <a:schemeClr val="accent6">
                    <a:lumMod val="75000"/>
                  </a:schemeClr>
                </a:solidFill>
              </a:rPr>
              <a:t> </a:t>
            </a:r>
            <a:r>
              <a:rPr lang="en-US" sz="2400" dirty="0" smtClean="0">
                <a:solidFill>
                  <a:schemeClr val="bg1">
                    <a:lumMod val="50000"/>
                  </a:schemeClr>
                </a:solidFill>
              </a:rPr>
              <a:t>Phases, BPM, </a:t>
            </a:r>
            <a:r>
              <a:rPr lang="en-US" sz="2400" dirty="0" smtClean="0">
                <a:solidFill>
                  <a:schemeClr val="accent6">
                    <a:lumMod val="75000"/>
                  </a:schemeClr>
                </a:solidFill>
              </a:rPr>
              <a:t>BCT</a:t>
            </a:r>
            <a:r>
              <a:rPr lang="en-US" sz="2400" dirty="0" smtClean="0">
                <a:solidFill>
                  <a:schemeClr val="bg1">
                    <a:lumMod val="50000"/>
                  </a:schemeClr>
                </a:solidFill>
              </a:rPr>
              <a:t>, BWS/BGI, BLM, Conclusions</a:t>
            </a:r>
            <a:endParaRPr lang="en-US" sz="2400" dirty="0">
              <a:solidFill>
                <a:schemeClr val="bg1">
                  <a:lumMod val="50000"/>
                </a:schemeClr>
              </a:solidFill>
            </a:endParaRPr>
          </a:p>
        </p:txBody>
      </p:sp>
      <p:sp>
        <p:nvSpPr>
          <p:cNvPr id="3" name="Content Placeholder 2"/>
          <p:cNvSpPr>
            <a:spLocks noGrp="1"/>
          </p:cNvSpPr>
          <p:nvPr>
            <p:ph idx="1"/>
          </p:nvPr>
        </p:nvSpPr>
        <p:spPr/>
        <p:txBody>
          <a:bodyPr>
            <a:normAutofit fontScale="92500" lnSpcReduction="20000"/>
          </a:bodyPr>
          <a:lstStyle/>
          <a:p>
            <a:r>
              <a:rPr lang="en-US" dirty="0" smtClean="0">
                <a:solidFill>
                  <a:srgbClr val="00B050"/>
                </a:solidFill>
              </a:rPr>
              <a:t>Phase I:</a:t>
            </a:r>
          </a:p>
          <a:p>
            <a:pPr lvl="1"/>
            <a:r>
              <a:rPr lang="en-US" dirty="0" smtClean="0"/>
              <a:t>The DC and fast BCTs are ready for Phase 1 LHC ultimate beams</a:t>
            </a:r>
          </a:p>
          <a:p>
            <a:r>
              <a:rPr lang="en-US" dirty="0" smtClean="0">
                <a:solidFill>
                  <a:srgbClr val="00B050"/>
                </a:solidFill>
              </a:rPr>
              <a:t>Phase 2:</a:t>
            </a:r>
          </a:p>
          <a:p>
            <a:pPr lvl="1"/>
            <a:r>
              <a:rPr lang="en-US" dirty="0" smtClean="0"/>
              <a:t>The DC and fast BCTs will need an upgrade to cope with PHASE 2 intensities</a:t>
            </a:r>
          </a:p>
          <a:p>
            <a:pPr lvl="1"/>
            <a:r>
              <a:rPr lang="en-US" dirty="0" smtClean="0"/>
              <a:t>Our current plan is to have the new BCT systems ready for commissioning for 2012 SU (to cope with ions in NA61).</a:t>
            </a:r>
          </a:p>
          <a:p>
            <a:pPr lvl="1"/>
            <a:r>
              <a:rPr lang="en-US" dirty="0" smtClean="0"/>
              <a:t>The new system can now include Phase 2 requirements if it is confirmed it has to.</a:t>
            </a:r>
          </a:p>
          <a:p>
            <a:pPr lvl="1"/>
            <a:r>
              <a:rPr lang="en-US" dirty="0" smtClean="0"/>
              <a:t>This still has to be funded (400 </a:t>
            </a:r>
            <a:r>
              <a:rPr lang="en-US" dirty="0" err="1" smtClean="0"/>
              <a:t>kCHF</a:t>
            </a:r>
            <a:r>
              <a:rPr lang="en-US" dirty="0" smtClean="0"/>
              <a:t> for the 3 monitors, including human safety issues).</a:t>
            </a:r>
          </a:p>
        </p:txBody>
      </p:sp>
      <p:sp>
        <p:nvSpPr>
          <p:cNvPr id="4" name="Date Placeholder 3"/>
          <p:cNvSpPr>
            <a:spLocks noGrp="1"/>
          </p:cNvSpPr>
          <p:nvPr>
            <p:ph type="dt" sz="half" idx="10"/>
          </p:nvPr>
        </p:nvSpPr>
        <p:spPr/>
        <p:txBody>
          <a:bodyPr/>
          <a:lstStyle/>
          <a:p>
            <a:r>
              <a:rPr lang="en-US" smtClean="0"/>
              <a:t>15 December 2009</a:t>
            </a:r>
            <a:endParaRPr lang="en-US" dirty="0"/>
          </a:p>
        </p:txBody>
      </p:sp>
      <p:sp>
        <p:nvSpPr>
          <p:cNvPr id="5" name="Slide Number Placeholder 4"/>
          <p:cNvSpPr>
            <a:spLocks noGrp="1"/>
          </p:cNvSpPr>
          <p:nvPr>
            <p:ph type="sldNum" sz="quarter" idx="12"/>
          </p:nvPr>
        </p:nvSpPr>
        <p:spPr/>
        <p:txBody>
          <a:bodyPr/>
          <a:lstStyle/>
          <a:p>
            <a:fld id="{B0B1E83D-0960-482E-B114-488466A11C58}" type="slidenum">
              <a:rPr lang="en-US" smtClean="0"/>
              <a:pPr/>
              <a:t>5</a:t>
            </a:fld>
            <a:endParaRPr lang="en-US"/>
          </a:p>
        </p:txBody>
      </p:sp>
      <p:sp>
        <p:nvSpPr>
          <p:cNvPr id="6" name="Footer Placeholder 5"/>
          <p:cNvSpPr>
            <a:spLocks noGrp="1"/>
          </p:cNvSpPr>
          <p:nvPr>
            <p:ph type="ftr" sz="quarter" idx="11"/>
          </p:nvPr>
        </p:nvSpPr>
        <p:spPr/>
        <p:txBody>
          <a:bodyPr/>
          <a:lstStyle/>
          <a:p>
            <a:r>
              <a:rPr lang="en-US" smtClean="0"/>
              <a:t>SPSU and BI</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The Transverse Profile Monitors</a:t>
            </a:r>
            <a:r>
              <a:rPr lang="en-US" sz="2400" dirty="0" smtClean="0"/>
              <a:t/>
            </a:r>
            <a:br>
              <a:rPr lang="en-US" sz="2400" dirty="0" smtClean="0"/>
            </a:br>
            <a:r>
              <a:rPr lang="en-US" sz="2000" dirty="0" smtClean="0">
                <a:solidFill>
                  <a:schemeClr val="accent6">
                    <a:lumMod val="75000"/>
                  </a:schemeClr>
                </a:solidFill>
              </a:rPr>
              <a:t> </a:t>
            </a:r>
            <a:r>
              <a:rPr lang="en-US" sz="2400" dirty="0" smtClean="0">
                <a:solidFill>
                  <a:schemeClr val="bg1">
                    <a:lumMod val="50000"/>
                  </a:schemeClr>
                </a:solidFill>
              </a:rPr>
              <a:t>Phases, BPM, BCT, </a:t>
            </a:r>
            <a:r>
              <a:rPr lang="en-US" sz="2400" dirty="0" smtClean="0">
                <a:solidFill>
                  <a:schemeClr val="accent6">
                    <a:lumMod val="75000"/>
                  </a:schemeClr>
                </a:solidFill>
              </a:rPr>
              <a:t>BWS/BGI</a:t>
            </a:r>
            <a:r>
              <a:rPr lang="en-US" sz="2400" dirty="0" smtClean="0">
                <a:solidFill>
                  <a:schemeClr val="bg1">
                    <a:lumMod val="50000"/>
                  </a:schemeClr>
                </a:solidFill>
              </a:rPr>
              <a:t>, BLM, Conclusions</a:t>
            </a:r>
            <a:endParaRPr lang="en-US" sz="2400" dirty="0">
              <a:solidFill>
                <a:schemeClr val="bg1">
                  <a:lumMod val="50000"/>
                </a:schemeClr>
              </a:solidFill>
            </a:endParaRPr>
          </a:p>
        </p:txBody>
      </p:sp>
      <p:sp>
        <p:nvSpPr>
          <p:cNvPr id="3" name="Content Placeholder 2"/>
          <p:cNvSpPr>
            <a:spLocks noGrp="1"/>
          </p:cNvSpPr>
          <p:nvPr>
            <p:ph idx="1"/>
          </p:nvPr>
        </p:nvSpPr>
        <p:spPr/>
        <p:txBody>
          <a:bodyPr>
            <a:normAutofit fontScale="77500" lnSpcReduction="20000"/>
          </a:bodyPr>
          <a:lstStyle/>
          <a:p>
            <a:r>
              <a:rPr lang="en-US" dirty="0" smtClean="0">
                <a:solidFill>
                  <a:srgbClr val="00B050"/>
                </a:solidFill>
              </a:rPr>
              <a:t>Phase I:</a:t>
            </a:r>
          </a:p>
          <a:p>
            <a:pPr marL="742950" lvl="2" indent="-342900">
              <a:buFont typeface="Courier New" pitchFamily="49" charset="0"/>
              <a:buChar char="o"/>
            </a:pPr>
            <a:r>
              <a:rPr lang="en-US" sz="2800" dirty="0" smtClean="0"/>
              <a:t>The current BWS are ready for Phase 1 LHC ultimate beams</a:t>
            </a:r>
          </a:p>
          <a:p>
            <a:pPr marL="742950" lvl="2" indent="-342900">
              <a:buFont typeface="Courier New" pitchFamily="49" charset="0"/>
              <a:buChar char="o"/>
            </a:pPr>
            <a:r>
              <a:rPr lang="en-US" sz="2800" dirty="0" smtClean="0"/>
              <a:t>We plan to upgrade and standardize their electronics during 2010/11 shutdown</a:t>
            </a:r>
            <a:r>
              <a:rPr lang="en-US" sz="2800" dirty="0" smtClean="0">
                <a:solidFill>
                  <a:srgbClr val="00B050"/>
                </a:solidFill>
              </a:rPr>
              <a:t>.</a:t>
            </a:r>
          </a:p>
          <a:p>
            <a:r>
              <a:rPr lang="en-US" dirty="0" smtClean="0">
                <a:solidFill>
                  <a:srgbClr val="00B050"/>
                </a:solidFill>
              </a:rPr>
              <a:t>Phase 2:</a:t>
            </a:r>
          </a:p>
          <a:p>
            <a:pPr lvl="1">
              <a:buFont typeface="Courier New" pitchFamily="49" charset="0"/>
              <a:buChar char="o"/>
            </a:pPr>
            <a:r>
              <a:rPr lang="en-US" dirty="0" smtClean="0"/>
              <a:t>The current BWS will not withstand these intensities</a:t>
            </a:r>
          </a:p>
          <a:p>
            <a:pPr lvl="1">
              <a:buFont typeface="Courier New" pitchFamily="49" charset="0"/>
              <a:buChar char="o"/>
            </a:pPr>
            <a:r>
              <a:rPr lang="en-US" dirty="0" smtClean="0"/>
              <a:t>We are working on new fast wire scanners. Our current plan is to have a new BWS ready for 2014 SU which could be targeted for PS, SPS or LHC. TBD.</a:t>
            </a:r>
          </a:p>
          <a:p>
            <a:pPr lvl="1">
              <a:buFont typeface="Courier New" pitchFamily="49" charset="0"/>
              <a:buChar char="o"/>
            </a:pPr>
            <a:r>
              <a:rPr lang="en-US" dirty="0" smtClean="0"/>
              <a:t>The new system can now include Phase 2 requirements if it is confirmed it has to.</a:t>
            </a:r>
          </a:p>
          <a:p>
            <a:pPr lvl="1">
              <a:buFont typeface="Courier New" pitchFamily="49" charset="0"/>
              <a:buChar char="o"/>
            </a:pPr>
            <a:r>
              <a:rPr lang="en-US" dirty="0" smtClean="0"/>
              <a:t>This is still to be estimated and funded based on the results. Currently, we only have money for a laboratory prototype.</a:t>
            </a:r>
          </a:p>
          <a:p>
            <a:pPr lvl="1">
              <a:buFont typeface="Courier New" pitchFamily="49" charset="0"/>
              <a:buChar char="o"/>
            </a:pPr>
            <a:r>
              <a:rPr lang="en-US" dirty="0" smtClean="0"/>
              <a:t>We should also be able to work again on the SPS BGIs from 2010 onwards which should work under these conditions.</a:t>
            </a:r>
          </a:p>
        </p:txBody>
      </p:sp>
      <p:sp>
        <p:nvSpPr>
          <p:cNvPr id="4" name="Date Placeholder 3"/>
          <p:cNvSpPr>
            <a:spLocks noGrp="1"/>
          </p:cNvSpPr>
          <p:nvPr>
            <p:ph type="dt" sz="half" idx="10"/>
          </p:nvPr>
        </p:nvSpPr>
        <p:spPr/>
        <p:txBody>
          <a:bodyPr/>
          <a:lstStyle/>
          <a:p>
            <a:r>
              <a:rPr lang="en-US" smtClean="0"/>
              <a:t>15 December 2009</a:t>
            </a:r>
            <a:endParaRPr lang="en-US" dirty="0"/>
          </a:p>
        </p:txBody>
      </p:sp>
      <p:sp>
        <p:nvSpPr>
          <p:cNvPr id="5" name="Slide Number Placeholder 4"/>
          <p:cNvSpPr>
            <a:spLocks noGrp="1"/>
          </p:cNvSpPr>
          <p:nvPr>
            <p:ph type="sldNum" sz="quarter" idx="12"/>
          </p:nvPr>
        </p:nvSpPr>
        <p:spPr/>
        <p:txBody>
          <a:bodyPr/>
          <a:lstStyle/>
          <a:p>
            <a:fld id="{B0B1E83D-0960-482E-B114-488466A11C58}" type="slidenum">
              <a:rPr lang="en-US" smtClean="0"/>
              <a:pPr/>
              <a:t>6</a:t>
            </a:fld>
            <a:endParaRPr lang="en-US"/>
          </a:p>
        </p:txBody>
      </p:sp>
      <p:sp>
        <p:nvSpPr>
          <p:cNvPr id="6" name="Footer Placeholder 5"/>
          <p:cNvSpPr>
            <a:spLocks noGrp="1"/>
          </p:cNvSpPr>
          <p:nvPr>
            <p:ph type="ftr" sz="quarter" idx="11"/>
          </p:nvPr>
        </p:nvSpPr>
        <p:spPr/>
        <p:txBody>
          <a:bodyPr/>
          <a:lstStyle/>
          <a:p>
            <a:r>
              <a:rPr lang="en-US" smtClean="0"/>
              <a:t>SPSU and BI</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The Beam Loss Monitors</a:t>
            </a:r>
            <a:r>
              <a:rPr lang="en-US" sz="2400" dirty="0" smtClean="0"/>
              <a:t/>
            </a:r>
            <a:br>
              <a:rPr lang="en-US" sz="2400" dirty="0" smtClean="0"/>
            </a:br>
            <a:r>
              <a:rPr lang="en-US" sz="2000" dirty="0" smtClean="0">
                <a:solidFill>
                  <a:schemeClr val="accent6">
                    <a:lumMod val="75000"/>
                  </a:schemeClr>
                </a:solidFill>
              </a:rPr>
              <a:t> </a:t>
            </a:r>
            <a:r>
              <a:rPr lang="en-US" sz="2400" dirty="0" smtClean="0">
                <a:solidFill>
                  <a:schemeClr val="bg1">
                    <a:lumMod val="50000"/>
                  </a:schemeClr>
                </a:solidFill>
              </a:rPr>
              <a:t>Phases, BPM, BCT, BWS/BGI, </a:t>
            </a:r>
            <a:r>
              <a:rPr lang="en-US" sz="2400" dirty="0" smtClean="0">
                <a:solidFill>
                  <a:schemeClr val="accent6">
                    <a:lumMod val="75000"/>
                  </a:schemeClr>
                </a:solidFill>
              </a:rPr>
              <a:t>BLM</a:t>
            </a:r>
            <a:r>
              <a:rPr lang="en-US" sz="2400" dirty="0" smtClean="0">
                <a:solidFill>
                  <a:schemeClr val="bg1">
                    <a:lumMod val="50000"/>
                  </a:schemeClr>
                </a:solidFill>
              </a:rPr>
              <a:t>, Conclusions</a:t>
            </a:r>
            <a:endParaRPr lang="en-US" sz="2400" dirty="0">
              <a:solidFill>
                <a:schemeClr val="bg1">
                  <a:lumMod val="50000"/>
                </a:schemeClr>
              </a:solidFill>
            </a:endParaRPr>
          </a:p>
        </p:txBody>
      </p:sp>
      <p:sp>
        <p:nvSpPr>
          <p:cNvPr id="3" name="Content Placeholder 2"/>
          <p:cNvSpPr>
            <a:spLocks noGrp="1"/>
          </p:cNvSpPr>
          <p:nvPr>
            <p:ph idx="1"/>
          </p:nvPr>
        </p:nvSpPr>
        <p:spPr/>
        <p:txBody>
          <a:bodyPr>
            <a:normAutofit fontScale="85000" lnSpcReduction="10000"/>
          </a:bodyPr>
          <a:lstStyle/>
          <a:p>
            <a:r>
              <a:rPr lang="en-US" dirty="0" smtClean="0">
                <a:solidFill>
                  <a:srgbClr val="00B050"/>
                </a:solidFill>
              </a:rPr>
              <a:t>Phase I:</a:t>
            </a:r>
          </a:p>
          <a:p>
            <a:pPr lvl="1">
              <a:buFont typeface="Courier New" pitchFamily="49" charset="0"/>
              <a:buChar char="o"/>
            </a:pPr>
            <a:r>
              <a:rPr lang="en-US" dirty="0" smtClean="0"/>
              <a:t>The current BLM system should have the same performance as today with Phase I beams.</a:t>
            </a:r>
          </a:p>
          <a:p>
            <a:pPr lvl="1">
              <a:buFont typeface="Courier New" pitchFamily="49" charset="0"/>
              <a:buChar char="o"/>
            </a:pPr>
            <a:r>
              <a:rPr lang="en-US" dirty="0" smtClean="0"/>
              <a:t>We are currently working on its replacement on the PS complex with 2012 SU as target for commissioning. This project is currently covered for PS assuming that we will be able to reuse our current cables on same locations.</a:t>
            </a:r>
          </a:p>
          <a:p>
            <a:r>
              <a:rPr lang="en-US" dirty="0" smtClean="0">
                <a:solidFill>
                  <a:srgbClr val="00B050"/>
                </a:solidFill>
              </a:rPr>
              <a:t>Phase 2:</a:t>
            </a:r>
          </a:p>
          <a:p>
            <a:pPr lvl="1">
              <a:buFont typeface="Courier New" pitchFamily="49" charset="0"/>
              <a:buChar char="o"/>
            </a:pPr>
            <a:r>
              <a:rPr lang="en-US" dirty="0" smtClean="0"/>
              <a:t>Our plan is to also deploy this new system on SPS but this will have to be estimated and funded</a:t>
            </a:r>
          </a:p>
          <a:p>
            <a:pPr lvl="1">
              <a:buFont typeface="Courier New" pitchFamily="49" charset="0"/>
              <a:buChar char="o"/>
            </a:pPr>
            <a:r>
              <a:rPr lang="en-US" dirty="0" smtClean="0"/>
              <a:t>The new system will be based on requirements (number and location of channels, sensitivity/integration time, response time…) that we just received from the users.</a:t>
            </a:r>
          </a:p>
        </p:txBody>
      </p:sp>
      <p:sp>
        <p:nvSpPr>
          <p:cNvPr id="4" name="Date Placeholder 3"/>
          <p:cNvSpPr>
            <a:spLocks noGrp="1"/>
          </p:cNvSpPr>
          <p:nvPr>
            <p:ph type="dt" sz="half" idx="10"/>
          </p:nvPr>
        </p:nvSpPr>
        <p:spPr/>
        <p:txBody>
          <a:bodyPr/>
          <a:lstStyle/>
          <a:p>
            <a:r>
              <a:rPr lang="en-US" smtClean="0"/>
              <a:t>15 December 2009</a:t>
            </a:r>
            <a:endParaRPr lang="en-US" dirty="0"/>
          </a:p>
        </p:txBody>
      </p:sp>
      <p:sp>
        <p:nvSpPr>
          <p:cNvPr id="5" name="Slide Number Placeholder 4"/>
          <p:cNvSpPr>
            <a:spLocks noGrp="1"/>
          </p:cNvSpPr>
          <p:nvPr>
            <p:ph type="sldNum" sz="quarter" idx="12"/>
          </p:nvPr>
        </p:nvSpPr>
        <p:spPr/>
        <p:txBody>
          <a:bodyPr/>
          <a:lstStyle/>
          <a:p>
            <a:fld id="{B0B1E83D-0960-482E-B114-488466A11C58}" type="slidenum">
              <a:rPr lang="en-US" smtClean="0"/>
              <a:pPr/>
              <a:t>7</a:t>
            </a:fld>
            <a:endParaRPr lang="en-US"/>
          </a:p>
        </p:txBody>
      </p:sp>
      <p:sp>
        <p:nvSpPr>
          <p:cNvPr id="6" name="Footer Placeholder 5"/>
          <p:cNvSpPr>
            <a:spLocks noGrp="1"/>
          </p:cNvSpPr>
          <p:nvPr>
            <p:ph type="ftr" sz="quarter" idx="11"/>
          </p:nvPr>
        </p:nvSpPr>
        <p:spPr/>
        <p:txBody>
          <a:bodyPr/>
          <a:lstStyle/>
          <a:p>
            <a:r>
              <a:rPr lang="en-US" smtClean="0"/>
              <a:t>SPSU and BI</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Conclusions</a:t>
            </a:r>
            <a:r>
              <a:rPr lang="en-US" sz="2400" dirty="0" smtClean="0"/>
              <a:t/>
            </a:r>
            <a:br>
              <a:rPr lang="en-US" sz="2400" dirty="0" smtClean="0"/>
            </a:br>
            <a:r>
              <a:rPr lang="en-US" sz="2000" dirty="0" smtClean="0">
                <a:solidFill>
                  <a:schemeClr val="accent6">
                    <a:lumMod val="75000"/>
                  </a:schemeClr>
                </a:solidFill>
              </a:rPr>
              <a:t> </a:t>
            </a:r>
            <a:r>
              <a:rPr lang="en-US" sz="2400" dirty="0" smtClean="0">
                <a:solidFill>
                  <a:schemeClr val="bg1">
                    <a:lumMod val="50000"/>
                  </a:schemeClr>
                </a:solidFill>
              </a:rPr>
              <a:t>Phases, BPM, BCT, BWS/BGI, BLM, </a:t>
            </a:r>
            <a:r>
              <a:rPr lang="en-US" sz="2400" dirty="0" smtClean="0">
                <a:solidFill>
                  <a:schemeClr val="accent6">
                    <a:lumMod val="75000"/>
                  </a:schemeClr>
                </a:solidFill>
              </a:rPr>
              <a:t>Conclusions</a:t>
            </a:r>
            <a:endParaRPr lang="en-US" sz="2400" dirty="0">
              <a:solidFill>
                <a:schemeClr val="accent6">
                  <a:lumMod val="75000"/>
                </a:schemeClr>
              </a:solidFill>
            </a:endParaRPr>
          </a:p>
        </p:txBody>
      </p:sp>
      <p:sp>
        <p:nvSpPr>
          <p:cNvPr id="3" name="Content Placeholder 2"/>
          <p:cNvSpPr>
            <a:spLocks noGrp="1"/>
          </p:cNvSpPr>
          <p:nvPr>
            <p:ph idx="1"/>
          </p:nvPr>
        </p:nvSpPr>
        <p:spPr/>
        <p:txBody>
          <a:bodyPr>
            <a:normAutofit fontScale="92500" lnSpcReduction="10000"/>
          </a:bodyPr>
          <a:lstStyle/>
          <a:p>
            <a:r>
              <a:rPr lang="en-US" dirty="0" smtClean="0">
                <a:solidFill>
                  <a:srgbClr val="00B050"/>
                </a:solidFill>
              </a:rPr>
              <a:t>Phase I:</a:t>
            </a:r>
          </a:p>
          <a:p>
            <a:pPr lvl="1"/>
            <a:r>
              <a:rPr lang="en-US" dirty="0" smtClean="0"/>
              <a:t>We should be ready for phase 1 if current MOPOS weaknesses are acceptable.</a:t>
            </a:r>
          </a:p>
          <a:p>
            <a:r>
              <a:rPr lang="en-US" dirty="0" smtClean="0">
                <a:solidFill>
                  <a:srgbClr val="00B050"/>
                </a:solidFill>
              </a:rPr>
              <a:t>Phase 2:</a:t>
            </a:r>
          </a:p>
          <a:p>
            <a:pPr lvl="1"/>
            <a:r>
              <a:rPr lang="en-US" dirty="0" smtClean="0"/>
              <a:t>A lot of work for SPS operation with PS2 as injector :</a:t>
            </a:r>
          </a:p>
          <a:p>
            <a:pPr lvl="2"/>
            <a:r>
              <a:rPr lang="en-US" dirty="0" smtClean="0"/>
              <a:t>Part of it is already in our pipeline, including budget</a:t>
            </a:r>
          </a:p>
          <a:p>
            <a:pPr lvl="2"/>
            <a:r>
              <a:rPr lang="en-US" dirty="0" smtClean="0"/>
              <a:t>The rest seems in our plans </a:t>
            </a:r>
            <a:r>
              <a:rPr lang="en-US" smtClean="0"/>
              <a:t>already but with </a:t>
            </a:r>
            <a:r>
              <a:rPr lang="en-US" dirty="0" smtClean="0"/>
              <a:t>no budget yet</a:t>
            </a:r>
          </a:p>
          <a:p>
            <a:pPr lvl="1"/>
            <a:r>
              <a:rPr lang="en-US" dirty="0" smtClean="0"/>
              <a:t>We should cross-check our timescales. </a:t>
            </a:r>
            <a:r>
              <a:rPr lang="en-US" dirty="0" smtClean="0">
                <a:solidFill>
                  <a:schemeClr val="accent6">
                    <a:lumMod val="75000"/>
                  </a:schemeClr>
                </a:solidFill>
              </a:rPr>
              <a:t>Do you foresee any Phase 1.a,b,c?</a:t>
            </a:r>
          </a:p>
          <a:p>
            <a:pPr lvl="1"/>
            <a:r>
              <a:rPr lang="en-US" dirty="0" smtClean="0"/>
              <a:t>The impact on LHC BI systems to cope with these beam intensities is still to be estimated. Same applies for PS2 to SPS transfer line.</a:t>
            </a:r>
          </a:p>
        </p:txBody>
      </p:sp>
      <p:sp>
        <p:nvSpPr>
          <p:cNvPr id="4" name="Date Placeholder 3"/>
          <p:cNvSpPr>
            <a:spLocks noGrp="1"/>
          </p:cNvSpPr>
          <p:nvPr>
            <p:ph type="dt" sz="half" idx="10"/>
          </p:nvPr>
        </p:nvSpPr>
        <p:spPr/>
        <p:txBody>
          <a:bodyPr/>
          <a:lstStyle/>
          <a:p>
            <a:r>
              <a:rPr lang="en-US" smtClean="0"/>
              <a:t>15 December 2009</a:t>
            </a:r>
            <a:endParaRPr lang="en-US" dirty="0"/>
          </a:p>
        </p:txBody>
      </p:sp>
      <p:sp>
        <p:nvSpPr>
          <p:cNvPr id="5" name="Slide Number Placeholder 4"/>
          <p:cNvSpPr>
            <a:spLocks noGrp="1"/>
          </p:cNvSpPr>
          <p:nvPr>
            <p:ph type="sldNum" sz="quarter" idx="12"/>
          </p:nvPr>
        </p:nvSpPr>
        <p:spPr/>
        <p:txBody>
          <a:bodyPr/>
          <a:lstStyle/>
          <a:p>
            <a:fld id="{B0B1E83D-0960-482E-B114-488466A11C58}" type="slidenum">
              <a:rPr lang="en-US" smtClean="0"/>
              <a:pPr/>
              <a:t>8</a:t>
            </a:fld>
            <a:endParaRPr lang="en-US"/>
          </a:p>
        </p:txBody>
      </p:sp>
      <p:sp>
        <p:nvSpPr>
          <p:cNvPr id="6" name="Footer Placeholder 5"/>
          <p:cNvSpPr>
            <a:spLocks noGrp="1"/>
          </p:cNvSpPr>
          <p:nvPr>
            <p:ph type="ftr" sz="quarter" idx="11"/>
          </p:nvPr>
        </p:nvSpPr>
        <p:spPr/>
        <p:txBody>
          <a:bodyPr/>
          <a:lstStyle/>
          <a:p>
            <a:r>
              <a:rPr lang="en-US" smtClean="0"/>
              <a:t>SPSU and BI</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17970</TotalTime>
  <Words>736</Words>
  <Application>Microsoft Office PowerPoint</Application>
  <PresentationFormat>On-screen Show (4:3)</PresentationFormat>
  <Paragraphs>84</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SPSU Beam diagnostics for future SPS beams </vt:lpstr>
      <vt:lpstr>The 2 Phases  Phases, BPM, BCT, BWS/BGI, BLM, Conclusions</vt:lpstr>
      <vt:lpstr>The 2 Phases  Phases, BPM, BCT, BWS/BGI, BLM, Conclusions</vt:lpstr>
      <vt:lpstr>Beam Position Measurement  Phases, BPM, BCT, BWS/BGI, BLM, Conclusions</vt:lpstr>
      <vt:lpstr>The Current Monitors  Phases, BPM, BCT, BWS/BGI, BLM, Conclusions</vt:lpstr>
      <vt:lpstr>The Transverse Profile Monitors  Phases, BPM, BCT, BWS/BGI, BLM, Conclusions</vt:lpstr>
      <vt:lpstr>The Beam Loss Monitors  Phases, BPM, BCT, BWS/BGI, BLM, Conclusions</vt:lpstr>
      <vt:lpstr>Conclusions  Phases, BPM, BCT, BWS/BGI, BLM, Conclusions</vt:lpstr>
    </vt:vector>
  </TitlesOfParts>
  <Company>CERN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Beam instrumentation throughout the accelerator complex: prospects for 2009 </dc:title>
  <dc:creator>Jean-Jacques Gras</dc:creator>
  <cp:lastModifiedBy>jjgras</cp:lastModifiedBy>
  <cp:revision>976</cp:revision>
  <dcterms:created xsi:type="dcterms:W3CDTF">2009-02-19T13:27:58Z</dcterms:created>
  <dcterms:modified xsi:type="dcterms:W3CDTF">2009-12-15T14:11:48Z</dcterms:modified>
</cp:coreProperties>
</file>