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8" r:id="rId9"/>
    <p:sldId id="264" r:id="rId10"/>
    <p:sldId id="265" r:id="rId11"/>
    <p:sldId id="266" r:id="rId12"/>
    <p:sldId id="267"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4" d="100"/>
          <a:sy n="104" d="100"/>
        </p:scale>
        <p:origin x="-39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7AFD749-FE86-472E-AA8D-22F4E2638F6F}" type="datetime1">
              <a:rPr lang="en-US"/>
              <a:pPr/>
              <a:t>9/8/2009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B156C9-5D39-45D6-B557-60AF321A46A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95FD75-F85F-4898-878D-309B32FF57F4}" type="datetime1">
              <a:rPr lang="en-US"/>
              <a:pPr/>
              <a:t>9/8/2009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F1163C-CD0E-40A1-A65F-CB5F5C6C79C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93D1298-EE3E-4DFF-83A5-779DFA520A31}" type="datetime1">
              <a:rPr lang="en-US"/>
              <a:pPr/>
              <a:t>9/8/2009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0E7A02-7138-4D8B-A5EB-6397197308D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83F1A49-1083-434B-AE02-970DA4FF739F}" type="datetime1">
              <a:rPr lang="en-US"/>
              <a:pPr/>
              <a:t>9/8/2009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CC839B-47BC-4A40-8428-FAA8DED96A5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0F6D91C-C75F-4043-B0B9-015B0294B592}" type="datetime1">
              <a:rPr lang="en-US"/>
              <a:pPr/>
              <a:t>9/8/2009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E19942-EC84-40BD-AD26-3F826CAB145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C6BF476-37B6-4A15-BAAD-8D320D4901CD}" type="datetime1">
              <a:rPr lang="en-US"/>
              <a:pPr/>
              <a:t>9/8/2009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EF383C7-2631-4DD3-8513-8A677D8DAD4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2185C4E-ABF8-49F1-B995-12EF0EC3851F}" type="datetime1">
              <a:rPr lang="en-US"/>
              <a:pPr/>
              <a:t>9/8/2009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9943624-CF5C-4D32-84FF-CA3412FED8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4202834-075D-4A75-8988-A063AAE489BC}" type="datetime1">
              <a:rPr lang="en-US"/>
              <a:pPr/>
              <a:t>9/8/2009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D10D9E81-B518-46A9-9F49-7BEEBE6FDF4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0A40DF3-1321-43B1-8DE0-4B9D2F9B8C2B}" type="datetime1">
              <a:rPr lang="en-US"/>
              <a:pPr/>
              <a:t>9/8/2009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5D59987-B951-4903-8744-357D587B9FE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4684D0C-569E-4860-864A-87C7479BA1C7}" type="datetime1">
              <a:rPr lang="en-US"/>
              <a:pPr/>
              <a:t>9/8/2009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15080F6-821A-4AA2-A199-6D9EB8895D9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52A3FA9-65CB-45A0-B368-36191906F4A7}" type="datetime1">
              <a:rPr lang="en-US"/>
              <a:pPr/>
              <a:t>9/8/2009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973BA02-252B-48CF-B037-7B203BE9994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33564039-6C15-4ADD-82F2-63FF053F0D6D}" type="datetime1">
              <a:rPr lang="en-US"/>
              <a:pPr/>
              <a:t>9/8/2009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9216E976-3523-43FA-889C-C879B953CE8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ＭＳ Ｐゴシック" pitchFamily="34" charset="-128"/>
          <a:cs typeface="+mj-cs"/>
        </a:defRPr>
      </a:lvl1pPr>
      <a:lvl2pPr algn="ctr" defTabSz="457200" rtl="0" fontAlgn="base">
        <a:spcBef>
          <a:spcPct val="0"/>
        </a:spcBef>
        <a:spcAft>
          <a:spcPct val="0"/>
        </a:spcAft>
        <a:defRPr sz="4400">
          <a:solidFill>
            <a:schemeClr val="tx1"/>
          </a:solidFill>
          <a:latin typeface="Calibri" pitchFamily="34" charset="0"/>
          <a:ea typeface="ＭＳ Ｐゴシック" pitchFamily="34" charset="-128"/>
        </a:defRPr>
      </a:lvl2pPr>
      <a:lvl3pPr algn="ctr" defTabSz="457200" rtl="0" fontAlgn="base">
        <a:spcBef>
          <a:spcPct val="0"/>
        </a:spcBef>
        <a:spcAft>
          <a:spcPct val="0"/>
        </a:spcAft>
        <a:defRPr sz="4400">
          <a:solidFill>
            <a:schemeClr val="tx1"/>
          </a:solidFill>
          <a:latin typeface="Calibri" pitchFamily="34" charset="0"/>
          <a:ea typeface="ＭＳ Ｐゴシック" pitchFamily="34" charset="-128"/>
        </a:defRPr>
      </a:lvl3pPr>
      <a:lvl4pPr algn="ctr" defTabSz="457200" rtl="0" fontAlgn="base">
        <a:spcBef>
          <a:spcPct val="0"/>
        </a:spcBef>
        <a:spcAft>
          <a:spcPct val="0"/>
        </a:spcAft>
        <a:defRPr sz="4400">
          <a:solidFill>
            <a:schemeClr val="tx1"/>
          </a:solidFill>
          <a:latin typeface="Calibri" pitchFamily="34" charset="0"/>
          <a:ea typeface="ＭＳ Ｐゴシック" pitchFamily="34" charset="-128"/>
        </a:defRPr>
      </a:lvl4pPr>
      <a:lvl5pPr algn="ctr" defTabSz="457200"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084778B-44B4-4496-8FD4-06E3A8738848}" type="slidenum">
              <a:rPr lang="de-DE"/>
              <a:pPr/>
              <a:t>1</a:t>
            </a:fld>
            <a:endParaRPr lang="de-DE"/>
          </a:p>
        </p:txBody>
      </p:sp>
      <p:sp>
        <p:nvSpPr>
          <p:cNvPr id="13315" name="Rectangle 2"/>
          <p:cNvSpPr>
            <a:spLocks noGrp="1" noChangeArrowheads="1"/>
          </p:cNvSpPr>
          <p:nvPr>
            <p:ph type="title"/>
          </p:nvPr>
        </p:nvSpPr>
        <p:spPr>
          <a:xfrm>
            <a:off x="685800" y="1524000"/>
            <a:ext cx="7772400" cy="1143000"/>
          </a:xfrm>
        </p:spPr>
        <p:txBody>
          <a:bodyPr/>
          <a:lstStyle/>
          <a:p>
            <a:pPr>
              <a:lnSpc>
                <a:spcPct val="90000"/>
              </a:lnSpc>
            </a:pPr>
            <a:r>
              <a:rPr lang="de-DE" sz="2800" dirty="0" err="1" smtClean="0">
                <a:latin typeface="Capitals" charset="0"/>
              </a:rPr>
              <a:t>Effect</a:t>
            </a:r>
            <a:r>
              <a:rPr lang="de-DE" sz="2800" dirty="0" smtClean="0">
                <a:latin typeface="Capitals" charset="0"/>
              </a:rPr>
              <a:t> of </a:t>
            </a:r>
            <a:r>
              <a:rPr lang="de-DE" sz="2800" dirty="0" err="1" smtClean="0">
                <a:latin typeface="Capitals" charset="0"/>
              </a:rPr>
              <a:t>the</a:t>
            </a:r>
            <a:r>
              <a:rPr lang="de-DE" sz="2800" dirty="0" smtClean="0">
                <a:latin typeface="Capitals" charset="0"/>
              </a:rPr>
              <a:t> </a:t>
            </a:r>
            <a:r>
              <a:rPr lang="de-DE" sz="2800" dirty="0" err="1" smtClean="0">
                <a:latin typeface="Capitals" charset="0"/>
              </a:rPr>
              <a:t>holes</a:t>
            </a:r>
            <a:r>
              <a:rPr lang="de-DE" sz="2800" dirty="0" smtClean="0">
                <a:latin typeface="Capitals" charset="0"/>
              </a:rPr>
              <a:t> in </a:t>
            </a:r>
            <a:r>
              <a:rPr lang="de-DE" sz="2800" dirty="0" err="1" smtClean="0">
                <a:latin typeface="Capitals" charset="0"/>
              </a:rPr>
              <a:t>the</a:t>
            </a:r>
            <a:r>
              <a:rPr lang="de-DE" sz="2800" dirty="0" smtClean="0">
                <a:latin typeface="Capitals" charset="0"/>
              </a:rPr>
              <a:t> e-</a:t>
            </a:r>
            <a:r>
              <a:rPr lang="de-DE" sz="2800" dirty="0" err="1" smtClean="0">
                <a:latin typeface="Capitals" charset="0"/>
              </a:rPr>
              <a:t>cloud</a:t>
            </a:r>
            <a:r>
              <a:rPr lang="de-DE" sz="2800" dirty="0" smtClean="0">
                <a:latin typeface="Capitals" charset="0"/>
              </a:rPr>
              <a:t> </a:t>
            </a:r>
            <a:r>
              <a:rPr lang="de-DE" sz="2800" dirty="0" err="1" smtClean="0">
                <a:latin typeface="Capitals" charset="0"/>
              </a:rPr>
              <a:t>strip</a:t>
            </a:r>
            <a:r>
              <a:rPr lang="de-DE" sz="2800" dirty="0" smtClean="0">
                <a:latin typeface="Capitals" charset="0"/>
              </a:rPr>
              <a:t> </a:t>
            </a:r>
            <a:r>
              <a:rPr lang="de-DE" sz="2800" dirty="0" err="1" smtClean="0">
                <a:latin typeface="Capitals" charset="0"/>
              </a:rPr>
              <a:t>monitor</a:t>
            </a:r>
            <a:r>
              <a:rPr lang="de-DE" sz="1200" dirty="0" smtClean="0">
                <a:latin typeface="Textile" charset="0"/>
              </a:rPr>
              <a:t> </a:t>
            </a:r>
            <a:br>
              <a:rPr lang="de-DE" sz="1200" dirty="0" smtClean="0">
                <a:latin typeface="Textile" charset="0"/>
              </a:rPr>
            </a:br>
            <a:r>
              <a:rPr lang="de-DE" sz="1900" dirty="0" smtClean="0">
                <a:latin typeface="Textile" charset="0"/>
              </a:rPr>
              <a:t> </a:t>
            </a:r>
            <a:r>
              <a:rPr lang="de-DE" sz="1600" dirty="0" smtClean="0">
                <a:latin typeface="Textile" charset="0"/>
              </a:rPr>
              <a:t>G. </a:t>
            </a:r>
            <a:r>
              <a:rPr lang="de-DE" sz="1600" smtClean="0">
                <a:latin typeface="Textile" charset="0"/>
              </a:rPr>
              <a:t>Rumolo, </a:t>
            </a:r>
            <a:r>
              <a:rPr lang="de-DE" sz="1600" dirty="0" smtClean="0">
                <a:latin typeface="Textile" charset="0"/>
              </a:rPr>
              <a:t>for </a:t>
            </a:r>
            <a:r>
              <a:rPr lang="de-DE" sz="1600" dirty="0" err="1" smtClean="0">
                <a:latin typeface="Textile" charset="0"/>
              </a:rPr>
              <a:t>the</a:t>
            </a:r>
            <a:r>
              <a:rPr lang="de-DE" sz="1600" dirty="0" smtClean="0">
                <a:latin typeface="Textile" charset="0"/>
              </a:rPr>
              <a:t> SPS-U Study Team (08/09/2009)</a:t>
            </a:r>
          </a:p>
        </p:txBody>
      </p:sp>
      <p:sp>
        <p:nvSpPr>
          <p:cNvPr id="4099" name="Rectangle 3"/>
          <p:cNvSpPr>
            <a:spLocks noGrp="1" noChangeArrowheads="1"/>
          </p:cNvSpPr>
          <p:nvPr>
            <p:ph type="body" idx="1"/>
          </p:nvPr>
        </p:nvSpPr>
        <p:spPr>
          <a:xfrm>
            <a:off x="1066800" y="3048000"/>
            <a:ext cx="7239000" cy="2895600"/>
          </a:xfrm>
        </p:spPr>
        <p:txBody>
          <a:bodyPr>
            <a:normAutofit/>
          </a:bodyPr>
          <a:lstStyle/>
          <a:p>
            <a:pPr>
              <a:lnSpc>
                <a:spcPct val="70000"/>
              </a:lnSpc>
            </a:pPr>
            <a:r>
              <a:rPr lang="de-DE" sz="1900" smtClean="0">
                <a:latin typeface="Copperplate" charset="0"/>
              </a:rPr>
              <a:t>Motivation of the simulation study</a:t>
            </a:r>
          </a:p>
          <a:p>
            <a:pPr>
              <a:lnSpc>
                <a:spcPct val="70000"/>
              </a:lnSpc>
            </a:pPr>
            <a:r>
              <a:rPr lang="de-DE" sz="1900" smtClean="0">
                <a:latin typeface="Copperplate" charset="0"/>
              </a:rPr>
              <a:t>ECLOUD simulations:</a:t>
            </a:r>
          </a:p>
          <a:p>
            <a:pPr lvl="1">
              <a:lnSpc>
                <a:spcPct val="70000"/>
              </a:lnSpc>
            </a:pPr>
            <a:r>
              <a:rPr lang="de-DE" sz="1600" smtClean="0">
                <a:latin typeface="Copperplate" charset="0"/>
              </a:rPr>
              <a:t>How much does the presence of the holes affect the electron cloud build up?</a:t>
            </a:r>
          </a:p>
          <a:p>
            <a:pPr lvl="1">
              <a:lnSpc>
                <a:spcPct val="70000"/>
              </a:lnSpc>
            </a:pPr>
            <a:r>
              <a:rPr lang="de-DE" sz="1600" smtClean="0">
                <a:latin typeface="Copperplate" charset="0"/>
              </a:rPr>
              <a:t>What do we actually measure?</a:t>
            </a:r>
          </a:p>
          <a:p>
            <a:pPr lvl="1">
              <a:lnSpc>
                <a:spcPct val="70000"/>
              </a:lnSpc>
            </a:pPr>
            <a:r>
              <a:rPr lang="de-DE" sz="1600" smtClean="0">
                <a:latin typeface="Copperplate" charset="0"/>
              </a:rPr>
              <a:t>Effect of the magnetic field</a:t>
            </a:r>
          </a:p>
          <a:p>
            <a:pPr>
              <a:lnSpc>
                <a:spcPct val="70000"/>
              </a:lnSpc>
            </a:pPr>
            <a:r>
              <a:rPr lang="de-DE" sz="1900" smtClean="0">
                <a:latin typeface="Copperplate" charset="0"/>
              </a:rPr>
              <a:t>Results of several simulation scans and comparisons between unperturbed and perturbed geometries</a:t>
            </a:r>
          </a:p>
          <a:p>
            <a:pPr>
              <a:lnSpc>
                <a:spcPct val="70000"/>
              </a:lnSpc>
            </a:pPr>
            <a:endParaRPr lang="de-DE" sz="1900" smtClean="0">
              <a:latin typeface="Copperplate" charset="0"/>
            </a:endParaRPr>
          </a:p>
          <a:p>
            <a:pPr>
              <a:lnSpc>
                <a:spcPct val="70000"/>
              </a:lnSpc>
              <a:buFontTx/>
              <a:buNone/>
            </a:pPr>
            <a:r>
              <a:rPr lang="de-DE" sz="1900" smtClean="0">
                <a:latin typeface="Copperplate" charset="0"/>
                <a:sym typeface="Symbol" pitchFamily="18" charset="2"/>
              </a:rPr>
              <a:t> </a:t>
            </a:r>
            <a:r>
              <a:rPr lang="de-DE" sz="1600" smtClean="0">
                <a:latin typeface="Copperplate" charset="0"/>
              </a:rPr>
              <a:t>Many people involved in the discussions: S. Cettour-Cave,           K. Cornelis, E. Métral, E. Shaposhnikova, M. Taborelli, C. Yin Valgren, et 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851025"/>
            <a:ext cx="8229600" cy="1196975"/>
          </a:xfrm>
        </p:spPr>
        <p:txBody>
          <a:bodyPr>
            <a:normAutofit/>
          </a:bodyPr>
          <a:lstStyle/>
          <a:p>
            <a:pPr>
              <a:lnSpc>
                <a:spcPct val="80000"/>
              </a:lnSpc>
            </a:pPr>
            <a:r>
              <a:rPr lang="en-US" sz="2200" smtClean="0"/>
              <a:t>The signal suppression at the hole location(s) which occurs for high magnetic field values is evident from the horizontal distribution of the electron hitting the chamber in the different configurations…</a:t>
            </a:r>
          </a:p>
        </p:txBody>
      </p:sp>
      <p:sp>
        <p:nvSpPr>
          <p:cNvPr id="22531" name="Text Box 2"/>
          <p:cNvSpPr txBox="1">
            <a:spLocks noChangeArrowheads="1"/>
          </p:cNvSpPr>
          <p:nvPr/>
        </p:nvSpPr>
        <p:spPr bwMode="auto">
          <a:xfrm>
            <a:off x="776288" y="495300"/>
            <a:ext cx="7924800" cy="1247775"/>
          </a:xfrm>
          <a:prstGeom prst="rect">
            <a:avLst/>
          </a:prstGeom>
          <a:noFill/>
          <a:ln w="9525">
            <a:noFill/>
            <a:miter lim="800000"/>
            <a:headEnd/>
            <a:tailEnd/>
          </a:ln>
        </p:spPr>
        <p:txBody>
          <a:bodyPr>
            <a:spAutoFit/>
          </a:bodyPr>
          <a:lstStyle/>
          <a:p>
            <a:pPr algn="ctr">
              <a:spcBef>
                <a:spcPct val="50000"/>
              </a:spcBef>
            </a:pPr>
            <a:r>
              <a:rPr lang="de-DE" sz="2500">
                <a:latin typeface="Copperplate Gothic Bold" pitchFamily="34" charset="0"/>
              </a:rPr>
              <a:t>E-cloud simulations with hole: comparing one hole in the center of the chamber (1mm) with two holes at ±0.5cm and ±1cm</a:t>
            </a:r>
          </a:p>
        </p:txBody>
      </p:sp>
      <p:sp>
        <p:nvSpPr>
          <p:cNvPr id="5" name="Slide Number Placeholder 5"/>
          <p:cNvSpPr>
            <a:spLocks noGrp="1"/>
          </p:cNvSpPr>
          <p:nvPr>
            <p:ph type="sldNum" sz="quarter" idx="12"/>
          </p:nvPr>
        </p:nvSpPr>
        <p:spPr/>
        <p:txBody>
          <a:bodyPr/>
          <a:lstStyle/>
          <a:p>
            <a:fld id="{B69631DC-DF8E-4336-9764-3E8FE2705D42}" type="slidenum">
              <a:rPr lang="de-DE"/>
              <a:pPr/>
              <a:t>10</a:t>
            </a:fld>
            <a:endParaRPr lang="de-DE"/>
          </a:p>
        </p:txBody>
      </p:sp>
      <p:pic>
        <p:nvPicPr>
          <p:cNvPr id="22533" name="Picture 6" descr="onwall-20A-bis.pdf"/>
          <p:cNvPicPr>
            <a:picLocks noChangeAspect="1"/>
          </p:cNvPicPr>
          <p:nvPr/>
        </p:nvPicPr>
        <p:blipFill>
          <a:blip r:embed="rId2"/>
          <a:srcRect l="7158" t="11116" r="3580" b="9264"/>
          <a:stretch>
            <a:fillRect/>
          </a:stretch>
        </p:blipFill>
        <p:spPr bwMode="auto">
          <a:xfrm>
            <a:off x="4724400" y="3476625"/>
            <a:ext cx="4178300" cy="2879725"/>
          </a:xfrm>
          <a:prstGeom prst="rect">
            <a:avLst/>
          </a:prstGeom>
          <a:noFill/>
          <a:ln w="9525">
            <a:noFill/>
            <a:miter lim="800000"/>
            <a:headEnd/>
            <a:tailEnd/>
          </a:ln>
        </p:spPr>
      </p:pic>
      <p:pic>
        <p:nvPicPr>
          <p:cNvPr id="22534" name="Picture 7" descr="onwall-04A-bis.pdf"/>
          <p:cNvPicPr>
            <a:picLocks noChangeAspect="1"/>
          </p:cNvPicPr>
          <p:nvPr/>
        </p:nvPicPr>
        <p:blipFill>
          <a:blip r:embed="rId3"/>
          <a:srcRect l="7158" t="10654" r="3580" b="9264"/>
          <a:stretch>
            <a:fillRect/>
          </a:stretch>
        </p:blipFill>
        <p:spPr bwMode="auto">
          <a:xfrm>
            <a:off x="569913" y="3476625"/>
            <a:ext cx="4154487"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851025"/>
            <a:ext cx="8229600" cy="1196975"/>
          </a:xfrm>
        </p:spPr>
        <p:txBody>
          <a:bodyPr>
            <a:normAutofit/>
          </a:bodyPr>
          <a:lstStyle/>
          <a:p>
            <a:pPr>
              <a:lnSpc>
                <a:spcPct val="80000"/>
              </a:lnSpc>
            </a:pPr>
            <a:r>
              <a:rPr lang="en-US" sz="1800" smtClean="0"/>
              <a:t>The size of the hole does not seem to significantly affect the dependence of the electron cloud signal on the intensity of the magnetic field. This is probably due to the fact that we are considering hole sizes in the same order of the beam transverse sizes. Maybe simulations at 450 GeV/c could highlight a difference between these two cases </a:t>
            </a:r>
          </a:p>
        </p:txBody>
      </p:sp>
      <p:sp>
        <p:nvSpPr>
          <p:cNvPr id="23555" name="Text Box 2"/>
          <p:cNvSpPr txBox="1">
            <a:spLocks noChangeArrowheads="1"/>
          </p:cNvSpPr>
          <p:nvPr/>
        </p:nvSpPr>
        <p:spPr bwMode="auto">
          <a:xfrm>
            <a:off x="776288" y="495300"/>
            <a:ext cx="7924800" cy="1247775"/>
          </a:xfrm>
          <a:prstGeom prst="rect">
            <a:avLst/>
          </a:prstGeom>
          <a:noFill/>
          <a:ln w="9525">
            <a:noFill/>
            <a:miter lim="800000"/>
            <a:headEnd/>
            <a:tailEnd/>
          </a:ln>
        </p:spPr>
        <p:txBody>
          <a:bodyPr>
            <a:spAutoFit/>
          </a:bodyPr>
          <a:lstStyle/>
          <a:p>
            <a:pPr algn="ctr">
              <a:spcBef>
                <a:spcPct val="50000"/>
              </a:spcBef>
            </a:pPr>
            <a:r>
              <a:rPr lang="de-DE" sz="2500">
                <a:latin typeface="Copperplate Gothic Bold" pitchFamily="34" charset="0"/>
              </a:rPr>
              <a:t>E-cloud simulations with hole: comparing two different sizes of the hole in the center of the chamber (1mm and 2mm)</a:t>
            </a:r>
          </a:p>
        </p:txBody>
      </p:sp>
      <p:sp>
        <p:nvSpPr>
          <p:cNvPr id="5" name="Slide Number Placeholder 5"/>
          <p:cNvSpPr>
            <a:spLocks noGrp="1"/>
          </p:cNvSpPr>
          <p:nvPr>
            <p:ph type="sldNum" sz="quarter" idx="12"/>
          </p:nvPr>
        </p:nvSpPr>
        <p:spPr/>
        <p:txBody>
          <a:bodyPr/>
          <a:lstStyle/>
          <a:p>
            <a:fld id="{E2468A5D-5344-4A33-AFC8-4D169CAAB9C8}" type="slidenum">
              <a:rPr lang="de-DE"/>
              <a:pPr/>
              <a:t>11</a:t>
            </a:fld>
            <a:endParaRPr lang="de-DE"/>
          </a:p>
        </p:txBody>
      </p:sp>
      <p:pic>
        <p:nvPicPr>
          <p:cNvPr id="23557" name="Picture 8" descr="transm-1mmvs2mm.pdf"/>
          <p:cNvPicPr>
            <a:picLocks noChangeAspect="1"/>
          </p:cNvPicPr>
          <p:nvPr/>
        </p:nvPicPr>
        <p:blipFill>
          <a:blip r:embed="rId2"/>
          <a:srcRect l="7158" t="4633" r="3580" b="9264"/>
          <a:stretch>
            <a:fillRect/>
          </a:stretch>
        </p:blipFill>
        <p:spPr bwMode="auto">
          <a:xfrm>
            <a:off x="3879850" y="3048000"/>
            <a:ext cx="4829175" cy="3600450"/>
          </a:xfrm>
          <a:prstGeom prst="rect">
            <a:avLst/>
          </a:prstGeom>
          <a:noFill/>
          <a:ln w="9525">
            <a:noFill/>
            <a:miter lim="800000"/>
            <a:headEnd/>
            <a:tailEnd/>
          </a:ln>
        </p:spPr>
      </p:pic>
      <p:sp>
        <p:nvSpPr>
          <p:cNvPr id="6" name="Oval 5"/>
          <p:cNvSpPr>
            <a:spLocks noChangeArrowheads="1"/>
          </p:cNvSpPr>
          <p:nvPr/>
        </p:nvSpPr>
        <p:spPr bwMode="auto">
          <a:xfrm>
            <a:off x="479425" y="4191000"/>
            <a:ext cx="2568575" cy="1371600"/>
          </a:xfrm>
          <a:prstGeom prst="ellipse">
            <a:avLst/>
          </a:prstGeom>
          <a:noFill/>
          <a:ln w="9525">
            <a:solidFill>
              <a:srgbClr val="000090"/>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34" charset="0"/>
            </a:endParaRPr>
          </a:p>
        </p:txBody>
      </p:sp>
      <p:cxnSp>
        <p:nvCxnSpPr>
          <p:cNvPr id="7" name="Straight Connector 6"/>
          <p:cNvCxnSpPr>
            <a:cxnSpLocks noChangeShapeType="1"/>
          </p:cNvCxnSpPr>
          <p:nvPr/>
        </p:nvCxnSpPr>
        <p:spPr bwMode="auto">
          <a:xfrm>
            <a:off x="1600200" y="5562600"/>
            <a:ext cx="381000" cy="1588"/>
          </a:xfrm>
          <a:prstGeom prst="line">
            <a:avLst/>
          </a:prstGeom>
          <a:noFill/>
          <a:ln w="25400">
            <a:solidFill>
              <a:srgbClr val="0000FF"/>
            </a:solidFill>
            <a:round/>
            <a:headEnd/>
            <a:tailEnd/>
          </a:ln>
          <a:effectLst>
            <a:outerShdw dist="20000" dir="5400000" rotWithShape="0">
              <a:srgbClr val="808080">
                <a:alpha val="37999"/>
              </a:srgbClr>
            </a:outerShdw>
          </a:effectLst>
        </p:spPr>
      </p:cxnSp>
      <p:cxnSp>
        <p:nvCxnSpPr>
          <p:cNvPr id="8" name="Straight Connector 7"/>
          <p:cNvCxnSpPr>
            <a:cxnSpLocks noChangeShapeType="1"/>
          </p:cNvCxnSpPr>
          <p:nvPr/>
        </p:nvCxnSpPr>
        <p:spPr bwMode="auto">
          <a:xfrm>
            <a:off x="1598613" y="4191000"/>
            <a:ext cx="381000" cy="1588"/>
          </a:xfrm>
          <a:prstGeom prst="line">
            <a:avLst/>
          </a:prstGeom>
          <a:noFill/>
          <a:ln w="25400">
            <a:solidFill>
              <a:srgbClr val="0000FF"/>
            </a:solidFill>
            <a:round/>
            <a:headEnd/>
            <a:tailEnd/>
          </a:ln>
          <a:effectLst>
            <a:outerShdw dist="20000" dir="5400000" rotWithShape="0">
              <a:srgbClr val="808080">
                <a:alpha val="37999"/>
              </a:srgbClr>
            </a:outerShdw>
          </a:effectLst>
        </p:spPr>
      </p:cxnSp>
      <p:cxnSp>
        <p:nvCxnSpPr>
          <p:cNvPr id="10" name="Straight Connector 9"/>
          <p:cNvCxnSpPr>
            <a:cxnSpLocks noChangeShapeType="1"/>
          </p:cNvCxnSpPr>
          <p:nvPr/>
        </p:nvCxnSpPr>
        <p:spPr bwMode="auto">
          <a:xfrm rot="5400000">
            <a:off x="609601" y="4876800"/>
            <a:ext cx="1981200" cy="3175"/>
          </a:xfrm>
          <a:prstGeom prst="line">
            <a:avLst/>
          </a:prstGeom>
          <a:noFill/>
          <a:ln w="12700">
            <a:solidFill>
              <a:srgbClr val="0000FF"/>
            </a:solidFill>
            <a:prstDash val="lgDash"/>
            <a:round/>
            <a:headEnd/>
            <a:tailEnd/>
          </a:ln>
          <a:effectLst>
            <a:outerShdw dist="20000" dir="5400000" rotWithShape="0">
              <a:srgbClr val="808080">
                <a:alpha val="37999"/>
              </a:srgbClr>
            </a:outerShdw>
          </a:effectLst>
        </p:spPr>
      </p:cxnSp>
      <p:cxnSp>
        <p:nvCxnSpPr>
          <p:cNvPr id="11" name="Straight Connector 10"/>
          <p:cNvCxnSpPr>
            <a:cxnSpLocks noChangeShapeType="1"/>
          </p:cNvCxnSpPr>
          <p:nvPr/>
        </p:nvCxnSpPr>
        <p:spPr bwMode="auto">
          <a:xfrm rot="5400000">
            <a:off x="991394" y="4877594"/>
            <a:ext cx="1981200" cy="1588"/>
          </a:xfrm>
          <a:prstGeom prst="line">
            <a:avLst/>
          </a:prstGeom>
          <a:noFill/>
          <a:ln w="12700">
            <a:solidFill>
              <a:srgbClr val="0000FF"/>
            </a:solidFill>
            <a:prstDash val="lgDash"/>
            <a:round/>
            <a:headEnd/>
            <a:tailEnd/>
          </a:ln>
          <a:effectLst>
            <a:outerShdw dist="20000" dir="5400000" rotWithShape="0">
              <a:srgbClr val="808080">
                <a:alpha val="37999"/>
              </a:srgbClr>
            </a:outerShdw>
          </a:effectLst>
        </p:spPr>
      </p:cxnSp>
      <p:cxnSp>
        <p:nvCxnSpPr>
          <p:cNvPr id="12" name="Straight Arrow Connector 11"/>
          <p:cNvCxnSpPr>
            <a:cxnSpLocks noChangeShapeType="1"/>
          </p:cNvCxnSpPr>
          <p:nvPr/>
        </p:nvCxnSpPr>
        <p:spPr bwMode="auto">
          <a:xfrm>
            <a:off x="1601788" y="5868988"/>
            <a:ext cx="379412" cy="1587"/>
          </a:xfrm>
          <a:prstGeom prst="straightConnector1">
            <a:avLst/>
          </a:prstGeom>
          <a:noFill/>
          <a:ln w="25400">
            <a:solidFill>
              <a:srgbClr val="0000FF"/>
            </a:solidFill>
            <a:round/>
            <a:headEnd type="arrow" w="med" len="med"/>
            <a:tailEnd type="arrow" w="med" len="med"/>
          </a:ln>
          <a:effectLst>
            <a:outerShdw dist="20000" dir="5400000" rotWithShape="0">
              <a:srgbClr val="808080">
                <a:alpha val="37999"/>
              </a:srgbClr>
            </a:outerShdw>
          </a:effectLst>
        </p:spPr>
      </p:cxnSp>
      <p:sp>
        <p:nvSpPr>
          <p:cNvPr id="23564" name="TextBox 12"/>
          <p:cNvSpPr txBox="1">
            <a:spLocks noChangeArrowheads="1"/>
          </p:cNvSpPr>
          <p:nvPr/>
        </p:nvSpPr>
        <p:spPr bwMode="auto">
          <a:xfrm>
            <a:off x="1519238" y="5915025"/>
            <a:ext cx="509587" cy="276225"/>
          </a:xfrm>
          <a:prstGeom prst="rect">
            <a:avLst/>
          </a:prstGeom>
          <a:noFill/>
          <a:ln w="9525">
            <a:noFill/>
            <a:miter lim="800000"/>
            <a:headEnd/>
            <a:tailEnd/>
          </a:ln>
        </p:spPr>
        <p:txBody>
          <a:bodyPr wrap="none">
            <a:spAutoFit/>
          </a:bodyPr>
          <a:lstStyle/>
          <a:p>
            <a:r>
              <a:rPr lang="en-US" sz="1200">
                <a:solidFill>
                  <a:srgbClr val="0000FF"/>
                </a:solidFill>
                <a:latin typeface="Calibri" pitchFamily="34" charset="0"/>
              </a:rPr>
              <a:t>4mm</a:t>
            </a:r>
          </a:p>
        </p:txBody>
      </p:sp>
      <p:cxnSp>
        <p:nvCxnSpPr>
          <p:cNvPr id="14" name="Straight Connector 13"/>
          <p:cNvCxnSpPr>
            <a:cxnSpLocks noChangeShapeType="1"/>
          </p:cNvCxnSpPr>
          <p:nvPr/>
        </p:nvCxnSpPr>
        <p:spPr bwMode="auto">
          <a:xfrm rot="5400000">
            <a:off x="751682" y="4883944"/>
            <a:ext cx="1981200" cy="1587"/>
          </a:xfrm>
          <a:prstGeom prst="line">
            <a:avLst/>
          </a:prstGeom>
          <a:noFill/>
          <a:ln w="12700">
            <a:solidFill>
              <a:srgbClr val="FF0000"/>
            </a:solidFill>
            <a:prstDash val="lgDash"/>
            <a:round/>
            <a:headEnd/>
            <a:tailEnd/>
          </a:ln>
          <a:effectLst>
            <a:outerShdw dist="20000" dir="5400000" rotWithShape="0">
              <a:srgbClr val="808080">
                <a:alpha val="37999"/>
              </a:srgbClr>
            </a:outerShdw>
          </a:effectLst>
        </p:spPr>
      </p:cxnSp>
      <p:cxnSp>
        <p:nvCxnSpPr>
          <p:cNvPr id="15" name="Straight Connector 14"/>
          <p:cNvCxnSpPr>
            <a:cxnSpLocks noChangeShapeType="1"/>
          </p:cNvCxnSpPr>
          <p:nvPr/>
        </p:nvCxnSpPr>
        <p:spPr bwMode="auto">
          <a:xfrm rot="5400000">
            <a:off x="858044" y="4877594"/>
            <a:ext cx="1981200" cy="1588"/>
          </a:xfrm>
          <a:prstGeom prst="line">
            <a:avLst/>
          </a:prstGeom>
          <a:noFill/>
          <a:ln w="12700">
            <a:solidFill>
              <a:srgbClr val="FF0000"/>
            </a:solidFill>
            <a:prstDash val="lgDash"/>
            <a:round/>
            <a:headEnd/>
            <a:tailEnd/>
          </a:ln>
          <a:effectLst>
            <a:outerShdw dist="20000" dir="5400000" rotWithShape="0">
              <a:srgbClr val="808080">
                <a:alpha val="37999"/>
              </a:srgbClr>
            </a:outerShdw>
          </a:effectLst>
        </p:spPr>
      </p:cxnSp>
      <p:sp>
        <p:nvSpPr>
          <p:cNvPr id="23567" name="TextBox 20"/>
          <p:cNvSpPr txBox="1">
            <a:spLocks noChangeArrowheads="1"/>
          </p:cNvSpPr>
          <p:nvPr/>
        </p:nvSpPr>
        <p:spPr bwMode="auto">
          <a:xfrm>
            <a:off x="1519238" y="3609975"/>
            <a:ext cx="509587" cy="277813"/>
          </a:xfrm>
          <a:prstGeom prst="rect">
            <a:avLst/>
          </a:prstGeom>
          <a:noFill/>
          <a:ln w="9525">
            <a:noFill/>
            <a:miter lim="800000"/>
            <a:headEnd/>
            <a:tailEnd/>
          </a:ln>
        </p:spPr>
        <p:txBody>
          <a:bodyPr wrap="none">
            <a:spAutoFit/>
          </a:bodyPr>
          <a:lstStyle/>
          <a:p>
            <a:r>
              <a:rPr lang="en-US" sz="1200">
                <a:solidFill>
                  <a:srgbClr val="FF0000"/>
                </a:solidFill>
                <a:latin typeface="Calibri" pitchFamily="34" charset="0"/>
              </a:rPr>
              <a:t>2mm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79425" y="1851025"/>
            <a:ext cx="8229600" cy="3482975"/>
          </a:xfrm>
        </p:spPr>
        <p:txBody>
          <a:bodyPr/>
          <a:lstStyle/>
          <a:p>
            <a:r>
              <a:rPr lang="en-US" smtClean="0"/>
              <a:t>The presence of holes in the pipe wall can locally affect the electron cloud build up, especially for strong magnetic field perpendicular to the holes</a:t>
            </a:r>
          </a:p>
          <a:p>
            <a:endParaRPr lang="en-US" smtClean="0"/>
          </a:p>
          <a:p>
            <a:endParaRPr lang="en-US" smtClean="0"/>
          </a:p>
          <a:p>
            <a:endParaRPr lang="en-US" smtClean="0"/>
          </a:p>
        </p:txBody>
      </p:sp>
      <p:sp>
        <p:nvSpPr>
          <p:cNvPr id="24579" name="Text Box 2"/>
          <p:cNvSpPr txBox="1">
            <a:spLocks noChangeArrowheads="1"/>
          </p:cNvSpPr>
          <p:nvPr/>
        </p:nvSpPr>
        <p:spPr bwMode="auto">
          <a:xfrm>
            <a:off x="776288" y="495300"/>
            <a:ext cx="7924800" cy="477838"/>
          </a:xfrm>
          <a:prstGeom prst="rect">
            <a:avLst/>
          </a:prstGeom>
          <a:noFill/>
          <a:ln w="9525">
            <a:noFill/>
            <a:miter lim="800000"/>
            <a:headEnd/>
            <a:tailEnd/>
          </a:ln>
        </p:spPr>
        <p:txBody>
          <a:bodyPr>
            <a:spAutoFit/>
          </a:bodyPr>
          <a:lstStyle/>
          <a:p>
            <a:pPr algn="ctr">
              <a:spcBef>
                <a:spcPct val="50000"/>
              </a:spcBef>
            </a:pPr>
            <a:r>
              <a:rPr lang="de-DE" sz="2500">
                <a:latin typeface="Copperplate Gothic Bold" pitchFamily="34" charset="0"/>
              </a:rPr>
              <a:t>Conclusions</a:t>
            </a:r>
          </a:p>
        </p:txBody>
      </p:sp>
      <p:sp>
        <p:nvSpPr>
          <p:cNvPr id="5" name="Slide Number Placeholder 5"/>
          <p:cNvSpPr>
            <a:spLocks noGrp="1"/>
          </p:cNvSpPr>
          <p:nvPr>
            <p:ph type="sldNum" sz="quarter" idx="12"/>
          </p:nvPr>
        </p:nvSpPr>
        <p:spPr/>
        <p:txBody>
          <a:bodyPr/>
          <a:lstStyle/>
          <a:p>
            <a:fld id="{C96969CB-9E2A-42B7-96D5-BD0BFC2E0DDD}" type="slidenum">
              <a:rPr lang="de-DE"/>
              <a:pPr/>
              <a:t>12</a:t>
            </a:fld>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a:bodyPr>
          <a:lstStyle/>
          <a:p>
            <a:pPr>
              <a:lnSpc>
                <a:spcPct val="80000"/>
              </a:lnSpc>
            </a:pPr>
            <a:r>
              <a:rPr lang="en-US" sz="1800" smtClean="0"/>
              <a:t>During the last SPS long MD (week 32), it was decided to carry out </a:t>
            </a:r>
            <a:r>
              <a:rPr lang="en-US" sz="1800" b="1" smtClean="0">
                <a:solidFill>
                  <a:srgbClr val="FF0000"/>
                </a:solidFill>
              </a:rPr>
              <a:t>a systematic study of the behavior of the measured electron cloud in the StSt liner as a function of the magnetic field</a:t>
            </a:r>
            <a:r>
              <a:rPr lang="en-US" sz="1800" smtClean="0"/>
              <a:t>.</a:t>
            </a:r>
          </a:p>
          <a:p>
            <a:pPr>
              <a:lnSpc>
                <a:spcPct val="80000"/>
              </a:lnSpc>
            </a:pPr>
            <a:r>
              <a:rPr lang="en-US" sz="1800" smtClean="0"/>
              <a:t>Surprisingly enough, the measured signal seemed to indicate the presence of </a:t>
            </a:r>
            <a:r>
              <a:rPr lang="en-US" sz="1800" smtClean="0">
                <a:solidFill>
                  <a:srgbClr val="FF0000"/>
                </a:solidFill>
              </a:rPr>
              <a:t>a denser electron cloud for low values of magnetic field</a:t>
            </a:r>
            <a:r>
              <a:rPr lang="en-US" sz="1800" smtClean="0"/>
              <a:t>. </a:t>
            </a:r>
          </a:p>
          <a:p>
            <a:pPr>
              <a:lnSpc>
                <a:spcPct val="80000"/>
              </a:lnSpc>
            </a:pPr>
            <a:r>
              <a:rPr lang="en-US" sz="1800" smtClean="0"/>
              <a:t>This behavior had been observed before and was </a:t>
            </a:r>
            <a:r>
              <a:rPr lang="en-US" sz="1800" smtClean="0">
                <a:solidFill>
                  <a:srgbClr val="0000FF"/>
                </a:solidFill>
              </a:rPr>
              <a:t>qualitatively ascribed to a local electron cloud suppression at the hole locations</a:t>
            </a:r>
            <a:r>
              <a:rPr lang="en-US" sz="1800" smtClean="0"/>
              <a:t>. When the magnetic field is strong enough that the Larmor radius of the electron motion becomes smaller than the hole radius, multipacting is locally suppressed because the electrons are swallowed by the holes and not multiplied in the chamber (G. Arduini et al., PAC’01) </a:t>
            </a:r>
          </a:p>
          <a:p>
            <a:pPr>
              <a:lnSpc>
                <a:spcPct val="80000"/>
              </a:lnSpc>
            </a:pPr>
            <a:r>
              <a:rPr lang="en-US" sz="1800" smtClean="0"/>
              <a:t>However, in absence of quantitative analysis, this observation led to the belief that </a:t>
            </a:r>
            <a:r>
              <a:rPr lang="en-US" sz="1800" smtClean="0">
                <a:solidFill>
                  <a:srgbClr val="FF0000"/>
                </a:solidFill>
              </a:rPr>
              <a:t>there could be really more electron cloud in regions with low magnetic field</a:t>
            </a:r>
            <a:r>
              <a:rPr lang="en-US" sz="1800" smtClean="0"/>
              <a:t>, e.g. in the fringe field regions of the bending magnets, where the magnetic field rapidly varies from the nominal dipole value to zero (or vice versa)</a:t>
            </a:r>
          </a:p>
          <a:p>
            <a:pPr>
              <a:lnSpc>
                <a:spcPct val="80000"/>
              </a:lnSpc>
            </a:pPr>
            <a:r>
              <a:rPr lang="en-US" sz="1800" smtClean="0"/>
              <a:t>The idea appeared to find a strong confirmation in that most of </a:t>
            </a:r>
            <a:r>
              <a:rPr lang="en-US" sz="1800" smtClean="0">
                <a:solidFill>
                  <a:srgbClr val="FF0000"/>
                </a:solidFill>
              </a:rPr>
              <a:t>the SPS vacuum chambers exhibit a clear central black mark, possibly attributed to e-cloud heating</a:t>
            </a:r>
            <a:r>
              <a:rPr lang="en-US" sz="1800" smtClean="0"/>
              <a:t>, over a region extending for only about 0.5m at the entrance and at the exit of the magnets (see Karel’s talk)</a:t>
            </a:r>
          </a:p>
          <a:p>
            <a:pPr>
              <a:lnSpc>
                <a:spcPct val="80000"/>
              </a:lnSpc>
              <a:buClr>
                <a:schemeClr val="tx1"/>
              </a:buClr>
              <a:buFont typeface="Lucida Grande" charset="0"/>
              <a:buChar char="→"/>
            </a:pPr>
            <a:r>
              <a:rPr lang="en-US" sz="1800" b="1" smtClean="0">
                <a:solidFill>
                  <a:srgbClr val="0000FF"/>
                </a:solidFill>
              </a:rPr>
              <a:t>ECLOUD could be used to simulate the effect of the hole in the pipe wall….</a:t>
            </a:r>
          </a:p>
        </p:txBody>
      </p:sp>
      <p:sp>
        <p:nvSpPr>
          <p:cNvPr id="14339" name="Text Box 2"/>
          <p:cNvSpPr txBox="1">
            <a:spLocks noChangeArrowheads="1"/>
          </p:cNvSpPr>
          <p:nvPr/>
        </p:nvSpPr>
        <p:spPr bwMode="auto">
          <a:xfrm>
            <a:off x="762000" y="838200"/>
            <a:ext cx="7696200" cy="477838"/>
          </a:xfrm>
          <a:prstGeom prst="rect">
            <a:avLst/>
          </a:prstGeom>
          <a:noFill/>
          <a:ln w="9525">
            <a:noFill/>
            <a:miter lim="800000"/>
            <a:headEnd/>
            <a:tailEnd/>
          </a:ln>
        </p:spPr>
        <p:txBody>
          <a:bodyPr>
            <a:spAutoFit/>
          </a:bodyPr>
          <a:lstStyle/>
          <a:p>
            <a:pPr algn="ctr">
              <a:spcBef>
                <a:spcPct val="50000"/>
              </a:spcBef>
            </a:pPr>
            <a:r>
              <a:rPr lang="de-DE" sz="2500">
                <a:latin typeface="Copperplate Gothic Bold" pitchFamily="34" charset="0"/>
              </a:rPr>
              <a:t>Motivations of the study</a:t>
            </a:r>
          </a:p>
        </p:txBody>
      </p:sp>
      <p:sp>
        <p:nvSpPr>
          <p:cNvPr id="5" name="Slide Number Placeholder 5"/>
          <p:cNvSpPr>
            <a:spLocks noGrp="1"/>
          </p:cNvSpPr>
          <p:nvPr>
            <p:ph type="sldNum" sz="quarter" idx="12"/>
          </p:nvPr>
        </p:nvSpPr>
        <p:spPr/>
        <p:txBody>
          <a:bodyPr/>
          <a:lstStyle/>
          <a:p>
            <a:fld id="{13EA2672-B438-40EE-BD2B-F441670FB976}" type="slidenum">
              <a:rPr lang="de-DE"/>
              <a:pPr/>
              <a:t>2</a:t>
            </a:fld>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a:bodyPr>
          <a:lstStyle/>
          <a:p>
            <a:pPr>
              <a:lnSpc>
                <a:spcPct val="80000"/>
              </a:lnSpc>
            </a:pPr>
            <a:r>
              <a:rPr lang="en-US" sz="2000" smtClean="0"/>
              <a:t>The </a:t>
            </a:r>
            <a:r>
              <a:rPr lang="en-US" sz="2000" b="1" smtClean="0">
                <a:solidFill>
                  <a:srgbClr val="0000FF"/>
                </a:solidFill>
              </a:rPr>
              <a:t>ECLOUD</a:t>
            </a:r>
            <a:r>
              <a:rPr lang="en-US" sz="2000" smtClean="0"/>
              <a:t> code had to be modified to take into account the presence of holes in the vacuum chamber walls:</a:t>
            </a:r>
          </a:p>
          <a:p>
            <a:pPr lvl="1">
              <a:lnSpc>
                <a:spcPct val="80000"/>
              </a:lnSpc>
              <a:buFont typeface="Lucida Grande" charset="0"/>
              <a:buChar char="⇒"/>
            </a:pPr>
            <a:r>
              <a:rPr lang="en-US" sz="1800" smtClean="0"/>
              <a:t>The charges of the macroelectrons that hit the chamber wall at some predefined hole location(s) are set to zero</a:t>
            </a:r>
          </a:p>
          <a:p>
            <a:pPr lvl="1">
              <a:lnSpc>
                <a:spcPct val="80000"/>
              </a:lnSpc>
              <a:buFont typeface="Lucida Grande" charset="0"/>
              <a:buChar char="⇒"/>
            </a:pPr>
            <a:r>
              <a:rPr lang="en-US" sz="1800" smtClean="0"/>
              <a:t>At the same time, their original charges are added into a general accumulator variable that counts the total charge going through the hole (proportional to the signal measured by an e-cloud strip monitor)</a:t>
            </a:r>
          </a:p>
          <a:p>
            <a:pPr lvl="1">
              <a:lnSpc>
                <a:spcPct val="80000"/>
              </a:lnSpc>
              <a:buFont typeface="Lucida Grande" charset="0"/>
              <a:buChar char="⇒"/>
            </a:pPr>
            <a:r>
              <a:rPr lang="en-US" sz="1800" smtClean="0"/>
              <a:t>The ‘clean’ routine, called at the end of each bunch passage or inter-bunch gap, eliminates then all the macroelectrons having zero charge, making sure that those that went into the hole(s) are not tracked anymore </a:t>
            </a:r>
          </a:p>
          <a:p>
            <a:pPr>
              <a:lnSpc>
                <a:spcPct val="80000"/>
              </a:lnSpc>
            </a:pPr>
            <a:r>
              <a:rPr lang="en-US" sz="2000" smtClean="0"/>
              <a:t>Using the modified version of the code, we simulated the electron cloud build up for </a:t>
            </a:r>
            <a:r>
              <a:rPr lang="en-US" sz="2000" smtClean="0">
                <a:solidFill>
                  <a:srgbClr val="FF0000"/>
                </a:solidFill>
              </a:rPr>
              <a:t>MBB dipole chamber geometries with and without holes</a:t>
            </a:r>
            <a:r>
              <a:rPr lang="en-US" sz="2000" smtClean="0"/>
              <a:t> (exploring a few locations and sizes of the holes) and for a </a:t>
            </a:r>
            <a:r>
              <a:rPr lang="en-US" sz="2000" smtClean="0">
                <a:solidFill>
                  <a:srgbClr val="FF0000"/>
                </a:solidFill>
              </a:rPr>
              <a:t>wide range of magnetic field values</a:t>
            </a:r>
            <a:r>
              <a:rPr lang="en-US" sz="2000" smtClean="0"/>
              <a:t>, compatible with the variation range of the magnetic field in the liners.</a:t>
            </a:r>
          </a:p>
          <a:p>
            <a:pPr>
              <a:lnSpc>
                <a:spcPct val="80000"/>
              </a:lnSpc>
            </a:pPr>
            <a:r>
              <a:rPr lang="en-US" sz="2000" smtClean="0"/>
              <a:t>The beam energy is 26 GeV/c and the passage of 4 batches was simulated for each case. The value of the maximum SEY was always set to 1.6 (as expected for StSt after some scrubbing)</a:t>
            </a:r>
          </a:p>
        </p:txBody>
      </p:sp>
      <p:sp>
        <p:nvSpPr>
          <p:cNvPr id="15363" name="Text Box 2"/>
          <p:cNvSpPr txBox="1">
            <a:spLocks noChangeArrowheads="1"/>
          </p:cNvSpPr>
          <p:nvPr/>
        </p:nvSpPr>
        <p:spPr bwMode="auto">
          <a:xfrm>
            <a:off x="1600200" y="838200"/>
            <a:ext cx="6172200" cy="477838"/>
          </a:xfrm>
          <a:prstGeom prst="rect">
            <a:avLst/>
          </a:prstGeom>
          <a:noFill/>
          <a:ln w="9525">
            <a:noFill/>
            <a:miter lim="800000"/>
            <a:headEnd/>
            <a:tailEnd/>
          </a:ln>
        </p:spPr>
        <p:txBody>
          <a:bodyPr>
            <a:spAutoFit/>
          </a:bodyPr>
          <a:lstStyle/>
          <a:p>
            <a:pPr algn="ctr">
              <a:spcBef>
                <a:spcPct val="50000"/>
              </a:spcBef>
            </a:pPr>
            <a:r>
              <a:rPr lang="de-DE" sz="2500">
                <a:latin typeface="Copperplate Gothic Bold" pitchFamily="34" charset="0"/>
              </a:rPr>
              <a:t>E-cloud simulations with hole</a:t>
            </a:r>
          </a:p>
        </p:txBody>
      </p:sp>
      <p:sp>
        <p:nvSpPr>
          <p:cNvPr id="5" name="Slide Number Placeholder 5"/>
          <p:cNvSpPr>
            <a:spLocks noGrp="1"/>
          </p:cNvSpPr>
          <p:nvPr>
            <p:ph type="sldNum" sz="quarter" idx="12"/>
          </p:nvPr>
        </p:nvSpPr>
        <p:spPr/>
        <p:txBody>
          <a:bodyPr/>
          <a:lstStyle/>
          <a:p>
            <a:fld id="{9EA3F163-8EA4-4C9D-984E-A3B73A1BE3AC}" type="slidenum">
              <a:rPr lang="de-DE"/>
              <a:pPr/>
              <a:t>3</a:t>
            </a:fld>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1143000"/>
          </a:xfrm>
        </p:spPr>
        <p:txBody>
          <a:bodyPr>
            <a:normAutofit/>
          </a:bodyPr>
          <a:lstStyle/>
          <a:p>
            <a:pPr>
              <a:lnSpc>
                <a:spcPct val="80000"/>
              </a:lnSpc>
            </a:pPr>
            <a:r>
              <a:rPr lang="en-US" sz="2200" smtClean="0"/>
              <a:t>In terms of average electron cloud density over the chamber cross section, the electron cloud build up seems to be only moderately affected by the presence of the hole in the chamber wall </a:t>
            </a:r>
          </a:p>
        </p:txBody>
      </p:sp>
      <p:sp>
        <p:nvSpPr>
          <p:cNvPr id="16387" name="Text Box 2"/>
          <p:cNvSpPr txBox="1">
            <a:spLocks noChangeArrowheads="1"/>
          </p:cNvSpPr>
          <p:nvPr/>
        </p:nvSpPr>
        <p:spPr bwMode="auto">
          <a:xfrm>
            <a:off x="762000" y="838200"/>
            <a:ext cx="7924800" cy="862013"/>
          </a:xfrm>
          <a:prstGeom prst="rect">
            <a:avLst/>
          </a:prstGeom>
          <a:noFill/>
          <a:ln w="9525">
            <a:noFill/>
            <a:miter lim="800000"/>
            <a:headEnd/>
            <a:tailEnd/>
          </a:ln>
        </p:spPr>
        <p:txBody>
          <a:bodyPr>
            <a:spAutoFit/>
          </a:bodyPr>
          <a:lstStyle/>
          <a:p>
            <a:pPr algn="ctr">
              <a:spcBef>
                <a:spcPct val="50000"/>
              </a:spcBef>
            </a:pPr>
            <a:r>
              <a:rPr lang="de-DE" sz="2500">
                <a:latin typeface="Copperplate Gothic Bold" pitchFamily="34" charset="0"/>
              </a:rPr>
              <a:t>E-cloud simulations with hole: one hole in the center of the chamber (1mm)</a:t>
            </a:r>
          </a:p>
        </p:txBody>
      </p:sp>
      <p:sp>
        <p:nvSpPr>
          <p:cNvPr id="5" name="Slide Number Placeholder 5"/>
          <p:cNvSpPr>
            <a:spLocks noGrp="1"/>
          </p:cNvSpPr>
          <p:nvPr>
            <p:ph type="sldNum" sz="quarter" idx="12"/>
          </p:nvPr>
        </p:nvSpPr>
        <p:spPr/>
        <p:txBody>
          <a:bodyPr/>
          <a:lstStyle/>
          <a:p>
            <a:fld id="{E0C889B8-3A71-4C38-B67E-9E7F5AD4CED4}" type="slidenum">
              <a:rPr lang="de-DE"/>
              <a:pPr/>
              <a:t>4</a:t>
            </a:fld>
            <a:endParaRPr lang="de-DE"/>
          </a:p>
        </p:txBody>
      </p:sp>
      <p:pic>
        <p:nvPicPr>
          <p:cNvPr id="16389" name="Picture 5" descr="bup-05A.pdf"/>
          <p:cNvPicPr>
            <a:picLocks noChangeAspect="1"/>
          </p:cNvPicPr>
          <p:nvPr/>
        </p:nvPicPr>
        <p:blipFill>
          <a:blip r:embed="rId2"/>
          <a:srcRect l="7158" t="9264" r="3580" b="9264"/>
          <a:stretch>
            <a:fillRect/>
          </a:stretch>
        </p:blipFill>
        <p:spPr bwMode="auto">
          <a:xfrm>
            <a:off x="0" y="3476625"/>
            <a:ext cx="4083050" cy="2879725"/>
          </a:xfrm>
          <a:prstGeom prst="rect">
            <a:avLst/>
          </a:prstGeom>
          <a:noFill/>
          <a:ln w="9525">
            <a:noFill/>
            <a:miter lim="800000"/>
            <a:headEnd/>
            <a:tailEnd/>
          </a:ln>
        </p:spPr>
      </p:pic>
      <p:pic>
        <p:nvPicPr>
          <p:cNvPr id="16390" name="Picture 6" descr="bup-2A.pdf"/>
          <p:cNvPicPr>
            <a:picLocks noChangeAspect="1"/>
          </p:cNvPicPr>
          <p:nvPr/>
        </p:nvPicPr>
        <p:blipFill>
          <a:blip r:embed="rId3"/>
          <a:srcRect l="7158" t="9264" r="3580" b="9264"/>
          <a:stretch>
            <a:fillRect/>
          </a:stretch>
        </p:blipFill>
        <p:spPr bwMode="auto">
          <a:xfrm>
            <a:off x="4511675" y="3514725"/>
            <a:ext cx="4083050" cy="288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851025"/>
            <a:ext cx="8229600" cy="1143000"/>
          </a:xfrm>
        </p:spPr>
        <p:txBody>
          <a:bodyPr>
            <a:normAutofit/>
          </a:bodyPr>
          <a:lstStyle/>
          <a:p>
            <a:pPr>
              <a:lnSpc>
                <a:spcPct val="80000"/>
              </a:lnSpc>
            </a:pPr>
            <a:r>
              <a:rPr lang="en-US" sz="1500" smtClean="0"/>
              <a:t>The measured electron cloud signal, i.e. the total charge into the hole, is a strong function of the magnetic field (on the lower x-axis we have used the current feeding the liner magnet)</a:t>
            </a:r>
          </a:p>
          <a:p>
            <a:pPr>
              <a:lnSpc>
                <a:spcPct val="80000"/>
              </a:lnSpc>
            </a:pPr>
            <a:r>
              <a:rPr lang="en-US" sz="1500" smtClean="0"/>
              <a:t>Since the total charge is calculated for 4 batches, the total electron current through the hole, I</a:t>
            </a:r>
            <a:r>
              <a:rPr lang="en-US" sz="1500" baseline="-25000" smtClean="0"/>
              <a:t>e</a:t>
            </a:r>
            <a:r>
              <a:rPr lang="en-US" sz="1500" smtClean="0"/>
              <a:t>, is obtained by dividing the total charge from the simulation by the revolution period of the SPS. </a:t>
            </a:r>
          </a:p>
        </p:txBody>
      </p:sp>
      <p:sp>
        <p:nvSpPr>
          <p:cNvPr id="17411" name="Text Box 2"/>
          <p:cNvSpPr txBox="1">
            <a:spLocks noChangeArrowheads="1"/>
          </p:cNvSpPr>
          <p:nvPr/>
        </p:nvSpPr>
        <p:spPr bwMode="auto">
          <a:xfrm>
            <a:off x="762000" y="838200"/>
            <a:ext cx="7924800" cy="862013"/>
          </a:xfrm>
          <a:prstGeom prst="rect">
            <a:avLst/>
          </a:prstGeom>
          <a:noFill/>
          <a:ln w="9525">
            <a:noFill/>
            <a:miter lim="800000"/>
            <a:headEnd/>
            <a:tailEnd/>
          </a:ln>
        </p:spPr>
        <p:txBody>
          <a:bodyPr>
            <a:spAutoFit/>
          </a:bodyPr>
          <a:lstStyle/>
          <a:p>
            <a:pPr algn="ctr">
              <a:spcBef>
                <a:spcPct val="50000"/>
              </a:spcBef>
            </a:pPr>
            <a:r>
              <a:rPr lang="de-DE" sz="2500">
                <a:latin typeface="Copperplate Gothic Bold" pitchFamily="34" charset="0"/>
              </a:rPr>
              <a:t>E-cloud simulations with hole: one hole in the center of the chamber (1mm radius)</a:t>
            </a:r>
          </a:p>
        </p:txBody>
      </p:sp>
      <p:sp>
        <p:nvSpPr>
          <p:cNvPr id="5" name="Slide Number Placeholder 5"/>
          <p:cNvSpPr>
            <a:spLocks noGrp="1"/>
          </p:cNvSpPr>
          <p:nvPr>
            <p:ph type="sldNum" sz="quarter" idx="12"/>
          </p:nvPr>
        </p:nvSpPr>
        <p:spPr/>
        <p:txBody>
          <a:bodyPr/>
          <a:lstStyle/>
          <a:p>
            <a:fld id="{DB3700D0-BBC2-41A0-9DDE-11F8C5CBAF2C}" type="slidenum">
              <a:rPr lang="de-DE"/>
              <a:pPr/>
              <a:t>5</a:t>
            </a:fld>
            <a:endParaRPr lang="de-DE"/>
          </a:p>
        </p:txBody>
      </p:sp>
      <p:pic>
        <p:nvPicPr>
          <p:cNvPr id="17413" name="Picture 8" descr="Hole.pdf"/>
          <p:cNvPicPr>
            <a:picLocks noChangeAspect="1"/>
          </p:cNvPicPr>
          <p:nvPr/>
        </p:nvPicPr>
        <p:blipFill>
          <a:blip r:embed="rId2"/>
          <a:srcRect l="10100" t="12387" r="10100" b="9528"/>
          <a:stretch>
            <a:fillRect/>
          </a:stretch>
        </p:blipFill>
        <p:spPr bwMode="auto">
          <a:xfrm>
            <a:off x="3048000" y="2994025"/>
            <a:ext cx="5207000" cy="3598863"/>
          </a:xfrm>
          <a:prstGeom prst="rect">
            <a:avLst/>
          </a:prstGeom>
          <a:noFill/>
          <a:ln w="9525">
            <a:noFill/>
            <a:miter lim="800000"/>
            <a:headEnd/>
            <a:tailEnd/>
          </a:ln>
        </p:spPr>
      </p:pic>
      <p:sp>
        <p:nvSpPr>
          <p:cNvPr id="10" name="Oval 9"/>
          <p:cNvSpPr>
            <a:spLocks noChangeArrowheads="1"/>
          </p:cNvSpPr>
          <p:nvPr/>
        </p:nvSpPr>
        <p:spPr bwMode="auto">
          <a:xfrm>
            <a:off x="479425" y="4191000"/>
            <a:ext cx="2568575" cy="1371600"/>
          </a:xfrm>
          <a:prstGeom prst="ellipse">
            <a:avLst/>
          </a:prstGeom>
          <a:noFill/>
          <a:ln w="9525">
            <a:solidFill>
              <a:srgbClr val="000090"/>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34" charset="0"/>
            </a:endParaRPr>
          </a:p>
        </p:txBody>
      </p:sp>
      <p:cxnSp>
        <p:nvCxnSpPr>
          <p:cNvPr id="16" name="Straight Connector 15"/>
          <p:cNvCxnSpPr>
            <a:cxnSpLocks noChangeShapeType="1"/>
          </p:cNvCxnSpPr>
          <p:nvPr/>
        </p:nvCxnSpPr>
        <p:spPr bwMode="auto">
          <a:xfrm>
            <a:off x="1600200" y="5562600"/>
            <a:ext cx="381000"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17" name="Straight Connector 16"/>
          <p:cNvCxnSpPr>
            <a:cxnSpLocks noChangeShapeType="1"/>
          </p:cNvCxnSpPr>
          <p:nvPr/>
        </p:nvCxnSpPr>
        <p:spPr bwMode="auto">
          <a:xfrm>
            <a:off x="1600200" y="4189413"/>
            <a:ext cx="381000" cy="1587"/>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19" name="Straight Connector 18"/>
          <p:cNvCxnSpPr>
            <a:cxnSpLocks noChangeShapeType="1"/>
          </p:cNvCxnSpPr>
          <p:nvPr/>
        </p:nvCxnSpPr>
        <p:spPr bwMode="auto">
          <a:xfrm rot="5400000">
            <a:off x="609601" y="4876800"/>
            <a:ext cx="1981200" cy="3175"/>
          </a:xfrm>
          <a:prstGeom prst="line">
            <a:avLst/>
          </a:prstGeom>
          <a:noFill/>
          <a:ln w="12700">
            <a:solidFill>
              <a:srgbClr val="000000"/>
            </a:solidFill>
            <a:prstDash val="lgDash"/>
            <a:round/>
            <a:headEnd/>
            <a:tailEnd/>
          </a:ln>
          <a:effectLst>
            <a:outerShdw dist="20000" dir="5400000" rotWithShape="0">
              <a:srgbClr val="808080">
                <a:alpha val="37999"/>
              </a:srgbClr>
            </a:outerShdw>
          </a:effectLst>
        </p:spPr>
      </p:cxnSp>
      <p:cxnSp>
        <p:nvCxnSpPr>
          <p:cNvPr id="20" name="Straight Connector 19"/>
          <p:cNvCxnSpPr>
            <a:cxnSpLocks noChangeShapeType="1"/>
          </p:cNvCxnSpPr>
          <p:nvPr/>
        </p:nvCxnSpPr>
        <p:spPr bwMode="auto">
          <a:xfrm rot="5400000">
            <a:off x="991394" y="4877594"/>
            <a:ext cx="1981200" cy="1588"/>
          </a:xfrm>
          <a:prstGeom prst="line">
            <a:avLst/>
          </a:prstGeom>
          <a:noFill/>
          <a:ln w="12700">
            <a:solidFill>
              <a:srgbClr val="000000"/>
            </a:solidFill>
            <a:prstDash val="lgDash"/>
            <a:round/>
            <a:headEnd/>
            <a:tailEnd/>
          </a:ln>
          <a:effectLst>
            <a:outerShdw dist="20000" dir="5400000" rotWithShape="0">
              <a:srgbClr val="808080">
                <a:alpha val="37999"/>
              </a:srgbClr>
            </a:outerShdw>
          </a:effectLst>
        </p:spPr>
      </p:cxnSp>
      <p:cxnSp>
        <p:nvCxnSpPr>
          <p:cNvPr id="22" name="Straight Arrow Connector 21"/>
          <p:cNvCxnSpPr>
            <a:cxnSpLocks noChangeShapeType="1"/>
          </p:cNvCxnSpPr>
          <p:nvPr/>
        </p:nvCxnSpPr>
        <p:spPr bwMode="auto">
          <a:xfrm>
            <a:off x="1601788" y="5868988"/>
            <a:ext cx="379412" cy="1587"/>
          </a:xfrm>
          <a:prstGeom prst="straightConnector1">
            <a:avLst/>
          </a:prstGeom>
          <a:noFill/>
          <a:ln w="25400">
            <a:solidFill>
              <a:srgbClr val="000000"/>
            </a:solidFill>
            <a:round/>
            <a:headEnd type="arrow" w="med" len="med"/>
            <a:tailEnd type="arrow" w="med" len="med"/>
          </a:ln>
          <a:effectLst>
            <a:outerShdw dist="20000" dir="5400000" rotWithShape="0">
              <a:srgbClr val="808080">
                <a:alpha val="37999"/>
              </a:srgbClr>
            </a:outerShdw>
          </a:effectLst>
        </p:spPr>
      </p:cxnSp>
      <p:sp>
        <p:nvSpPr>
          <p:cNvPr id="17420" name="TextBox 22"/>
          <p:cNvSpPr txBox="1">
            <a:spLocks noChangeArrowheads="1"/>
          </p:cNvSpPr>
          <p:nvPr/>
        </p:nvSpPr>
        <p:spPr bwMode="auto">
          <a:xfrm>
            <a:off x="1519238" y="5915025"/>
            <a:ext cx="509587" cy="276225"/>
          </a:xfrm>
          <a:prstGeom prst="rect">
            <a:avLst/>
          </a:prstGeom>
          <a:noFill/>
          <a:ln w="9525">
            <a:noFill/>
            <a:miter lim="800000"/>
            <a:headEnd/>
            <a:tailEnd/>
          </a:ln>
        </p:spPr>
        <p:txBody>
          <a:bodyPr wrap="none">
            <a:spAutoFit/>
          </a:bodyPr>
          <a:lstStyle/>
          <a:p>
            <a:r>
              <a:rPr lang="en-US" sz="1200">
                <a:latin typeface="Calibri" pitchFamily="34" charset="0"/>
              </a:rPr>
              <a:t>2mm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851025"/>
            <a:ext cx="8229600" cy="1349375"/>
          </a:xfrm>
        </p:spPr>
        <p:txBody>
          <a:bodyPr>
            <a:normAutofit/>
          </a:bodyPr>
          <a:lstStyle/>
          <a:p>
            <a:pPr>
              <a:lnSpc>
                <a:spcPct val="80000"/>
              </a:lnSpc>
            </a:pPr>
            <a:r>
              <a:rPr lang="en-US" sz="1500" smtClean="0"/>
              <a:t>The fact that the electron current decreases at high values of B is mainly due to local suppression of the e-cloud at the hole location.</a:t>
            </a:r>
          </a:p>
          <a:p>
            <a:pPr>
              <a:lnSpc>
                <a:spcPct val="80000"/>
              </a:lnSpc>
            </a:pPr>
            <a:r>
              <a:rPr lang="en-US" sz="1500" smtClean="0"/>
              <a:t>Simulations done without the hole, but counting the total charge hitting the chamber wall at the “virtual” hole location, clearly show this effect (blue curve, plot on the left)</a:t>
            </a:r>
          </a:p>
          <a:p>
            <a:pPr>
              <a:lnSpc>
                <a:spcPct val="80000"/>
              </a:lnSpc>
            </a:pPr>
            <a:r>
              <a:rPr lang="en-US" sz="1500" smtClean="0"/>
              <a:t>On the right, we also plot the dependence on energy of the ratio between the unperturbed electron flux at the hole location and the real electron flux into the hole</a:t>
            </a:r>
          </a:p>
        </p:txBody>
      </p:sp>
      <p:sp>
        <p:nvSpPr>
          <p:cNvPr id="18435" name="Text Box 2"/>
          <p:cNvSpPr txBox="1">
            <a:spLocks noChangeArrowheads="1"/>
          </p:cNvSpPr>
          <p:nvPr/>
        </p:nvSpPr>
        <p:spPr bwMode="auto">
          <a:xfrm>
            <a:off x="762000" y="838200"/>
            <a:ext cx="7924800" cy="862013"/>
          </a:xfrm>
          <a:prstGeom prst="rect">
            <a:avLst/>
          </a:prstGeom>
          <a:noFill/>
          <a:ln w="9525">
            <a:noFill/>
            <a:miter lim="800000"/>
            <a:headEnd/>
            <a:tailEnd/>
          </a:ln>
        </p:spPr>
        <p:txBody>
          <a:bodyPr>
            <a:spAutoFit/>
          </a:bodyPr>
          <a:lstStyle/>
          <a:p>
            <a:pPr algn="ctr">
              <a:spcBef>
                <a:spcPct val="50000"/>
              </a:spcBef>
            </a:pPr>
            <a:r>
              <a:rPr lang="de-DE" sz="2500">
                <a:latin typeface="Copperplate Gothic Bold" pitchFamily="34" charset="0"/>
              </a:rPr>
              <a:t>E-cloud simulations with hole: one hole in the center of the chamber (1mm radius)</a:t>
            </a:r>
          </a:p>
        </p:txBody>
      </p:sp>
      <p:sp>
        <p:nvSpPr>
          <p:cNvPr id="5" name="Slide Number Placeholder 5"/>
          <p:cNvSpPr>
            <a:spLocks noGrp="1"/>
          </p:cNvSpPr>
          <p:nvPr>
            <p:ph type="sldNum" sz="quarter" idx="12"/>
          </p:nvPr>
        </p:nvSpPr>
        <p:spPr/>
        <p:txBody>
          <a:bodyPr/>
          <a:lstStyle/>
          <a:p>
            <a:fld id="{A5931C93-1413-4985-AC3C-16915C860898}" type="slidenum">
              <a:rPr lang="de-DE"/>
              <a:pPr/>
              <a:t>6</a:t>
            </a:fld>
            <a:endParaRPr lang="de-DE"/>
          </a:p>
        </p:txBody>
      </p:sp>
      <p:pic>
        <p:nvPicPr>
          <p:cNvPr id="18437" name="Picture 5" descr="calibration.pdf"/>
          <p:cNvPicPr>
            <a:picLocks noChangeAspect="1"/>
          </p:cNvPicPr>
          <p:nvPr/>
        </p:nvPicPr>
        <p:blipFill>
          <a:blip r:embed="rId2"/>
          <a:srcRect l="7158" t="6947" r="3580" b="9264"/>
          <a:stretch>
            <a:fillRect/>
          </a:stretch>
        </p:blipFill>
        <p:spPr bwMode="auto">
          <a:xfrm>
            <a:off x="4567238" y="3355975"/>
            <a:ext cx="3971925" cy="2879725"/>
          </a:xfrm>
          <a:prstGeom prst="rect">
            <a:avLst/>
          </a:prstGeom>
          <a:noFill/>
          <a:ln w="9525">
            <a:noFill/>
            <a:miter lim="800000"/>
            <a:headEnd/>
            <a:tailEnd/>
          </a:ln>
        </p:spPr>
      </p:pic>
      <p:pic>
        <p:nvPicPr>
          <p:cNvPr id="18438" name="Picture 6" descr="transm-1mmvsnohole.pdf"/>
          <p:cNvPicPr>
            <a:picLocks noChangeAspect="1"/>
          </p:cNvPicPr>
          <p:nvPr/>
        </p:nvPicPr>
        <p:blipFill>
          <a:blip r:embed="rId3"/>
          <a:srcRect l="7158" t="6947" r="3580" b="9264"/>
          <a:stretch>
            <a:fillRect/>
          </a:stretch>
        </p:blipFill>
        <p:spPr bwMode="auto">
          <a:xfrm>
            <a:off x="479425" y="3355975"/>
            <a:ext cx="3971925"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851025"/>
            <a:ext cx="8229600" cy="1196975"/>
          </a:xfrm>
        </p:spPr>
        <p:txBody>
          <a:bodyPr>
            <a:normAutofit/>
          </a:bodyPr>
          <a:lstStyle/>
          <a:p>
            <a:pPr>
              <a:lnSpc>
                <a:spcPct val="80000"/>
              </a:lnSpc>
            </a:pPr>
            <a:r>
              <a:rPr lang="en-US" sz="2200" smtClean="0"/>
              <a:t>The simulated distribution of electrons along the horizontal coordinate is plotted for 4 different values of magnetic field. It also shows the suppression effect at the hole location, which occurs for values of the current in the liner magnetic higher than ~6A.</a:t>
            </a:r>
          </a:p>
        </p:txBody>
      </p:sp>
      <p:sp>
        <p:nvSpPr>
          <p:cNvPr id="19459" name="Text Box 2"/>
          <p:cNvSpPr txBox="1">
            <a:spLocks noChangeArrowheads="1"/>
          </p:cNvSpPr>
          <p:nvPr/>
        </p:nvSpPr>
        <p:spPr bwMode="auto">
          <a:xfrm>
            <a:off x="762000" y="838200"/>
            <a:ext cx="7924800" cy="862013"/>
          </a:xfrm>
          <a:prstGeom prst="rect">
            <a:avLst/>
          </a:prstGeom>
          <a:noFill/>
          <a:ln w="9525">
            <a:noFill/>
            <a:miter lim="800000"/>
            <a:headEnd/>
            <a:tailEnd/>
          </a:ln>
        </p:spPr>
        <p:txBody>
          <a:bodyPr>
            <a:spAutoFit/>
          </a:bodyPr>
          <a:lstStyle/>
          <a:p>
            <a:pPr algn="ctr">
              <a:spcBef>
                <a:spcPct val="50000"/>
              </a:spcBef>
            </a:pPr>
            <a:r>
              <a:rPr lang="de-DE" sz="2500">
                <a:latin typeface="Copperplate Gothic Bold" pitchFamily="34" charset="0"/>
              </a:rPr>
              <a:t>E-cloud simulations with hole: one hole in the center of the chamber (1mm radius)</a:t>
            </a:r>
          </a:p>
        </p:txBody>
      </p:sp>
      <p:sp>
        <p:nvSpPr>
          <p:cNvPr id="5" name="Slide Number Placeholder 5"/>
          <p:cNvSpPr>
            <a:spLocks noGrp="1"/>
          </p:cNvSpPr>
          <p:nvPr>
            <p:ph type="sldNum" sz="quarter" idx="12"/>
          </p:nvPr>
        </p:nvSpPr>
        <p:spPr/>
        <p:txBody>
          <a:bodyPr/>
          <a:lstStyle/>
          <a:p>
            <a:fld id="{E5620FEE-AF59-4EA2-AF46-BDC3CF61EA2E}" type="slidenum">
              <a:rPr lang="de-DE"/>
              <a:pPr/>
              <a:t>7</a:t>
            </a:fld>
            <a:endParaRPr lang="de-DE"/>
          </a:p>
        </p:txBody>
      </p:sp>
      <p:pic>
        <p:nvPicPr>
          <p:cNvPr id="19461" name="Picture 7" descr="onwall-comp.pdf"/>
          <p:cNvPicPr>
            <a:picLocks noChangeAspect="1"/>
          </p:cNvPicPr>
          <p:nvPr/>
        </p:nvPicPr>
        <p:blipFill>
          <a:blip r:embed="rId2"/>
          <a:srcRect l="7158" t="9264" r="3580" b="9264"/>
          <a:stretch>
            <a:fillRect/>
          </a:stretch>
        </p:blipFill>
        <p:spPr bwMode="auto">
          <a:xfrm>
            <a:off x="1905000" y="3200400"/>
            <a:ext cx="5103813"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851025"/>
            <a:ext cx="8229600" cy="1196975"/>
          </a:xfrm>
        </p:spPr>
        <p:txBody>
          <a:bodyPr>
            <a:normAutofit/>
          </a:bodyPr>
          <a:lstStyle/>
          <a:p>
            <a:pPr>
              <a:lnSpc>
                <a:spcPct val="80000"/>
              </a:lnSpc>
            </a:pPr>
            <a:r>
              <a:rPr lang="en-US" sz="2200" smtClean="0"/>
              <a:t>In spite of the shape of the curve of the measured electron flux into the hole as a function of the magnetic field, the central electron density (which determines the beam stability) becomes higher for strong dipole fields and levels off for B&gt;200G  </a:t>
            </a:r>
          </a:p>
        </p:txBody>
      </p:sp>
      <p:sp>
        <p:nvSpPr>
          <p:cNvPr id="20483" name="Text Box 2"/>
          <p:cNvSpPr txBox="1">
            <a:spLocks noChangeArrowheads="1"/>
          </p:cNvSpPr>
          <p:nvPr/>
        </p:nvSpPr>
        <p:spPr bwMode="auto">
          <a:xfrm>
            <a:off x="762000" y="838200"/>
            <a:ext cx="7924800" cy="862013"/>
          </a:xfrm>
          <a:prstGeom prst="rect">
            <a:avLst/>
          </a:prstGeom>
          <a:noFill/>
          <a:ln w="9525">
            <a:noFill/>
            <a:miter lim="800000"/>
            <a:headEnd/>
            <a:tailEnd/>
          </a:ln>
        </p:spPr>
        <p:txBody>
          <a:bodyPr>
            <a:spAutoFit/>
          </a:bodyPr>
          <a:lstStyle/>
          <a:p>
            <a:pPr algn="ctr">
              <a:spcBef>
                <a:spcPct val="50000"/>
              </a:spcBef>
            </a:pPr>
            <a:r>
              <a:rPr lang="de-DE" sz="2500">
                <a:latin typeface="Copperplate Gothic Bold" pitchFamily="34" charset="0"/>
              </a:rPr>
              <a:t>E-cloud simulations with hole: one hole in the center of the chamber (1mm radius)</a:t>
            </a:r>
          </a:p>
        </p:txBody>
      </p:sp>
      <p:sp>
        <p:nvSpPr>
          <p:cNvPr id="5" name="Slide Number Placeholder 5"/>
          <p:cNvSpPr>
            <a:spLocks noGrp="1"/>
          </p:cNvSpPr>
          <p:nvPr>
            <p:ph type="sldNum" sz="quarter" idx="12"/>
          </p:nvPr>
        </p:nvSpPr>
        <p:spPr/>
        <p:txBody>
          <a:bodyPr/>
          <a:lstStyle/>
          <a:p>
            <a:fld id="{16E413F6-6769-426C-8D2C-80BE552DB748}" type="slidenum">
              <a:rPr lang="de-DE"/>
              <a:pPr/>
              <a:t>8</a:t>
            </a:fld>
            <a:endParaRPr lang="de-DE"/>
          </a:p>
        </p:txBody>
      </p:sp>
      <p:pic>
        <p:nvPicPr>
          <p:cNvPr id="20485" name="Picture 5" descr="centr-dens.pdf"/>
          <p:cNvPicPr>
            <a:picLocks noChangeAspect="1"/>
          </p:cNvPicPr>
          <p:nvPr/>
        </p:nvPicPr>
        <p:blipFill>
          <a:blip r:embed="rId2"/>
          <a:srcRect l="7158" t="6021" r="3580" b="9264"/>
          <a:stretch>
            <a:fillRect/>
          </a:stretch>
        </p:blipFill>
        <p:spPr bwMode="auto">
          <a:xfrm>
            <a:off x="1828800" y="3048000"/>
            <a:ext cx="490855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851025"/>
            <a:ext cx="8229600" cy="1196975"/>
          </a:xfrm>
        </p:spPr>
        <p:txBody>
          <a:bodyPr>
            <a:normAutofit/>
          </a:bodyPr>
          <a:lstStyle/>
          <a:p>
            <a:pPr>
              <a:lnSpc>
                <a:spcPct val="80000"/>
              </a:lnSpc>
            </a:pPr>
            <a:r>
              <a:rPr lang="en-US" sz="1500" smtClean="0"/>
              <a:t>The average current into the hole has been simulated for the case of central hole (1mm) and for two symmetric holes with respect to the chamber center, located at r=±0.5cm and r=±1cm.</a:t>
            </a:r>
          </a:p>
          <a:p>
            <a:pPr>
              <a:lnSpc>
                <a:spcPct val="80000"/>
              </a:lnSpc>
            </a:pPr>
            <a:r>
              <a:rPr lang="en-US" sz="1500" smtClean="0"/>
              <a:t>While the peak at very low magnetic field (~1A) does not change much, the location of the second peak decreases for r=±0.5cm and eventually the second peak disappears for r=±1cm</a:t>
            </a:r>
          </a:p>
          <a:p>
            <a:pPr>
              <a:lnSpc>
                <a:spcPct val="80000"/>
              </a:lnSpc>
            </a:pPr>
            <a:r>
              <a:rPr lang="en-US" sz="1500" smtClean="0"/>
              <a:t>The signal for high B values vanishes when the holes are located at r=±1cm </a:t>
            </a:r>
          </a:p>
        </p:txBody>
      </p:sp>
      <p:sp>
        <p:nvSpPr>
          <p:cNvPr id="21507" name="Text Box 2"/>
          <p:cNvSpPr txBox="1">
            <a:spLocks noChangeArrowheads="1"/>
          </p:cNvSpPr>
          <p:nvPr/>
        </p:nvSpPr>
        <p:spPr bwMode="auto">
          <a:xfrm>
            <a:off x="776288" y="495300"/>
            <a:ext cx="7924800" cy="1247775"/>
          </a:xfrm>
          <a:prstGeom prst="rect">
            <a:avLst/>
          </a:prstGeom>
          <a:noFill/>
          <a:ln w="9525">
            <a:noFill/>
            <a:miter lim="800000"/>
            <a:headEnd/>
            <a:tailEnd/>
          </a:ln>
        </p:spPr>
        <p:txBody>
          <a:bodyPr>
            <a:spAutoFit/>
          </a:bodyPr>
          <a:lstStyle/>
          <a:p>
            <a:pPr algn="ctr">
              <a:spcBef>
                <a:spcPct val="50000"/>
              </a:spcBef>
            </a:pPr>
            <a:r>
              <a:rPr lang="de-DE" sz="2500">
                <a:latin typeface="Copperplate Gothic Bold" pitchFamily="34" charset="0"/>
              </a:rPr>
              <a:t>E-cloud simulations with hole: comparing one hole in the center of the chamber (1mm) with two holes at ±0.5cm and ±1cm</a:t>
            </a:r>
          </a:p>
        </p:txBody>
      </p:sp>
      <p:sp>
        <p:nvSpPr>
          <p:cNvPr id="5" name="Slide Number Placeholder 5"/>
          <p:cNvSpPr>
            <a:spLocks noGrp="1"/>
          </p:cNvSpPr>
          <p:nvPr>
            <p:ph type="sldNum" sz="quarter" idx="12"/>
          </p:nvPr>
        </p:nvSpPr>
        <p:spPr/>
        <p:txBody>
          <a:bodyPr/>
          <a:lstStyle/>
          <a:p>
            <a:fld id="{BC9C6189-A2BB-40EB-A7D0-9E4D57AF6EAC}" type="slidenum">
              <a:rPr lang="de-DE"/>
              <a:pPr/>
              <a:t>9</a:t>
            </a:fld>
            <a:endParaRPr lang="de-DE"/>
          </a:p>
        </p:txBody>
      </p:sp>
      <p:pic>
        <p:nvPicPr>
          <p:cNvPr id="21509" name="Picture 5" descr="transm-holes.pdf"/>
          <p:cNvPicPr>
            <a:picLocks noChangeAspect="1"/>
          </p:cNvPicPr>
          <p:nvPr/>
        </p:nvPicPr>
        <p:blipFill>
          <a:blip r:embed="rId2"/>
          <a:srcRect l="7158" t="6947" r="3580" b="9264"/>
          <a:stretch>
            <a:fillRect/>
          </a:stretch>
        </p:blipFill>
        <p:spPr bwMode="auto">
          <a:xfrm>
            <a:off x="3724275" y="3121025"/>
            <a:ext cx="4962525" cy="3600450"/>
          </a:xfrm>
          <a:prstGeom prst="rect">
            <a:avLst/>
          </a:prstGeom>
          <a:noFill/>
          <a:ln w="9525">
            <a:noFill/>
            <a:miter lim="800000"/>
            <a:headEnd/>
            <a:tailEnd/>
          </a:ln>
        </p:spPr>
      </p:pic>
      <p:sp>
        <p:nvSpPr>
          <p:cNvPr id="7" name="Oval 6"/>
          <p:cNvSpPr>
            <a:spLocks noChangeArrowheads="1"/>
          </p:cNvSpPr>
          <p:nvPr/>
        </p:nvSpPr>
        <p:spPr bwMode="auto">
          <a:xfrm>
            <a:off x="479425" y="4191000"/>
            <a:ext cx="2568575" cy="1371600"/>
          </a:xfrm>
          <a:prstGeom prst="ellipse">
            <a:avLst/>
          </a:prstGeom>
          <a:noFill/>
          <a:ln w="9525">
            <a:solidFill>
              <a:srgbClr val="000090"/>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34" charset="0"/>
            </a:endParaRPr>
          </a:p>
        </p:txBody>
      </p:sp>
      <p:sp>
        <p:nvSpPr>
          <p:cNvPr id="21511" name="TextBox 13"/>
          <p:cNvSpPr txBox="1">
            <a:spLocks noChangeArrowheads="1"/>
          </p:cNvSpPr>
          <p:nvPr/>
        </p:nvSpPr>
        <p:spPr bwMode="auto">
          <a:xfrm>
            <a:off x="1912938" y="5938838"/>
            <a:ext cx="508000" cy="276225"/>
          </a:xfrm>
          <a:prstGeom prst="rect">
            <a:avLst/>
          </a:prstGeom>
          <a:noFill/>
          <a:ln w="9525">
            <a:noFill/>
            <a:miter lim="800000"/>
            <a:headEnd/>
            <a:tailEnd/>
          </a:ln>
        </p:spPr>
        <p:txBody>
          <a:bodyPr wrap="none">
            <a:spAutoFit/>
          </a:bodyPr>
          <a:lstStyle/>
          <a:p>
            <a:r>
              <a:rPr lang="en-US" sz="1200">
                <a:latin typeface="Calibri" pitchFamily="34" charset="0"/>
              </a:rPr>
              <a:t>2mm</a:t>
            </a:r>
          </a:p>
        </p:txBody>
      </p:sp>
      <p:cxnSp>
        <p:nvCxnSpPr>
          <p:cNvPr id="23" name="Straight Connector 22"/>
          <p:cNvCxnSpPr>
            <a:cxnSpLocks noChangeShapeType="1"/>
          </p:cNvCxnSpPr>
          <p:nvPr/>
        </p:nvCxnSpPr>
        <p:spPr bwMode="auto">
          <a:xfrm rot="5400000">
            <a:off x="1300957" y="4880769"/>
            <a:ext cx="1981200" cy="1587"/>
          </a:xfrm>
          <a:prstGeom prst="line">
            <a:avLst/>
          </a:prstGeom>
          <a:noFill/>
          <a:ln w="12700">
            <a:solidFill>
              <a:srgbClr val="000000"/>
            </a:solidFill>
            <a:prstDash val="lgDash"/>
            <a:round/>
            <a:headEnd/>
            <a:tailEnd/>
          </a:ln>
          <a:effectLst>
            <a:outerShdw dist="20000" dir="5400000" rotWithShape="0">
              <a:srgbClr val="808080">
                <a:alpha val="37999"/>
              </a:srgbClr>
            </a:outerShdw>
          </a:effectLst>
        </p:spPr>
      </p:cxnSp>
      <p:cxnSp>
        <p:nvCxnSpPr>
          <p:cNvPr id="24" name="Straight Arrow Connector 23"/>
          <p:cNvCxnSpPr>
            <a:cxnSpLocks noChangeShapeType="1"/>
          </p:cNvCxnSpPr>
          <p:nvPr/>
        </p:nvCxnSpPr>
        <p:spPr bwMode="auto">
          <a:xfrm>
            <a:off x="2073275" y="5872163"/>
            <a:ext cx="219075" cy="1587"/>
          </a:xfrm>
          <a:prstGeom prst="straightConnector1">
            <a:avLst/>
          </a:prstGeom>
          <a:noFill/>
          <a:ln w="25400">
            <a:solidFill>
              <a:srgbClr val="000000"/>
            </a:solidFill>
            <a:round/>
            <a:headEnd type="arrow" w="med" len="med"/>
            <a:tailEnd type="arrow" w="med" len="med"/>
          </a:ln>
          <a:effectLst>
            <a:outerShdw dist="20000" dir="5400000" rotWithShape="0">
              <a:srgbClr val="808080">
                <a:alpha val="37999"/>
              </a:srgbClr>
            </a:outerShdw>
          </a:effectLst>
        </p:spPr>
      </p:cxnSp>
      <p:cxnSp>
        <p:nvCxnSpPr>
          <p:cNvPr id="27" name="Straight Connector 26"/>
          <p:cNvCxnSpPr>
            <a:cxnSpLocks noChangeShapeType="1"/>
          </p:cNvCxnSpPr>
          <p:nvPr/>
        </p:nvCxnSpPr>
        <p:spPr bwMode="auto">
          <a:xfrm rot="5400000">
            <a:off x="304007" y="4904581"/>
            <a:ext cx="1981200" cy="1587"/>
          </a:xfrm>
          <a:prstGeom prst="line">
            <a:avLst/>
          </a:prstGeom>
          <a:noFill/>
          <a:ln w="12700">
            <a:solidFill>
              <a:srgbClr val="000000"/>
            </a:solidFill>
            <a:prstDash val="lgDash"/>
            <a:round/>
            <a:headEnd/>
            <a:tailEnd/>
          </a:ln>
          <a:effectLst>
            <a:outerShdw dist="20000" dir="5400000" rotWithShape="0">
              <a:srgbClr val="808080">
                <a:alpha val="37999"/>
              </a:srgbClr>
            </a:outerShdw>
          </a:effectLst>
        </p:spPr>
      </p:cxnSp>
      <p:cxnSp>
        <p:nvCxnSpPr>
          <p:cNvPr id="28" name="Straight Connector 27"/>
          <p:cNvCxnSpPr>
            <a:cxnSpLocks noChangeShapeType="1"/>
          </p:cNvCxnSpPr>
          <p:nvPr/>
        </p:nvCxnSpPr>
        <p:spPr bwMode="auto">
          <a:xfrm rot="5400000">
            <a:off x="519907" y="4904581"/>
            <a:ext cx="1981200" cy="1587"/>
          </a:xfrm>
          <a:prstGeom prst="line">
            <a:avLst/>
          </a:prstGeom>
          <a:noFill/>
          <a:ln w="12700">
            <a:solidFill>
              <a:srgbClr val="000000"/>
            </a:solidFill>
            <a:prstDash val="lgDash"/>
            <a:round/>
            <a:headEnd/>
            <a:tailEnd/>
          </a:ln>
          <a:effectLst>
            <a:outerShdw dist="20000" dir="5400000" rotWithShape="0">
              <a:srgbClr val="808080">
                <a:alpha val="37999"/>
              </a:srgbClr>
            </a:outerShdw>
          </a:effectLst>
        </p:spPr>
      </p:cxnSp>
      <p:cxnSp>
        <p:nvCxnSpPr>
          <p:cNvPr id="29" name="Straight Arrow Connector 28"/>
          <p:cNvCxnSpPr>
            <a:cxnSpLocks noChangeShapeType="1"/>
          </p:cNvCxnSpPr>
          <p:nvPr/>
        </p:nvCxnSpPr>
        <p:spPr bwMode="auto">
          <a:xfrm>
            <a:off x="1293813" y="5895975"/>
            <a:ext cx="217487" cy="1588"/>
          </a:xfrm>
          <a:prstGeom prst="straightConnector1">
            <a:avLst/>
          </a:prstGeom>
          <a:noFill/>
          <a:ln w="25400">
            <a:solidFill>
              <a:srgbClr val="000000"/>
            </a:solidFill>
            <a:round/>
            <a:headEnd type="arrow" w="med" len="med"/>
            <a:tailEnd type="arrow" w="med" len="med"/>
          </a:ln>
          <a:effectLst>
            <a:outerShdw dist="20000" dir="5400000" rotWithShape="0">
              <a:srgbClr val="808080">
                <a:alpha val="37999"/>
              </a:srgbClr>
            </a:outerShdw>
          </a:effectLst>
        </p:spPr>
      </p:cxnSp>
      <p:cxnSp>
        <p:nvCxnSpPr>
          <p:cNvPr id="30" name="Straight Connector 29"/>
          <p:cNvCxnSpPr>
            <a:cxnSpLocks noChangeShapeType="1"/>
          </p:cNvCxnSpPr>
          <p:nvPr/>
        </p:nvCxnSpPr>
        <p:spPr bwMode="auto">
          <a:xfrm rot="5400000">
            <a:off x="1081882" y="4880769"/>
            <a:ext cx="1981200" cy="1587"/>
          </a:xfrm>
          <a:prstGeom prst="line">
            <a:avLst/>
          </a:prstGeom>
          <a:noFill/>
          <a:ln w="12700">
            <a:solidFill>
              <a:srgbClr val="000000"/>
            </a:solidFill>
            <a:prstDash val="lgDash"/>
            <a:round/>
            <a:headEnd/>
            <a:tailEnd/>
          </a:ln>
          <a:effectLst>
            <a:outerShdw dist="20000" dir="5400000" rotWithShape="0">
              <a:srgbClr val="808080">
                <a:alpha val="37999"/>
              </a:srgbClr>
            </a:outerShdw>
          </a:effectLst>
        </p:spPr>
      </p:cxnSp>
      <p:cxnSp>
        <p:nvCxnSpPr>
          <p:cNvPr id="32" name="Straight Connector 31"/>
          <p:cNvCxnSpPr>
            <a:cxnSpLocks noChangeShapeType="1"/>
          </p:cNvCxnSpPr>
          <p:nvPr/>
        </p:nvCxnSpPr>
        <p:spPr bwMode="auto">
          <a:xfrm flipV="1">
            <a:off x="2071688" y="5491163"/>
            <a:ext cx="227012" cy="49212"/>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34" name="Straight Connector 33"/>
          <p:cNvCxnSpPr>
            <a:cxnSpLocks noChangeShapeType="1"/>
          </p:cNvCxnSpPr>
          <p:nvPr/>
        </p:nvCxnSpPr>
        <p:spPr bwMode="auto">
          <a:xfrm>
            <a:off x="2073275" y="4200525"/>
            <a:ext cx="227013" cy="49213"/>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35" name="Straight Connector 34"/>
          <p:cNvCxnSpPr>
            <a:cxnSpLocks noChangeShapeType="1"/>
          </p:cNvCxnSpPr>
          <p:nvPr/>
        </p:nvCxnSpPr>
        <p:spPr bwMode="auto">
          <a:xfrm flipH="1">
            <a:off x="1284288" y="4191000"/>
            <a:ext cx="225425" cy="49213"/>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36" name="Straight Connector 35"/>
          <p:cNvCxnSpPr>
            <a:cxnSpLocks noChangeShapeType="1"/>
          </p:cNvCxnSpPr>
          <p:nvPr/>
        </p:nvCxnSpPr>
        <p:spPr bwMode="auto">
          <a:xfrm flipH="1" flipV="1">
            <a:off x="1295400" y="5514975"/>
            <a:ext cx="225425" cy="49213"/>
          </a:xfrm>
          <a:prstGeom prst="line">
            <a:avLst/>
          </a:prstGeom>
          <a:noFill/>
          <a:ln w="25400">
            <a:solidFill>
              <a:srgbClr val="000000"/>
            </a:solidFill>
            <a:round/>
            <a:headEnd/>
            <a:tailEnd/>
          </a:ln>
          <a:effectLst>
            <a:outerShdw dist="20000" dir="5400000" rotWithShape="0">
              <a:srgbClr val="808080">
                <a:alpha val="37999"/>
              </a:srgbClr>
            </a:outerShdw>
          </a:effectLst>
        </p:spPr>
      </p:cxnSp>
      <p:sp>
        <p:nvSpPr>
          <p:cNvPr id="21522" name="TextBox 36"/>
          <p:cNvSpPr txBox="1">
            <a:spLocks noChangeArrowheads="1"/>
          </p:cNvSpPr>
          <p:nvPr/>
        </p:nvSpPr>
        <p:spPr bwMode="auto">
          <a:xfrm>
            <a:off x="1112838" y="5938838"/>
            <a:ext cx="508000" cy="276225"/>
          </a:xfrm>
          <a:prstGeom prst="rect">
            <a:avLst/>
          </a:prstGeom>
          <a:noFill/>
          <a:ln w="9525">
            <a:noFill/>
            <a:miter lim="800000"/>
            <a:headEnd/>
            <a:tailEnd/>
          </a:ln>
        </p:spPr>
        <p:txBody>
          <a:bodyPr wrap="none">
            <a:spAutoFit/>
          </a:bodyPr>
          <a:lstStyle/>
          <a:p>
            <a:r>
              <a:rPr lang="en-US" sz="1200">
                <a:latin typeface="Calibri" pitchFamily="34" charset="0"/>
              </a:rPr>
              <a:t>2mm</a:t>
            </a:r>
          </a:p>
        </p:txBody>
      </p:sp>
      <p:cxnSp>
        <p:nvCxnSpPr>
          <p:cNvPr id="39" name="Straight Arrow Connector 38"/>
          <p:cNvCxnSpPr>
            <a:cxnSpLocks noChangeShapeType="1"/>
          </p:cNvCxnSpPr>
          <p:nvPr/>
        </p:nvCxnSpPr>
        <p:spPr bwMode="auto">
          <a:xfrm flipV="1">
            <a:off x="1752600" y="4873625"/>
            <a:ext cx="436563" cy="3175"/>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21524" name="TextBox 39"/>
          <p:cNvSpPr txBox="1">
            <a:spLocks noChangeArrowheads="1"/>
          </p:cNvSpPr>
          <p:nvPr/>
        </p:nvSpPr>
        <p:spPr bwMode="auto">
          <a:xfrm>
            <a:off x="1871663" y="4597400"/>
            <a:ext cx="238125" cy="276225"/>
          </a:xfrm>
          <a:prstGeom prst="rect">
            <a:avLst/>
          </a:prstGeom>
          <a:noFill/>
          <a:ln w="9525">
            <a:noFill/>
            <a:miter lim="800000"/>
            <a:headEnd/>
            <a:tailEnd/>
          </a:ln>
        </p:spPr>
        <p:txBody>
          <a:bodyPr wrap="none">
            <a:spAutoFit/>
          </a:bodyPr>
          <a:lstStyle/>
          <a:p>
            <a:r>
              <a:rPr lang="en-US" sz="1200">
                <a:latin typeface="Calibri" pitchFamily="34" charset="0"/>
              </a:rPr>
              <a:t>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TotalTime>
  <Words>1258</Words>
  <Application>Microsoft Office PowerPoint</Application>
  <PresentationFormat>On-screen Show (4:3)</PresentationFormat>
  <Paragraphs>65</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Calibri</vt:lpstr>
      <vt:lpstr>ＭＳ Ｐゴシック</vt:lpstr>
      <vt:lpstr>Arial</vt:lpstr>
      <vt:lpstr>Capitals</vt:lpstr>
      <vt:lpstr>Textile</vt:lpstr>
      <vt:lpstr>Copperplate</vt:lpstr>
      <vt:lpstr>Symbol</vt:lpstr>
      <vt:lpstr>Lucida Grande</vt:lpstr>
      <vt:lpstr>Copperplate Gothic Bold</vt:lpstr>
      <vt:lpstr>Office Theme</vt:lpstr>
      <vt:lpstr>Effect of the holes in the e-cloud strip monitor   G. Rumolo, for the SPS-U Study Team (08/09/2009)</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the holes in the e-cloud strip monitor   G. Rumolo and G. Arduini, for the SPS-U Study Team (08/09/2009)</dc:title>
  <dc:creator>Giovanni Rumolo</dc:creator>
  <cp:lastModifiedBy>Gianluigi ARDUINI</cp:lastModifiedBy>
  <cp:revision>32</cp:revision>
  <dcterms:created xsi:type="dcterms:W3CDTF">2009-09-07T12:46:01Z</dcterms:created>
  <dcterms:modified xsi:type="dcterms:W3CDTF">2009-09-08T13:36:35Z</dcterms:modified>
</cp:coreProperties>
</file>