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306" r:id="rId3"/>
    <p:sldId id="307" r:id="rId4"/>
    <p:sldId id="328" r:id="rId5"/>
    <p:sldId id="314" r:id="rId6"/>
    <p:sldId id="315" r:id="rId7"/>
    <p:sldId id="321" r:id="rId8"/>
    <p:sldId id="329" r:id="rId9"/>
    <p:sldId id="333" r:id="rId10"/>
    <p:sldId id="330" r:id="rId11"/>
    <p:sldId id="281" r:id="rId12"/>
    <p:sldId id="282" r:id="rId13"/>
    <p:sldId id="334" r:id="rId14"/>
    <p:sldId id="318" r:id="rId15"/>
    <p:sldId id="319" r:id="rId16"/>
    <p:sldId id="331" r:id="rId17"/>
    <p:sldId id="332" r:id="rId18"/>
    <p:sldId id="317" r:id="rId19"/>
    <p:sldId id="339" r:id="rId20"/>
    <p:sldId id="337" r:id="rId21"/>
    <p:sldId id="338" r:id="rId22"/>
    <p:sldId id="303" r:id="rId23"/>
    <p:sldId id="335" r:id="rId24"/>
    <p:sldId id="312" r:id="rId25"/>
    <p:sldId id="336" r:id="rId26"/>
  </p:sldIdLst>
  <p:sldSz cx="9144000" cy="5715000" type="screen16x10"/>
  <p:notesSz cx="6746875" cy="9867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charset="0"/>
        <a:ea typeface="+mn-ea"/>
        <a:cs typeface="+mn-cs"/>
      </a:defRPr>
    </a:lvl1pPr>
    <a:lvl2pPr marL="389626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charset="0"/>
        <a:ea typeface="+mn-ea"/>
        <a:cs typeface="+mn-cs"/>
      </a:defRPr>
    </a:lvl2pPr>
    <a:lvl3pPr marL="779252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charset="0"/>
        <a:ea typeface="+mn-ea"/>
        <a:cs typeface="+mn-cs"/>
      </a:defRPr>
    </a:lvl3pPr>
    <a:lvl4pPr marL="1168878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charset="0"/>
        <a:ea typeface="+mn-ea"/>
        <a:cs typeface="+mn-cs"/>
      </a:defRPr>
    </a:lvl4pPr>
    <a:lvl5pPr marL="1558503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charset="0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bg2"/>
        </a:solidFill>
        <a:latin typeface="Arial" charset="0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bg2"/>
        </a:solidFill>
        <a:latin typeface="Arial" charset="0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bg2"/>
        </a:solidFill>
        <a:latin typeface="Arial" charset="0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494"/>
    <a:srgbClr val="476587"/>
    <a:srgbClr val="3C6992"/>
    <a:srgbClr val="003368"/>
    <a:srgbClr val="B2B2B2"/>
    <a:srgbClr val="969696"/>
    <a:srgbClr val="EAEAEA"/>
    <a:srgbClr val="9E9E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643" autoAdjust="0"/>
    <p:restoredTop sz="94725" autoAdjust="0"/>
  </p:normalViewPr>
  <p:slideViewPr>
    <p:cSldViewPr>
      <p:cViewPr>
        <p:scale>
          <a:sx n="100" d="100"/>
          <a:sy n="100" d="100"/>
        </p:scale>
        <p:origin x="-324" y="-103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4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2750" y="739775"/>
            <a:ext cx="5921375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7888"/>
            <a:ext cx="539750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24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72600"/>
            <a:ext cx="2924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9D0AB1-12A4-4B5E-A2B9-A81AE55F0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96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7925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6887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585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"/>
            <a:ext cx="2057400" cy="52321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"/>
            <a:ext cx="6019800" cy="52321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420"/>
            <a:ext cx="7772400" cy="1135062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261"/>
            <a:ext cx="7772400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52503"/>
            <a:ext cx="4038600" cy="4279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52503"/>
            <a:ext cx="4038600" cy="4279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3"/>
            <a:ext cx="4040189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9" cy="32927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3"/>
            <a:ext cx="4041775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2" cy="96837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46"/>
            <a:ext cx="5111750" cy="487759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20"/>
            <a:ext cx="3008312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2"/>
            <a:ext cx="5486400" cy="47228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5"/>
            <a:ext cx="5486400" cy="670719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571500"/>
            <a:ext cx="228600" cy="51435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571500"/>
          </a:xfrm>
          <a:prstGeom prst="rect">
            <a:avLst/>
          </a:prstGeom>
          <a:gradFill rotWithShape="1">
            <a:gsLst>
              <a:gs pos="0">
                <a:srgbClr val="003368">
                  <a:alpha val="67999"/>
                </a:srgbClr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7921" tIns="38961" rIns="77921" bIns="38961" anchor="ctr"/>
          <a:lstStyle/>
          <a:p>
            <a:pPr>
              <a:defRPr/>
            </a:pP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6400800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596" tIns="36799" rIns="73596" bIns="36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52503"/>
            <a:ext cx="8229600" cy="427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3014" name="Picture 8" descr="Logo CERN width=144,      height=14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85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 rot="-5400000">
            <a:off x="-2375694" y="2971006"/>
            <a:ext cx="49530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1" tIns="38961" rIns="77921" bIns="38961" anchor="ctr"/>
          <a:lstStyle/>
          <a:p>
            <a:pPr eaLnBrk="0" hangingPunct="0">
              <a:defRPr/>
            </a:pPr>
            <a:r>
              <a:rPr lang="en-US" sz="900" dirty="0" smtClean="0"/>
              <a:t>20</a:t>
            </a:r>
            <a:r>
              <a:rPr lang="en-US" sz="900" baseline="30000" dirty="0" smtClean="0"/>
              <a:t>th</a:t>
            </a:r>
            <a:r>
              <a:rPr lang="en-US" sz="900" dirty="0" smtClean="0"/>
              <a:t> SPS Upgrade Study Team </a:t>
            </a:r>
            <a:r>
              <a:rPr lang="en-US" sz="900" dirty="0"/>
              <a:t>meeting – </a:t>
            </a:r>
            <a:r>
              <a:rPr lang="en-US" sz="900" dirty="0" smtClean="0"/>
              <a:t>18</a:t>
            </a:r>
            <a:r>
              <a:rPr lang="en-US" sz="900" baseline="30000" dirty="0" smtClean="0"/>
              <a:t>th</a:t>
            </a:r>
            <a:r>
              <a:rPr lang="en-US" sz="900" dirty="0" smtClean="0"/>
              <a:t> November 2008 </a:t>
            </a:r>
            <a:r>
              <a:rPr lang="en-US" sz="900" dirty="0"/>
              <a:t>– </a:t>
            </a:r>
            <a:r>
              <a:rPr lang="en-US" sz="900" dirty="0" err="1"/>
              <a:t>J.Bauche</a:t>
            </a:r>
            <a:r>
              <a:rPr lang="en-US" sz="900" dirty="0"/>
              <a:t>, </a:t>
            </a:r>
            <a:r>
              <a:rPr lang="en-US" sz="900" dirty="0" smtClean="0"/>
              <a:t>- AT/MCS/MNC</a:t>
            </a:r>
            <a:endParaRPr lang="en-US" dirty="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077204" y="5397504"/>
            <a:ext cx="1020762" cy="22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01" tIns="41000" rIns="82001" bIns="41000"/>
          <a:lstStyle/>
          <a:p>
            <a:pPr algn="r" defTabSz="819838" eaLnBrk="0" hangingPunct="0">
              <a:defRPr/>
            </a:pPr>
            <a:fld id="{CA8F77B3-051E-4ED7-8F6E-B973BDA2E342}" type="slidenum">
              <a:rPr lang="de-DE" altLang="de-DE">
                <a:solidFill>
                  <a:srgbClr val="808080"/>
                </a:solidFill>
              </a:rPr>
              <a:pPr algn="r" defTabSz="819838" eaLnBrk="0" hangingPunct="0">
                <a:defRPr/>
              </a:pPr>
              <a:t>‹#›</a:t>
            </a:fld>
            <a:endParaRPr lang="de-DE" altLang="de-DE" dirty="0">
              <a:solidFill>
                <a:srgbClr val="808080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7696200" y="0"/>
            <a:ext cx="1447800" cy="635000"/>
          </a:xfrm>
          <a:prstGeom prst="rect">
            <a:avLst/>
          </a:prstGeom>
          <a:solidFill>
            <a:schemeClr val="bg1">
              <a:alpha val="74001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7921" tIns="38961" rIns="77921" bIns="38961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43018" name="Picture 21" descr="at_logo_full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29000" y="6413503"/>
            <a:ext cx="1371600" cy="45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25" descr="ATdeplogo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69229" y="91284"/>
            <a:ext cx="1298575" cy="40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defTabSz="619613" rtl="0" eaLnBrk="0" fontAlgn="base" hangingPunct="0">
        <a:spcBef>
          <a:spcPct val="0"/>
        </a:spcBef>
        <a:spcAft>
          <a:spcPct val="0"/>
        </a:spcAft>
        <a:defRPr sz="17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defTabSz="619613" rtl="0" eaLnBrk="0" fontAlgn="base" hangingPunct="0">
        <a:spcBef>
          <a:spcPct val="0"/>
        </a:spcBef>
        <a:spcAft>
          <a:spcPct val="0"/>
        </a:spcAft>
        <a:defRPr sz="1700">
          <a:solidFill>
            <a:srgbClr val="FFFFFF"/>
          </a:solidFill>
          <a:latin typeface="Arial" charset="0"/>
        </a:defRPr>
      </a:lvl2pPr>
      <a:lvl3pPr algn="l" defTabSz="619613" rtl="0" eaLnBrk="0" fontAlgn="base" hangingPunct="0">
        <a:spcBef>
          <a:spcPct val="0"/>
        </a:spcBef>
        <a:spcAft>
          <a:spcPct val="0"/>
        </a:spcAft>
        <a:defRPr sz="1700">
          <a:solidFill>
            <a:srgbClr val="FFFFFF"/>
          </a:solidFill>
          <a:latin typeface="Arial" charset="0"/>
        </a:defRPr>
      </a:lvl3pPr>
      <a:lvl4pPr algn="l" defTabSz="619613" rtl="0" eaLnBrk="0" fontAlgn="base" hangingPunct="0">
        <a:spcBef>
          <a:spcPct val="0"/>
        </a:spcBef>
        <a:spcAft>
          <a:spcPct val="0"/>
        </a:spcAft>
        <a:defRPr sz="1700">
          <a:solidFill>
            <a:srgbClr val="FFFFFF"/>
          </a:solidFill>
          <a:latin typeface="Arial" charset="0"/>
        </a:defRPr>
      </a:lvl4pPr>
      <a:lvl5pPr algn="l" defTabSz="619613" rtl="0" eaLnBrk="0" fontAlgn="base" hangingPunct="0">
        <a:spcBef>
          <a:spcPct val="0"/>
        </a:spcBef>
        <a:spcAft>
          <a:spcPct val="0"/>
        </a:spcAft>
        <a:defRPr sz="1700">
          <a:solidFill>
            <a:srgbClr val="FFFFFF"/>
          </a:solidFill>
          <a:latin typeface="Arial" charset="0"/>
        </a:defRPr>
      </a:lvl5pPr>
      <a:lvl6pPr marL="389626" algn="l" defTabSz="619613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Arial" charset="0"/>
        </a:defRPr>
      </a:lvl6pPr>
      <a:lvl7pPr marL="779252" algn="l" defTabSz="619613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Arial" charset="0"/>
        </a:defRPr>
      </a:lvl7pPr>
      <a:lvl8pPr marL="1168878" algn="l" defTabSz="619613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Arial" charset="0"/>
        </a:defRPr>
      </a:lvl8pPr>
      <a:lvl9pPr marL="1558503" algn="l" defTabSz="619613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Arial" charset="0"/>
        </a:defRPr>
      </a:lvl9pPr>
    </p:titleStyle>
    <p:bodyStyle>
      <a:lvl1pPr marL="292219" indent="-292219" algn="l" rtl="0" eaLnBrk="0" fontAlgn="base" hangingPunct="0">
        <a:lnSpc>
          <a:spcPts val="1768"/>
        </a:lnSpc>
        <a:spcBef>
          <a:spcPct val="50000"/>
        </a:spcBef>
        <a:spcAft>
          <a:spcPct val="0"/>
        </a:spcAft>
        <a:buClr>
          <a:srgbClr val="013469"/>
        </a:buClr>
        <a:buSzPct val="95000"/>
        <a:buFont typeface="Wingdings" pitchFamily="2" charset="2"/>
        <a:buChar char="è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rtl="0" eaLnBrk="0" fontAlgn="base" hangingPunct="0">
        <a:lnSpc>
          <a:spcPts val="1768"/>
        </a:lnSpc>
        <a:spcBef>
          <a:spcPct val="50000"/>
        </a:spcBef>
        <a:spcAft>
          <a:spcPct val="0"/>
        </a:spcAft>
        <a:buClr>
          <a:srgbClr val="013469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974065" indent="-194813" algn="l" rtl="0" eaLnBrk="0" fontAlgn="base" hangingPunct="0">
        <a:lnSpc>
          <a:spcPts val="1768"/>
        </a:lnSpc>
        <a:spcBef>
          <a:spcPct val="50000"/>
        </a:spcBef>
        <a:spcAft>
          <a:spcPct val="0"/>
        </a:spcAft>
        <a:buClr>
          <a:srgbClr val="013469"/>
        </a:buClr>
        <a:buChar char="•"/>
        <a:defRPr sz="2000">
          <a:solidFill>
            <a:schemeClr val="tx1"/>
          </a:solidFill>
          <a:latin typeface="+mn-lt"/>
        </a:defRPr>
      </a:lvl3pPr>
      <a:lvl4pPr marL="1363690" indent="-19481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53316" indent="-194813" algn="l" rtl="0" eaLnBrk="0" fontAlgn="base" hangingPunct="0">
        <a:lnSpc>
          <a:spcPts val="1768"/>
        </a:lnSpc>
        <a:spcBef>
          <a:spcPct val="50000"/>
        </a:spcBef>
        <a:spcAft>
          <a:spcPct val="0"/>
        </a:spcAft>
        <a:buClr>
          <a:srgbClr val="013469"/>
        </a:buClr>
        <a:buFont typeface="Arial" charset="0"/>
        <a:buChar char="»"/>
        <a:defRPr sz="1700">
          <a:solidFill>
            <a:schemeClr val="tx1"/>
          </a:solidFill>
          <a:latin typeface="+mn-lt"/>
        </a:defRPr>
      </a:lvl5pPr>
      <a:lvl6pPr marL="2142942" indent="-194813" algn="l" rtl="0" eaLnBrk="0" fontAlgn="base" hangingPunct="0">
        <a:lnSpc>
          <a:spcPts val="1768"/>
        </a:lnSpc>
        <a:spcBef>
          <a:spcPct val="50000"/>
        </a:spcBef>
        <a:spcAft>
          <a:spcPct val="0"/>
        </a:spcAft>
        <a:buClr>
          <a:srgbClr val="013469"/>
        </a:buClr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532568" indent="-194813" algn="l" rtl="0" eaLnBrk="0" fontAlgn="base" hangingPunct="0">
        <a:lnSpc>
          <a:spcPts val="1768"/>
        </a:lnSpc>
        <a:spcBef>
          <a:spcPct val="50000"/>
        </a:spcBef>
        <a:spcAft>
          <a:spcPct val="0"/>
        </a:spcAft>
        <a:buClr>
          <a:srgbClr val="013469"/>
        </a:buClr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2922194" indent="-194813" algn="l" rtl="0" eaLnBrk="0" fontAlgn="base" hangingPunct="0">
        <a:lnSpc>
          <a:spcPts val="1768"/>
        </a:lnSpc>
        <a:spcBef>
          <a:spcPct val="50000"/>
        </a:spcBef>
        <a:spcAft>
          <a:spcPct val="0"/>
        </a:spcAft>
        <a:buClr>
          <a:srgbClr val="013469"/>
        </a:buClr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311820" indent="-194813" algn="l" rtl="0" eaLnBrk="0" fontAlgn="base" hangingPunct="0">
        <a:lnSpc>
          <a:spcPts val="1768"/>
        </a:lnSpc>
        <a:spcBef>
          <a:spcPct val="50000"/>
        </a:spcBef>
        <a:spcAft>
          <a:spcPct val="0"/>
        </a:spcAft>
        <a:buClr>
          <a:srgbClr val="013469"/>
        </a:buClr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13002"/>
            <a:ext cx="8077200" cy="1225021"/>
          </a:xfrm>
        </p:spPr>
        <p:txBody>
          <a:bodyPr/>
          <a:lstStyle/>
          <a:p>
            <a:pPr algn="ctr">
              <a:defRPr/>
            </a:pP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Coating of the SPS main dipoles vacuum chambers: alternative scenarios, logistics</a:t>
            </a:r>
            <a:endParaRPr lang="en-US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Strategy 1: coating in the tunnel</a:t>
            </a:r>
            <a:endParaRPr lang="en-US" sz="24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09600" y="723900"/>
            <a:ext cx="8077200" cy="4800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2000" b="1" i="1" dirty="0" smtClean="0"/>
              <a:t>Bottlenecks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Number of coating equipment available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Number of supporting structures available</a:t>
            </a:r>
          </a:p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2000" b="1" i="1" dirty="0" smtClean="0"/>
              <a:t>Rhythm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Assuming in 2 days:</a:t>
            </a:r>
          </a:p>
          <a:p>
            <a:pPr lvl="2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1 team disconnect-reconnect 6 dipoles from the </a:t>
            </a:r>
            <a:r>
              <a:rPr lang="en-US" sz="1600" dirty="0" err="1" smtClean="0"/>
              <a:t>busbars</a:t>
            </a:r>
            <a:r>
              <a:rPr lang="en-US" sz="1600" dirty="0" smtClean="0"/>
              <a:t>;</a:t>
            </a:r>
          </a:p>
          <a:p>
            <a:pPr lvl="2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1 team lift and  put back in place 6 dipoles ;</a:t>
            </a:r>
          </a:p>
          <a:p>
            <a:pPr lvl="2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1 team remove-reinstall 3 SSS girders;</a:t>
            </a:r>
          </a:p>
          <a:p>
            <a:pPr lvl="2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1 team clean 12 dipole vacuum chambers;</a:t>
            </a:r>
          </a:p>
          <a:p>
            <a:pPr lvl="2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1 team align 3 half-cells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Assuming </a:t>
            </a:r>
          </a:p>
          <a:p>
            <a:pPr lvl="2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12 supporting units are available</a:t>
            </a:r>
          </a:p>
          <a:p>
            <a:pPr lvl="2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12 coating equipments are available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Wingdings"/>
              <a:buChar char="è"/>
              <a:defRPr/>
            </a:pPr>
            <a:r>
              <a:rPr lang="en-US" sz="1600" u="sng" dirty="0" smtClean="0">
                <a:sym typeface="Wingdings" pitchFamily="2" charset="2"/>
              </a:rPr>
              <a:t>Rhythm</a:t>
            </a:r>
            <a:r>
              <a:rPr lang="en-US" sz="1600" dirty="0" smtClean="0">
                <a:sym typeface="Wingdings" pitchFamily="2" charset="2"/>
              </a:rPr>
              <a:t> = 6 magnets / day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Wingdings"/>
              <a:buChar char="è"/>
              <a:defRPr/>
            </a:pPr>
            <a:r>
              <a:rPr lang="en-US" sz="1600" u="sng" dirty="0" smtClean="0"/>
              <a:t>Project completed in 120 </a:t>
            </a:r>
            <a:r>
              <a:rPr lang="en-US" sz="1600" u="sng" dirty="0" err="1" smtClean="0"/>
              <a:t>jours</a:t>
            </a:r>
            <a:r>
              <a:rPr lang="en-US" sz="1600" u="sng" dirty="0" smtClean="0"/>
              <a:t> </a:t>
            </a:r>
            <a:r>
              <a:rPr lang="en-US" sz="1600" dirty="0" smtClean="0"/>
              <a:t>≈ 2 shutdowns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endParaRPr lang="en-US" sz="1600" dirty="0" smtClean="0"/>
          </a:p>
        </p:txBody>
      </p:sp>
      <p:pic>
        <p:nvPicPr>
          <p:cNvPr id="4" name="Picture 2" descr="C:\Documents and Settings\jbauche\Local Settings\Temporary Internet Files\Content.IE5\QWQHOL4V\MCj037973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723900"/>
            <a:ext cx="388315" cy="395827"/>
          </a:xfrm>
          <a:prstGeom prst="rect">
            <a:avLst/>
          </a:prstGeom>
          <a:noFill/>
        </p:spPr>
      </p:pic>
      <p:pic>
        <p:nvPicPr>
          <p:cNvPr id="5" name="Picture 3" descr="C:\Documents and Settings\jbauche\Local Settings\Temporary Internet Files\Content.IE5\MBO2FIU3\MPj040241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714500"/>
            <a:ext cx="304800" cy="3810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Strategy 2: coating in an underground workshop</a:t>
            </a:r>
          </a:p>
        </p:txBody>
      </p:sp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5029200" y="1270004"/>
            <a:ext cx="3505200" cy="2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>
          <a:xfrm>
            <a:off x="457200" y="647700"/>
            <a:ext cx="8229600" cy="4876800"/>
          </a:xfrm>
        </p:spPr>
        <p:txBody>
          <a:bodyPr/>
          <a:lstStyle/>
          <a:p>
            <a:r>
              <a:rPr lang="en-US" sz="2000" b="1" i="1" dirty="0" smtClean="0"/>
              <a:t>Previous (and current) experience</a:t>
            </a:r>
          </a:p>
          <a:p>
            <a:pPr>
              <a:buFont typeface="Wingdings" pitchFamily="2" charset="2"/>
              <a:buNone/>
            </a:pPr>
            <a:r>
              <a:rPr lang="en-US" sz="1400" dirty="0" smtClean="0"/>
              <a:t>	MBB manifold consolidation program: complete refurbishment of all the manifolds on the MBB magnets equipped with </a:t>
            </a:r>
            <a:r>
              <a:rPr lang="en-US" sz="1400" dirty="0" err="1" smtClean="0"/>
              <a:t>Lintott</a:t>
            </a:r>
            <a:r>
              <a:rPr lang="en-US" sz="1400" dirty="0" smtClean="0"/>
              <a:t> coils in operation in the SPS</a:t>
            </a:r>
          </a:p>
          <a:p>
            <a:pPr>
              <a:buFont typeface="Wingdings" pitchFamily="2" charset="2"/>
              <a:buNone/>
            </a:pPr>
            <a:endParaRPr lang="en-US" sz="1400" dirty="0" smtClean="0"/>
          </a:p>
          <a:p>
            <a:pPr>
              <a:buFont typeface="Wingdings" pitchFamily="2" charset="2"/>
              <a:buNone/>
            </a:pPr>
            <a:endParaRPr lang="en-US" sz="1400" dirty="0" smtClean="0"/>
          </a:p>
          <a:p>
            <a:pPr>
              <a:buFont typeface="Wingdings" pitchFamily="2" charset="2"/>
              <a:buNone/>
            </a:pPr>
            <a:endParaRPr lang="en-US" sz="1400" dirty="0" smtClean="0"/>
          </a:p>
          <a:p>
            <a:pPr>
              <a:buFont typeface="Wingdings" pitchFamily="2" charset="2"/>
              <a:buNone/>
            </a:pPr>
            <a:endParaRPr lang="en-US" sz="1400" dirty="0" smtClean="0"/>
          </a:p>
          <a:p>
            <a:pPr>
              <a:buFont typeface="Wingdings" pitchFamily="2" charset="2"/>
              <a:buNone/>
            </a:pPr>
            <a:endParaRPr lang="en-US" sz="1400" dirty="0" smtClean="0"/>
          </a:p>
          <a:p>
            <a:pPr>
              <a:buFont typeface="Wingdings" pitchFamily="2" charset="2"/>
              <a:buNone/>
            </a:pPr>
            <a:endParaRPr lang="en-US" sz="1400" dirty="0" smtClean="0"/>
          </a:p>
          <a:p>
            <a:pPr>
              <a:buFont typeface="Wingdings" pitchFamily="2" charset="2"/>
              <a:buNone/>
            </a:pPr>
            <a:endParaRPr lang="en-US" sz="14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None/>
            </a:pPr>
            <a:r>
              <a:rPr lang="en-US" sz="1400" dirty="0" smtClean="0"/>
              <a:t>→ </a:t>
            </a:r>
            <a:r>
              <a:rPr lang="en-US" sz="1400" i="1" u="sng" dirty="0" smtClean="0"/>
              <a:t>Method used</a:t>
            </a:r>
            <a:r>
              <a:rPr lang="en-US" sz="1400" dirty="0" smtClean="0"/>
              <a:t>: magnets removed from their positions and transported with the </a:t>
            </a:r>
            <a:r>
              <a:rPr lang="en-US" sz="1400" dirty="0" err="1" smtClean="0"/>
              <a:t>Dumonts</a:t>
            </a:r>
            <a:r>
              <a:rPr lang="en-US" sz="1400" dirty="0" smtClean="0"/>
              <a:t> and trailers to ECX5 cavern converted in radioactive workshop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None/>
            </a:pPr>
            <a:r>
              <a:rPr lang="en-US" sz="1400" dirty="0" smtClean="0"/>
              <a:t>→ </a:t>
            </a:r>
            <a:r>
              <a:rPr lang="en-US" sz="1400" i="1" u="sng" dirty="0" smtClean="0"/>
              <a:t>Figures</a:t>
            </a:r>
            <a:r>
              <a:rPr lang="en-US" sz="1400" i="1" dirty="0" smtClean="0"/>
              <a:t> </a:t>
            </a:r>
            <a:r>
              <a:rPr lang="en-US" sz="1400" dirty="0" smtClean="0"/>
              <a:t>: </a:t>
            </a:r>
          </a:p>
          <a:p>
            <a:pPr lvl="2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</a:pPr>
            <a:r>
              <a:rPr lang="en-US" sz="1400" dirty="0" smtClean="0"/>
              <a:t>255 magnets treated over 3 years (shutdowns 2007, </a:t>
            </a:r>
            <a:r>
              <a:rPr lang="en-US" sz="1400" dirty="0" smtClean="0"/>
              <a:t>2008 </a:t>
            </a:r>
            <a:r>
              <a:rPr lang="en-US" sz="1400" dirty="0" smtClean="0"/>
              <a:t>&amp; 2009)</a:t>
            </a:r>
          </a:p>
          <a:p>
            <a:pPr lvl="2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</a:pPr>
            <a:r>
              <a:rPr lang="en-US" sz="1400" dirty="0" smtClean="0"/>
              <a:t>Refurbishment rate: 4 magnets / day</a:t>
            </a:r>
          </a:p>
          <a:p>
            <a:pPr lvl="2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</a:pPr>
            <a:r>
              <a:rPr lang="en-US" sz="1400" dirty="0" smtClean="0"/>
              <a:t>Time of process / magnet (machining, welding, assembly and tests): ≈ 2 hours </a:t>
            </a:r>
            <a:r>
              <a:rPr lang="en-US" sz="11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en-US" sz="1400" dirty="0" smtClean="0"/>
          </a:p>
          <a:p>
            <a:pPr>
              <a:buFont typeface="Wingdings" pitchFamily="2" charset="2"/>
              <a:buNone/>
            </a:pPr>
            <a:endParaRPr lang="en-US" sz="1400" dirty="0" smtClean="0"/>
          </a:p>
          <a:p>
            <a:pPr>
              <a:buFont typeface="Wingdings" pitchFamily="2" charset="2"/>
              <a:buNone/>
            </a:pPr>
            <a:endParaRPr lang="en-US" sz="1400" dirty="0" smtClean="0"/>
          </a:p>
          <a:p>
            <a:pPr>
              <a:buFont typeface="Wingdings" pitchFamily="2" charset="2"/>
              <a:buNone/>
            </a:pPr>
            <a:endParaRPr lang="en-US" sz="1400" dirty="0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 l="21001" t="8000" r="4500"/>
          <a:stretch>
            <a:fillRect/>
          </a:stretch>
        </p:blipFill>
        <p:spPr bwMode="auto">
          <a:xfrm>
            <a:off x="685801" y="1778002"/>
            <a:ext cx="2420938" cy="186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DSC03360.JPG"/>
          <p:cNvPicPr>
            <a:picLocks noChangeAspect="1"/>
          </p:cNvPicPr>
          <p:nvPr/>
        </p:nvPicPr>
        <p:blipFill>
          <a:blip r:embed="rId3">
            <a:lum bright="16000"/>
          </a:blip>
          <a:srcRect l="3375" r="23625" b="10500"/>
          <a:stretch>
            <a:fillRect/>
          </a:stretch>
        </p:blipFill>
        <p:spPr bwMode="auto">
          <a:xfrm>
            <a:off x="4572003" y="1778003"/>
            <a:ext cx="2409825" cy="184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12"/>
          <p:cNvSpPr txBox="1">
            <a:spLocks noChangeArrowheads="1"/>
          </p:cNvSpPr>
          <p:nvPr/>
        </p:nvSpPr>
        <p:spPr bwMode="auto">
          <a:xfrm>
            <a:off x="3352800" y="3429004"/>
            <a:ext cx="914400" cy="26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ctr" eaLnBrk="0" hangingPunct="0"/>
            <a:r>
              <a:rPr lang="en-US" sz="1200" u="sng" dirty="0">
                <a:solidFill>
                  <a:schemeClr val="tx1"/>
                </a:solidFill>
              </a:rPr>
              <a:t>Before</a:t>
            </a:r>
          </a:p>
        </p:txBody>
      </p:sp>
      <p:sp>
        <p:nvSpPr>
          <p:cNvPr id="33799" name="TextBox 13"/>
          <p:cNvSpPr txBox="1">
            <a:spLocks noChangeArrowheads="1"/>
          </p:cNvSpPr>
          <p:nvPr/>
        </p:nvSpPr>
        <p:spPr bwMode="auto">
          <a:xfrm>
            <a:off x="7391400" y="3467100"/>
            <a:ext cx="914400" cy="26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ctr" eaLnBrk="0" hangingPunct="0"/>
            <a:r>
              <a:rPr lang="en-US" sz="1200" u="sng" dirty="0">
                <a:solidFill>
                  <a:schemeClr val="tx1"/>
                </a:solidFill>
              </a:rPr>
              <a:t>After</a:t>
            </a:r>
          </a:p>
        </p:txBody>
      </p:sp>
      <p:pic>
        <p:nvPicPr>
          <p:cNvPr id="3380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2019300"/>
            <a:ext cx="15176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1" y="1841500"/>
            <a:ext cx="1263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609600" y="1714500"/>
            <a:ext cx="3810000" cy="2095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77921" tIns="38961" rIns="77921" bIns="38961" anchor="ctr"/>
          <a:lstStyle/>
          <a:p>
            <a:pPr eaLnBrk="0" hangingPunct="0"/>
            <a:endParaRPr lang="en-U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495800" y="1714500"/>
            <a:ext cx="4038600" cy="2095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77921" tIns="38961" rIns="77921" bIns="38961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5029200" y="1270004"/>
            <a:ext cx="3505200" cy="2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4819" name="Content Placeholder 6"/>
          <p:cNvSpPr>
            <a:spLocks noGrp="1"/>
          </p:cNvSpPr>
          <p:nvPr>
            <p:ph idx="1"/>
          </p:nvPr>
        </p:nvSpPr>
        <p:spPr>
          <a:xfrm>
            <a:off x="381000" y="800100"/>
            <a:ext cx="4876800" cy="42796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2000" b="1" i="1" dirty="0" smtClean="0"/>
              <a:t>Workshop</a:t>
            </a:r>
          </a:p>
          <a:p>
            <a:pPr>
              <a:buNone/>
            </a:pPr>
            <a:r>
              <a:rPr lang="en-US" sz="1700" dirty="0" smtClean="0"/>
              <a:t>	→ </a:t>
            </a:r>
            <a:r>
              <a:rPr lang="en-US" sz="1700" i="1" u="sng" dirty="0" smtClean="0"/>
              <a:t>Radioactive workshop in ECX5 cavern</a:t>
            </a:r>
            <a:endParaRPr lang="en-US" sz="1700" b="1" dirty="0" smtClean="0"/>
          </a:p>
          <a:p>
            <a:pPr>
              <a:lnSpc>
                <a:spcPct val="100000"/>
              </a:lnSpc>
              <a:spcBef>
                <a:spcPts val="511"/>
              </a:spcBef>
              <a:buNone/>
            </a:pPr>
            <a:r>
              <a:rPr lang="en-US" sz="1400" dirty="0" smtClean="0"/>
              <a:t>	- Underground instead of surface: to limit the risks of transport and handlings and to win time</a:t>
            </a:r>
          </a:p>
          <a:p>
            <a:pPr>
              <a:lnSpc>
                <a:spcPct val="100000"/>
              </a:lnSpc>
              <a:spcBef>
                <a:spcPts val="511"/>
              </a:spcBef>
              <a:buNone/>
            </a:pPr>
            <a:r>
              <a:rPr lang="en-US" sz="1400" dirty="0" smtClean="0"/>
              <a:t>	- In the ECX5 cavern:</a:t>
            </a:r>
          </a:p>
          <a:p>
            <a:pPr>
              <a:lnSpc>
                <a:spcPct val="100000"/>
              </a:lnSpc>
              <a:spcBef>
                <a:spcPts val="511"/>
              </a:spcBef>
              <a:buNone/>
            </a:pPr>
            <a:r>
              <a:rPr lang="en-US" sz="1200" dirty="0" smtClean="0"/>
              <a:t>	</a:t>
            </a:r>
            <a:r>
              <a:rPr lang="en-US" sz="1400" dirty="0" smtClean="0"/>
              <a:t>  → polar 40 tons crane available (refurbished in 2007)</a:t>
            </a:r>
          </a:p>
          <a:p>
            <a:pPr>
              <a:lnSpc>
                <a:spcPct val="100000"/>
              </a:lnSpc>
              <a:spcBef>
                <a:spcPts val="511"/>
              </a:spcBef>
              <a:buNone/>
            </a:pPr>
            <a:r>
              <a:rPr lang="en-US" sz="1400" dirty="0" smtClean="0"/>
              <a:t>	  → enough space to refurbish 4 magnets / day</a:t>
            </a:r>
          </a:p>
          <a:p>
            <a:pPr>
              <a:lnSpc>
                <a:spcPct val="100000"/>
              </a:lnSpc>
              <a:spcBef>
                <a:spcPts val="511"/>
              </a:spcBef>
              <a:buNone/>
            </a:pPr>
            <a:r>
              <a:rPr lang="en-US" sz="1400" dirty="0" smtClean="0"/>
              <a:t>	  → low radiation level</a:t>
            </a:r>
          </a:p>
          <a:p>
            <a:pPr>
              <a:buFont typeface="Wingdings" pitchFamily="2" charset="2"/>
              <a:buNone/>
            </a:pPr>
            <a:endParaRPr lang="en-US" sz="1400" dirty="0" smtClean="0"/>
          </a:p>
        </p:txBody>
      </p:sp>
      <p:pic>
        <p:nvPicPr>
          <p:cNvPr id="34820" name="Picture 7" descr="ECX5 5MBB.bmp"/>
          <p:cNvPicPr>
            <a:picLocks noChangeAspect="1"/>
          </p:cNvPicPr>
          <p:nvPr/>
        </p:nvPicPr>
        <p:blipFill>
          <a:blip r:embed="rId2"/>
          <a:srcRect r="68889" b="72099"/>
          <a:stretch>
            <a:fillRect/>
          </a:stretch>
        </p:blipFill>
        <p:spPr bwMode="auto">
          <a:xfrm>
            <a:off x="5181601" y="825500"/>
            <a:ext cx="3511550" cy="1968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1" name="Picture 9" descr="DSC0327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162300"/>
            <a:ext cx="3200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5181600" y="2781300"/>
            <a:ext cx="358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ctr" eaLnBrk="0" hangingPunct="0"/>
            <a:r>
              <a:rPr lang="en-US" sz="900" u="sng" dirty="0">
                <a:solidFill>
                  <a:schemeClr val="tx1"/>
                </a:solidFill>
              </a:rPr>
              <a:t>ECX5 </a:t>
            </a:r>
            <a:r>
              <a:rPr lang="en-US" sz="900" u="sng" dirty="0" err="1" smtClean="0">
                <a:solidFill>
                  <a:schemeClr val="tx1"/>
                </a:solidFill>
              </a:rPr>
              <a:t>worshop</a:t>
            </a:r>
            <a:r>
              <a:rPr lang="en-US" sz="900" u="sng" dirty="0" smtClean="0">
                <a:solidFill>
                  <a:schemeClr val="tx1"/>
                </a:solidFill>
              </a:rPr>
              <a:t> for MBB manifold consolidation (top view)</a:t>
            </a:r>
            <a:endParaRPr lang="en-US" sz="900" u="sng" dirty="0">
              <a:solidFill>
                <a:schemeClr val="tx1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14400" y="0"/>
            <a:ext cx="6781800" cy="571500"/>
          </a:xfrm>
        </p:spPr>
        <p:txBody>
          <a:bodyPr/>
          <a:lstStyle/>
          <a:p>
            <a:pPr algn="ctr"/>
            <a:r>
              <a:rPr lang="en-US" sz="2400" dirty="0" smtClean="0"/>
              <a:t>Strategy 2: coating in an underground workshop</a:t>
            </a:r>
            <a:endParaRPr lang="fr-FR" sz="2400" dirty="0"/>
          </a:p>
        </p:txBody>
      </p:sp>
      <p:pic>
        <p:nvPicPr>
          <p:cNvPr id="1027" name="Picture 3" descr="G:\Workspaces\n\NORMA\MI\MLS\Remplacement des manifolds sur MBB Lintott\Photo ECX5\DSC01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162300"/>
            <a:ext cx="2667000" cy="2000250"/>
          </a:xfrm>
          <a:prstGeom prst="rect">
            <a:avLst/>
          </a:prstGeom>
          <a:noFill/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219200" y="5219700"/>
            <a:ext cx="2819400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ctr" eaLnBrk="0" hangingPunct="0"/>
            <a:r>
              <a:rPr lang="en-US" sz="900" u="sng" dirty="0" smtClean="0">
                <a:solidFill>
                  <a:schemeClr val="tx1"/>
                </a:solidFill>
              </a:rPr>
              <a:t>ECX5, workshop side</a:t>
            </a:r>
            <a:endParaRPr lang="en-US" sz="900" u="sng" dirty="0">
              <a:solidFill>
                <a:schemeClr val="tx1"/>
              </a:solidFill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486400" y="5219700"/>
            <a:ext cx="2819400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ctr" eaLnBrk="0" hangingPunct="0"/>
            <a:r>
              <a:rPr lang="en-US" sz="900" u="sng" dirty="0" smtClean="0">
                <a:solidFill>
                  <a:schemeClr val="tx1"/>
                </a:solidFill>
              </a:rPr>
              <a:t>ECX5, storage side</a:t>
            </a:r>
            <a:endParaRPr lang="en-US" sz="9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5029200" y="1270004"/>
            <a:ext cx="3505200" cy="2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4819" name="Content Placeholder 6"/>
          <p:cNvSpPr>
            <a:spLocks noGrp="1"/>
          </p:cNvSpPr>
          <p:nvPr>
            <p:ph idx="1"/>
          </p:nvPr>
        </p:nvSpPr>
        <p:spPr>
          <a:xfrm>
            <a:off x="381000" y="800100"/>
            <a:ext cx="8077200" cy="4279636"/>
          </a:xfrm>
        </p:spPr>
        <p:txBody>
          <a:bodyPr/>
          <a:lstStyle/>
          <a:p>
            <a:pPr>
              <a:buNone/>
            </a:pPr>
            <a:r>
              <a:rPr lang="en-US" sz="1700" dirty="0" smtClean="0"/>
              <a:t>	→ </a:t>
            </a:r>
            <a:r>
              <a:rPr lang="en-US" sz="1700" i="1" u="sng" dirty="0" smtClean="0"/>
              <a:t>Layout of ECX5 workshop with 18 magnets in 2 layers</a:t>
            </a:r>
            <a:endParaRPr lang="en-US" sz="1700" b="1" dirty="0" smtClean="0"/>
          </a:p>
          <a:p>
            <a:pPr>
              <a:buFont typeface="Wingdings" pitchFamily="2" charset="2"/>
              <a:buNone/>
            </a:pPr>
            <a:endParaRPr lang="en-US" sz="1400" dirty="0" smtClean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14400" y="0"/>
            <a:ext cx="6781800" cy="571500"/>
          </a:xfrm>
        </p:spPr>
        <p:txBody>
          <a:bodyPr/>
          <a:lstStyle/>
          <a:p>
            <a:pPr algn="ctr"/>
            <a:r>
              <a:rPr lang="en-US" sz="2400" dirty="0" smtClean="0"/>
              <a:t>Strategy 2: coating in an underground workshop</a:t>
            </a:r>
            <a:endParaRPr lang="fr-FR" sz="2400" dirty="0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143000" y="5372100"/>
            <a:ext cx="2819400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ctr" eaLnBrk="0" hangingPunct="0"/>
            <a:r>
              <a:rPr lang="en-US" sz="900" u="sng" dirty="0" smtClean="0">
                <a:solidFill>
                  <a:schemeClr val="tx1"/>
                </a:solidFill>
              </a:rPr>
              <a:t>ECX5 coating workshop (top view)</a:t>
            </a:r>
            <a:endParaRPr lang="en-US" sz="900" u="sng" dirty="0">
              <a:solidFill>
                <a:schemeClr val="tx1"/>
              </a:solidFill>
            </a:endParaRPr>
          </a:p>
        </p:txBody>
      </p:sp>
      <p:pic>
        <p:nvPicPr>
          <p:cNvPr id="36866" name="Picture 2" descr="G:\Workspaces\n\NORMA\MI\MLS\Bauche\New projects\SPS upgrade\SPSU\ECX5 front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81100"/>
            <a:ext cx="3019926" cy="1905000"/>
          </a:xfrm>
          <a:prstGeom prst="rect">
            <a:avLst/>
          </a:prstGeom>
          <a:noFill/>
        </p:spPr>
      </p:pic>
      <p:pic>
        <p:nvPicPr>
          <p:cNvPr id="36867" name="Picture 3" descr="G:\Workspaces\n\NORMA\MI\MLS\Bauche\New projects\SPS upgrade\SPSU\ECX5 top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314700"/>
            <a:ext cx="3048000" cy="1986827"/>
          </a:xfrm>
          <a:prstGeom prst="rect">
            <a:avLst/>
          </a:prstGeom>
          <a:noFill/>
        </p:spPr>
      </p:pic>
      <p:pic>
        <p:nvPicPr>
          <p:cNvPr id="36868" name="Picture 4" descr="G:\Workspaces\n\NORMA\MI\MLS\Bauche\New projects\SPS upgrade\SPSU\ECA-ECX5 top 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333500"/>
            <a:ext cx="3409466" cy="3733800"/>
          </a:xfrm>
          <a:prstGeom prst="rect">
            <a:avLst/>
          </a:prstGeom>
          <a:noFill/>
        </p:spPr>
      </p:pic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334000" y="5143500"/>
            <a:ext cx="3276600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ctr" eaLnBrk="0" hangingPunct="0"/>
            <a:r>
              <a:rPr lang="en-US" sz="900" u="sng" dirty="0" smtClean="0">
                <a:solidFill>
                  <a:schemeClr val="tx1"/>
                </a:solidFill>
              </a:rPr>
              <a:t>ECA5 &amp; ECX5, concrete separation wall removed (top view)</a:t>
            </a:r>
            <a:endParaRPr lang="en-US" sz="900" u="sng" dirty="0">
              <a:solidFill>
                <a:schemeClr val="tx1"/>
              </a:solidFill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1143000" y="3086100"/>
            <a:ext cx="2819400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ctr" eaLnBrk="0" hangingPunct="0"/>
            <a:r>
              <a:rPr lang="en-US" sz="900" u="sng" dirty="0" smtClean="0">
                <a:solidFill>
                  <a:schemeClr val="tx1"/>
                </a:solidFill>
              </a:rPr>
              <a:t>ECX5 coating workshop (front view)</a:t>
            </a:r>
            <a:endParaRPr lang="en-US" sz="900" u="sng" dirty="0">
              <a:solidFill>
                <a:schemeClr val="tx1"/>
              </a:solidFill>
            </a:endParaRPr>
          </a:p>
        </p:txBody>
      </p:sp>
      <p:pic>
        <p:nvPicPr>
          <p:cNvPr id="36869" name="Picture 5" descr="G:\Workspaces\n\NORMA\MI\MLS\Bauche\New projects\SPS upgrade\SPSU\dal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562100"/>
            <a:ext cx="878509" cy="3276600"/>
          </a:xfrm>
          <a:prstGeom prst="rect">
            <a:avLst/>
          </a:prstGeom>
          <a:noFill/>
        </p:spPr>
      </p:pic>
      <p:pic>
        <p:nvPicPr>
          <p:cNvPr id="36870" name="Picture 6" descr="G:\Workspaces\n\NORMA\MI\MLS\Bauche\New projects\SPS upgrade\SPSU\dalle EC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3619500"/>
            <a:ext cx="762000" cy="1297399"/>
          </a:xfrm>
          <a:prstGeom prst="rect">
            <a:avLst/>
          </a:prstGeom>
          <a:noFill/>
        </p:spPr>
      </p:pic>
      <p:pic>
        <p:nvPicPr>
          <p:cNvPr id="36871" name="Picture 7" descr="G:\Workspaces\n\NORMA\MI\MLS\Bauche\New projects\SPS upgrade\SPSU\magnet pile u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2857500"/>
            <a:ext cx="228600" cy="15293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962400" y="4457700"/>
            <a:ext cx="838200" cy="3385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210 m</a:t>
            </a:r>
            <a:r>
              <a:rPr lang="en-US" sz="1600" baseline="30000" dirty="0" smtClean="0">
                <a:solidFill>
                  <a:schemeClr val="tx1"/>
                </a:solidFill>
              </a:rPr>
              <a:t>2</a:t>
            </a:r>
            <a:endParaRPr lang="en-US" sz="1600" baseline="30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3238500"/>
            <a:ext cx="838200" cy="3385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460 m</a:t>
            </a:r>
            <a:r>
              <a:rPr lang="en-US" sz="1600" baseline="30000" dirty="0" smtClean="0">
                <a:solidFill>
                  <a:schemeClr val="tx1"/>
                </a:solidFill>
              </a:rPr>
              <a:t>2</a:t>
            </a:r>
            <a:endParaRPr lang="en-US" sz="1600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75 -0.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687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875 0.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6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687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24792 -0.00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68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UJE\Bureau\SPSU presentation\SPS.bmp"/>
          <p:cNvPicPr>
            <a:picLocks noChangeAspect="1" noChangeArrowheads="1"/>
          </p:cNvPicPr>
          <p:nvPr/>
        </p:nvPicPr>
        <p:blipFill>
          <a:blip r:embed="rId2"/>
          <a:srcRect r="67075" b="50549"/>
          <a:stretch>
            <a:fillRect/>
          </a:stretch>
        </p:blipFill>
        <p:spPr bwMode="auto">
          <a:xfrm>
            <a:off x="990600" y="1257303"/>
            <a:ext cx="3962400" cy="3719434"/>
          </a:xfrm>
          <a:prstGeom prst="rect">
            <a:avLst/>
          </a:prstGeom>
          <a:noFill/>
        </p:spPr>
      </p:pic>
      <p:sp>
        <p:nvSpPr>
          <p:cNvPr id="17" name="Bouée 16"/>
          <p:cNvSpPr/>
          <p:nvPr/>
        </p:nvSpPr>
        <p:spPr bwMode="auto">
          <a:xfrm>
            <a:off x="3276600" y="4559300"/>
            <a:ext cx="304800" cy="317500"/>
          </a:xfrm>
          <a:prstGeom prst="donu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18" name="Bouée 17"/>
          <p:cNvSpPr/>
          <p:nvPr/>
        </p:nvSpPr>
        <p:spPr bwMode="auto">
          <a:xfrm>
            <a:off x="1066800" y="2781300"/>
            <a:ext cx="304800" cy="317500"/>
          </a:xfrm>
          <a:prstGeom prst="donu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16" name="Bouée 15"/>
          <p:cNvSpPr/>
          <p:nvPr/>
        </p:nvSpPr>
        <p:spPr bwMode="auto">
          <a:xfrm>
            <a:off x="3581400" y="1587500"/>
            <a:ext cx="304800" cy="317500"/>
          </a:xfrm>
          <a:prstGeom prst="donu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/>
            <a:r>
              <a:rPr lang="en-US" sz="2400" dirty="0" smtClean="0"/>
              <a:t>Strategy 2: coating in an underground workshop</a:t>
            </a:r>
            <a:endParaRPr lang="fr-FR" sz="2400" dirty="0"/>
          </a:p>
        </p:txBody>
      </p:sp>
      <p:sp>
        <p:nvSpPr>
          <p:cNvPr id="5" name="Arc 4"/>
          <p:cNvSpPr/>
          <p:nvPr/>
        </p:nvSpPr>
        <p:spPr bwMode="auto">
          <a:xfrm>
            <a:off x="1219200" y="1511300"/>
            <a:ext cx="3352800" cy="3302000"/>
          </a:xfrm>
          <a:prstGeom prst="arc">
            <a:avLst>
              <a:gd name="adj1" fmla="val 677657"/>
              <a:gd name="adj2" fmla="val 3968628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8" name="Arc 7"/>
          <p:cNvSpPr/>
          <p:nvPr/>
        </p:nvSpPr>
        <p:spPr bwMode="auto">
          <a:xfrm>
            <a:off x="1219200" y="1511300"/>
            <a:ext cx="3352800" cy="3302000"/>
          </a:xfrm>
          <a:prstGeom prst="arc">
            <a:avLst>
              <a:gd name="adj1" fmla="val 18245069"/>
              <a:gd name="adj2" fmla="val 32531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9" name="Arc 8"/>
          <p:cNvSpPr/>
          <p:nvPr/>
        </p:nvSpPr>
        <p:spPr bwMode="auto">
          <a:xfrm>
            <a:off x="1219200" y="1511300"/>
            <a:ext cx="3352800" cy="3302000"/>
          </a:xfrm>
          <a:prstGeom prst="arc">
            <a:avLst>
              <a:gd name="adj1" fmla="val 11379536"/>
              <a:gd name="adj2" fmla="val 1345479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10" name="Arc 9"/>
          <p:cNvSpPr/>
          <p:nvPr/>
        </p:nvSpPr>
        <p:spPr bwMode="auto">
          <a:xfrm>
            <a:off x="1219200" y="1511300"/>
            <a:ext cx="3352800" cy="3302000"/>
          </a:xfrm>
          <a:prstGeom prst="arc">
            <a:avLst>
              <a:gd name="adj1" fmla="val 13850245"/>
              <a:gd name="adj2" fmla="val 1787612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11" name="Arc 10"/>
          <p:cNvSpPr/>
          <p:nvPr/>
        </p:nvSpPr>
        <p:spPr bwMode="auto">
          <a:xfrm>
            <a:off x="1219200" y="1511300"/>
            <a:ext cx="3352800" cy="3302000"/>
          </a:xfrm>
          <a:prstGeom prst="arc">
            <a:avLst>
              <a:gd name="adj1" fmla="val 4303657"/>
              <a:gd name="adj2" fmla="val 8635598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12" name="Arc 11"/>
          <p:cNvSpPr/>
          <p:nvPr/>
        </p:nvSpPr>
        <p:spPr bwMode="auto">
          <a:xfrm>
            <a:off x="1219200" y="1511300"/>
            <a:ext cx="3352800" cy="3302000"/>
          </a:xfrm>
          <a:prstGeom prst="arc">
            <a:avLst>
              <a:gd name="adj1" fmla="val 8946928"/>
              <a:gd name="adj2" fmla="val 11162869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13" name="Arc 12"/>
          <p:cNvSpPr/>
          <p:nvPr/>
        </p:nvSpPr>
        <p:spPr bwMode="auto">
          <a:xfrm>
            <a:off x="1066800" y="1384300"/>
            <a:ext cx="3657600" cy="3556000"/>
          </a:xfrm>
          <a:prstGeom prst="arc">
            <a:avLst>
              <a:gd name="adj1" fmla="val 17996160"/>
              <a:gd name="adj2" fmla="val 378759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lg" len="lg"/>
            <a:tailEnd type="stealth" w="lg" len="lg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14" name="Arc 13"/>
          <p:cNvSpPr/>
          <p:nvPr/>
        </p:nvSpPr>
        <p:spPr bwMode="auto">
          <a:xfrm>
            <a:off x="1066800" y="1384300"/>
            <a:ext cx="3657600" cy="3556000"/>
          </a:xfrm>
          <a:prstGeom prst="arc">
            <a:avLst>
              <a:gd name="adj1" fmla="val 667350"/>
              <a:gd name="adj2" fmla="val 4236786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stealth" w="lg" len="lg"/>
            <a:tailEnd type="none" w="lg" len="lg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15" name="Arc 14"/>
          <p:cNvSpPr/>
          <p:nvPr/>
        </p:nvSpPr>
        <p:spPr bwMode="auto">
          <a:xfrm>
            <a:off x="990600" y="1257300"/>
            <a:ext cx="3886200" cy="3746500"/>
          </a:xfrm>
          <a:prstGeom prst="arc">
            <a:avLst>
              <a:gd name="adj1" fmla="val 11510566"/>
              <a:gd name="adj2" fmla="val 439373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lg" len="lg"/>
            <a:tailEnd type="stealth" w="lg" len="lg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486400" y="20955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200" u="sng" kern="0" dirty="0" smtClean="0">
                <a:solidFill>
                  <a:srgbClr val="FF0000"/>
                </a:solidFill>
                <a:latin typeface="+mn-lt"/>
              </a:rPr>
              <a:t>Journey with Dumont </a:t>
            </a:r>
            <a:r>
              <a:rPr lang="en-US" sz="1200" u="sng" kern="0" dirty="0" smtClean="0">
                <a:solidFill>
                  <a:srgbClr val="FF0000"/>
                </a:solidFill>
                <a:latin typeface="+mn-lt"/>
              </a:rPr>
              <a:t>machines</a:t>
            </a:r>
            <a:endParaRPr lang="en-US" sz="1200" u="sng" kern="0" dirty="0" smtClean="0">
              <a:solidFill>
                <a:srgbClr val="FF0000"/>
              </a:solidFill>
              <a:latin typeface="+mn-lt"/>
            </a:endParaRP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200" kern="0" dirty="0" smtClean="0">
                <a:solidFill>
                  <a:srgbClr val="FF0000"/>
                </a:solidFill>
                <a:latin typeface="+mn-lt"/>
              </a:rPr>
              <a:t>- Average speed ≈ 2 km/h</a:t>
            </a: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200" kern="0" dirty="0" smtClean="0">
                <a:solidFill>
                  <a:srgbClr val="FF0000"/>
                </a:solidFill>
                <a:latin typeface="+mn-lt"/>
              </a:rPr>
              <a:t>- T</a:t>
            </a:r>
            <a:r>
              <a:rPr lang="en-US" sz="1200" kern="0" baseline="-25000" dirty="0" smtClean="0">
                <a:solidFill>
                  <a:srgbClr val="FF0000"/>
                </a:solidFill>
                <a:latin typeface="+mn-lt"/>
              </a:rPr>
              <a:t>1 sextant </a:t>
            </a:r>
            <a:r>
              <a:rPr lang="en-US" sz="1200" kern="0" dirty="0" smtClean="0">
                <a:solidFill>
                  <a:srgbClr val="FF0000"/>
                </a:solidFill>
                <a:latin typeface="+mn-lt"/>
              </a:rPr>
              <a:t>= 36 min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486400" y="31623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200" u="sng" kern="0" dirty="0" smtClean="0">
                <a:solidFill>
                  <a:srgbClr val="0070C0"/>
                </a:solidFill>
                <a:latin typeface="+mn-lt"/>
              </a:rPr>
              <a:t>Journey with trailers</a:t>
            </a: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200" kern="0" dirty="0" smtClean="0">
                <a:solidFill>
                  <a:srgbClr val="0070C0"/>
                </a:solidFill>
                <a:latin typeface="+mn-lt"/>
              </a:rPr>
              <a:t>- Average speed ≈ 5 km/h</a:t>
            </a: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200" kern="0" dirty="0" smtClean="0">
                <a:solidFill>
                  <a:srgbClr val="0070C0"/>
                </a:solidFill>
                <a:latin typeface="+mn-lt"/>
              </a:rPr>
              <a:t>- T</a:t>
            </a:r>
            <a:r>
              <a:rPr lang="en-US" sz="1200" kern="0" baseline="-25000" dirty="0" smtClean="0">
                <a:solidFill>
                  <a:srgbClr val="0070C0"/>
                </a:solidFill>
                <a:latin typeface="+mn-lt"/>
              </a:rPr>
              <a:t>1 sextant </a:t>
            </a:r>
            <a:r>
              <a:rPr lang="en-US" sz="1200" kern="0" dirty="0" smtClean="0">
                <a:solidFill>
                  <a:srgbClr val="0070C0"/>
                </a:solidFill>
                <a:latin typeface="+mn-lt"/>
              </a:rPr>
              <a:t>= 14 min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5486400" y="876300"/>
            <a:ext cx="3429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200" u="sng" kern="0" dirty="0" smtClean="0">
                <a:solidFill>
                  <a:srgbClr val="00B050"/>
                </a:solidFill>
                <a:latin typeface="+mn-lt"/>
              </a:rPr>
              <a:t>Transfer </a:t>
            </a:r>
            <a:r>
              <a:rPr lang="en-US" sz="1200" u="sng" kern="0" dirty="0" err="1" smtClean="0">
                <a:solidFill>
                  <a:srgbClr val="00B050"/>
                </a:solidFill>
                <a:latin typeface="+mn-lt"/>
              </a:rPr>
              <a:t>Dumonts</a:t>
            </a:r>
            <a:r>
              <a:rPr lang="en-US" sz="1200" u="sng" kern="0" dirty="0" smtClean="0">
                <a:solidFill>
                  <a:srgbClr val="00B050"/>
                </a:solidFill>
                <a:latin typeface="+mn-lt"/>
              </a:rPr>
              <a:t> ↔ trailers </a:t>
            </a: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200" kern="0" dirty="0" smtClean="0">
                <a:solidFill>
                  <a:srgbClr val="00B050"/>
                </a:solidFill>
                <a:latin typeface="+mn-lt"/>
              </a:rPr>
              <a:t>- Possible in LSS2-TT20, LSS4-ECX4 and LSS6-TT60</a:t>
            </a: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200" kern="0" dirty="0" smtClean="0">
                <a:solidFill>
                  <a:srgbClr val="00B050"/>
                </a:solidFill>
                <a:latin typeface="+mn-lt"/>
              </a:rPr>
              <a:t>- </a:t>
            </a:r>
            <a:r>
              <a:rPr lang="en-US" sz="1200" kern="0" dirty="0" err="1" smtClean="0">
                <a:solidFill>
                  <a:srgbClr val="00B050"/>
                </a:solidFill>
                <a:latin typeface="+mn-lt"/>
              </a:rPr>
              <a:t>T</a:t>
            </a:r>
            <a:r>
              <a:rPr lang="en-US" sz="1200" kern="0" baseline="-25000" dirty="0" err="1" smtClean="0">
                <a:solidFill>
                  <a:srgbClr val="00B050"/>
                </a:solidFill>
                <a:latin typeface="+mn-lt"/>
              </a:rPr>
              <a:t>transfer</a:t>
            </a:r>
            <a:r>
              <a:rPr lang="en-US" sz="1200" kern="0" dirty="0" smtClean="0">
                <a:solidFill>
                  <a:srgbClr val="00B050"/>
                </a:solidFill>
                <a:latin typeface="+mn-lt"/>
              </a:rPr>
              <a:t> ≈ 20 min</a:t>
            </a:r>
          </a:p>
        </p:txBody>
      </p:sp>
      <p:sp>
        <p:nvSpPr>
          <p:cNvPr id="31" name="Bouée 30"/>
          <p:cNvSpPr/>
          <p:nvPr/>
        </p:nvSpPr>
        <p:spPr bwMode="auto">
          <a:xfrm>
            <a:off x="2057400" y="1511300"/>
            <a:ext cx="304800" cy="317500"/>
          </a:xfrm>
          <a:prstGeom prst="donut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33" name="Bouée 32"/>
          <p:cNvSpPr/>
          <p:nvPr/>
        </p:nvSpPr>
        <p:spPr bwMode="auto">
          <a:xfrm>
            <a:off x="1828800" y="4368800"/>
            <a:ext cx="304800" cy="317500"/>
          </a:xfrm>
          <a:prstGeom prst="donut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pic>
        <p:nvPicPr>
          <p:cNvPr id="1029" name="Picture 5" descr="C:\Documents and Settings\AUJE\Local Settings\Temporary Internet Files\Content.IE5\GJUXKHIJ\MCj043391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971802"/>
            <a:ext cx="476250" cy="396876"/>
          </a:xfrm>
          <a:prstGeom prst="rect">
            <a:avLst/>
          </a:prstGeom>
          <a:noFill/>
        </p:spPr>
      </p:pic>
      <p:pic>
        <p:nvPicPr>
          <p:cNvPr id="1032" name="Picture 8" descr="C:\Documents and Settings\AUJE\Local Settings\Temporary Internet Files\Content.IE5\ANQ3UHCB\MCj0303547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330700"/>
            <a:ext cx="382756" cy="381000"/>
          </a:xfrm>
          <a:prstGeom prst="rect">
            <a:avLst/>
          </a:prstGeom>
          <a:noFill/>
        </p:spPr>
      </p:pic>
      <p:pic>
        <p:nvPicPr>
          <p:cNvPr id="40" name="Picture 8" descr="C:\Documents and Settings\AUJE\Local Settings\Temporary Internet Files\Content.IE5\ANQ3UHCB\MCj0303547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3" y="3098802"/>
            <a:ext cx="382756" cy="393698"/>
          </a:xfrm>
          <a:prstGeom prst="rect">
            <a:avLst/>
          </a:prstGeom>
          <a:noFill/>
        </p:spPr>
      </p:pic>
      <p:sp>
        <p:nvSpPr>
          <p:cNvPr id="41" name="Arc 40"/>
          <p:cNvSpPr/>
          <p:nvPr/>
        </p:nvSpPr>
        <p:spPr bwMode="auto">
          <a:xfrm>
            <a:off x="1524000" y="1765300"/>
            <a:ext cx="2743200" cy="2794000"/>
          </a:xfrm>
          <a:prstGeom prst="arc">
            <a:avLst>
              <a:gd name="adj1" fmla="val 11468849"/>
              <a:gd name="adj2" fmla="val 13642928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42" name="Arc 41"/>
          <p:cNvSpPr/>
          <p:nvPr/>
        </p:nvSpPr>
        <p:spPr bwMode="auto">
          <a:xfrm>
            <a:off x="1524000" y="1765300"/>
            <a:ext cx="2743200" cy="2794000"/>
          </a:xfrm>
          <a:prstGeom prst="arc">
            <a:avLst>
              <a:gd name="adj1" fmla="val 13882782"/>
              <a:gd name="adj2" fmla="val 17898122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43" name="Arc 42"/>
          <p:cNvSpPr/>
          <p:nvPr/>
        </p:nvSpPr>
        <p:spPr bwMode="auto">
          <a:xfrm>
            <a:off x="1524000" y="1765300"/>
            <a:ext cx="2743200" cy="2794000"/>
          </a:xfrm>
          <a:prstGeom prst="arc">
            <a:avLst>
              <a:gd name="adj1" fmla="val 18231600"/>
              <a:gd name="adj2" fmla="val 253642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44" name="Arc 43"/>
          <p:cNvSpPr/>
          <p:nvPr/>
        </p:nvSpPr>
        <p:spPr bwMode="auto">
          <a:xfrm>
            <a:off x="1524000" y="1765300"/>
            <a:ext cx="2743200" cy="2794000"/>
          </a:xfrm>
          <a:prstGeom prst="arc">
            <a:avLst>
              <a:gd name="adj1" fmla="val 714933"/>
              <a:gd name="adj2" fmla="val 4122992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45" name="Arc 44"/>
          <p:cNvSpPr/>
          <p:nvPr/>
        </p:nvSpPr>
        <p:spPr bwMode="auto">
          <a:xfrm>
            <a:off x="1524000" y="1765300"/>
            <a:ext cx="2743200" cy="2794000"/>
          </a:xfrm>
          <a:prstGeom prst="arc">
            <a:avLst>
              <a:gd name="adj1" fmla="val 4367697"/>
              <a:gd name="adj2" fmla="val 8621503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46" name="Arc 45"/>
          <p:cNvSpPr/>
          <p:nvPr/>
        </p:nvSpPr>
        <p:spPr bwMode="auto">
          <a:xfrm>
            <a:off x="1524000" y="1765300"/>
            <a:ext cx="2743200" cy="2794000"/>
          </a:xfrm>
          <a:prstGeom prst="arc">
            <a:avLst>
              <a:gd name="adj1" fmla="val 8745102"/>
              <a:gd name="adj2" fmla="val 11155401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51" name="ZoneTexte 50"/>
          <p:cNvSpPr txBox="1"/>
          <p:nvPr/>
        </p:nvSpPr>
        <p:spPr>
          <a:xfrm>
            <a:off x="1676400" y="2844804"/>
            <a:ext cx="83820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fr-CH" u="sng" dirty="0" err="1" smtClean="0">
                <a:solidFill>
                  <a:srgbClr val="7030A0"/>
                </a:solidFill>
              </a:rPr>
              <a:t>Sectors</a:t>
            </a:r>
            <a:r>
              <a:rPr lang="fr-CH" u="sng" dirty="0" smtClean="0">
                <a:solidFill>
                  <a:srgbClr val="7030A0"/>
                </a:solidFill>
              </a:rPr>
              <a:t> type 3</a:t>
            </a:r>
            <a:endParaRPr lang="fr-FR" u="sng" dirty="0">
              <a:solidFill>
                <a:srgbClr val="7030A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438400" y="3035304"/>
            <a:ext cx="83820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fr-CH" u="sng" dirty="0" err="1" smtClean="0">
                <a:solidFill>
                  <a:srgbClr val="7030A0"/>
                </a:solidFill>
              </a:rPr>
              <a:t>Sectors</a:t>
            </a:r>
            <a:r>
              <a:rPr lang="fr-CH" u="sng" dirty="0" smtClean="0">
                <a:solidFill>
                  <a:srgbClr val="7030A0"/>
                </a:solidFill>
              </a:rPr>
              <a:t> type 2</a:t>
            </a:r>
            <a:endParaRPr lang="fr-FR" u="sng" dirty="0">
              <a:solidFill>
                <a:srgbClr val="7030A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3200400" y="3225804"/>
            <a:ext cx="83820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fr-CH" u="sng" dirty="0" err="1" smtClean="0">
                <a:solidFill>
                  <a:srgbClr val="7030A0"/>
                </a:solidFill>
              </a:rPr>
              <a:t>Sectors</a:t>
            </a:r>
            <a:r>
              <a:rPr lang="fr-CH" u="sng" dirty="0" smtClean="0">
                <a:solidFill>
                  <a:srgbClr val="7030A0"/>
                </a:solidFill>
              </a:rPr>
              <a:t> type 1</a:t>
            </a:r>
            <a:endParaRPr lang="fr-FR" u="sng" dirty="0">
              <a:solidFill>
                <a:srgbClr val="7030A0"/>
              </a:solidFill>
            </a:endParaRPr>
          </a:p>
        </p:txBody>
      </p:sp>
      <p:cxnSp>
        <p:nvCxnSpPr>
          <p:cNvPr id="55" name="Connecteur droit 54"/>
          <p:cNvCxnSpPr>
            <a:stCxn id="51" idx="0"/>
          </p:cNvCxnSpPr>
          <p:nvPr/>
        </p:nvCxnSpPr>
        <p:spPr bwMode="auto">
          <a:xfrm rot="16200000" flipV="1">
            <a:off x="1797053" y="2546357"/>
            <a:ext cx="254000" cy="342894"/>
          </a:xfrm>
          <a:prstGeom prst="line">
            <a:avLst/>
          </a:prstGeom>
          <a:noFill/>
          <a:ln w="31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Connecteur droit 55"/>
          <p:cNvCxnSpPr>
            <a:stCxn id="51" idx="2"/>
          </p:cNvCxnSpPr>
          <p:nvPr/>
        </p:nvCxnSpPr>
        <p:spPr bwMode="auto">
          <a:xfrm rot="5400000">
            <a:off x="1755338" y="3076136"/>
            <a:ext cx="185031" cy="495295"/>
          </a:xfrm>
          <a:prstGeom prst="line">
            <a:avLst/>
          </a:prstGeom>
          <a:noFill/>
          <a:ln w="31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Connecteur droit 56"/>
          <p:cNvCxnSpPr>
            <a:stCxn id="52" idx="2"/>
          </p:cNvCxnSpPr>
          <p:nvPr/>
        </p:nvCxnSpPr>
        <p:spPr bwMode="auto">
          <a:xfrm rot="5400000">
            <a:off x="2174437" y="3685739"/>
            <a:ext cx="947034" cy="419093"/>
          </a:xfrm>
          <a:prstGeom prst="line">
            <a:avLst/>
          </a:prstGeom>
          <a:noFill/>
          <a:ln w="31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Connecteur droit 57"/>
          <p:cNvCxnSpPr>
            <a:endCxn id="53" idx="0"/>
          </p:cNvCxnSpPr>
          <p:nvPr/>
        </p:nvCxnSpPr>
        <p:spPr bwMode="auto">
          <a:xfrm rot="5400000">
            <a:off x="3511552" y="2698749"/>
            <a:ext cx="635003" cy="419106"/>
          </a:xfrm>
          <a:prstGeom prst="line">
            <a:avLst/>
          </a:prstGeom>
          <a:noFill/>
          <a:ln w="31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Connecteur droit 58"/>
          <p:cNvCxnSpPr>
            <a:stCxn id="52" idx="0"/>
          </p:cNvCxnSpPr>
          <p:nvPr/>
        </p:nvCxnSpPr>
        <p:spPr bwMode="auto">
          <a:xfrm rot="16200000" flipV="1">
            <a:off x="2197103" y="2374907"/>
            <a:ext cx="1206500" cy="114294"/>
          </a:xfrm>
          <a:prstGeom prst="line">
            <a:avLst/>
          </a:prstGeom>
          <a:noFill/>
          <a:ln w="31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Connecteur droit 59"/>
          <p:cNvCxnSpPr>
            <a:endCxn id="53" idx="2"/>
          </p:cNvCxnSpPr>
          <p:nvPr/>
        </p:nvCxnSpPr>
        <p:spPr bwMode="auto">
          <a:xfrm rot="16200000" flipV="1">
            <a:off x="3565087" y="3666682"/>
            <a:ext cx="375535" cy="266707"/>
          </a:xfrm>
          <a:prstGeom prst="line">
            <a:avLst/>
          </a:prstGeom>
          <a:noFill/>
          <a:ln w="31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Étoile à 5 branches 72"/>
          <p:cNvSpPr/>
          <p:nvPr/>
        </p:nvSpPr>
        <p:spPr bwMode="auto">
          <a:xfrm>
            <a:off x="1600200" y="1816100"/>
            <a:ext cx="304800" cy="254000"/>
          </a:xfrm>
          <a:prstGeom prst="star5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74" name="Étoile à 5 branches 73"/>
          <p:cNvSpPr/>
          <p:nvPr/>
        </p:nvSpPr>
        <p:spPr bwMode="auto">
          <a:xfrm>
            <a:off x="1371600" y="3949700"/>
            <a:ext cx="304800" cy="254000"/>
          </a:xfrm>
          <a:prstGeom prst="star5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77" name="Arc 76"/>
          <p:cNvSpPr/>
          <p:nvPr/>
        </p:nvSpPr>
        <p:spPr bwMode="auto">
          <a:xfrm>
            <a:off x="990600" y="1257300"/>
            <a:ext cx="3886200" cy="3746500"/>
          </a:xfrm>
          <a:prstGeom prst="arc">
            <a:avLst>
              <a:gd name="adj1" fmla="val 797649"/>
              <a:gd name="adj2" fmla="val 10953916"/>
            </a:avLst>
          </a:prstGeom>
          <a:noFill/>
          <a:ln w="25400" cap="flat" cmpd="sng" algn="ctr">
            <a:solidFill>
              <a:srgbClr val="0070C0"/>
            </a:solidFill>
            <a:prstDash val="dash"/>
            <a:round/>
            <a:headEnd type="stealth" w="lg" len="lg"/>
            <a:tailEnd type="none" w="lg" len="lg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47" name="Étoile à 5 branches 72"/>
          <p:cNvSpPr/>
          <p:nvPr/>
        </p:nvSpPr>
        <p:spPr bwMode="auto">
          <a:xfrm>
            <a:off x="5181600" y="4229100"/>
            <a:ext cx="304800" cy="254000"/>
          </a:xfrm>
          <a:prstGeom prst="star5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486400" y="42291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200" u="sng" kern="0" dirty="0" smtClean="0">
                <a:solidFill>
                  <a:schemeClr val="tx1"/>
                </a:solidFill>
                <a:latin typeface="+mn-lt"/>
              </a:rPr>
              <a:t>Half-cells </a:t>
            </a:r>
            <a:r>
              <a:rPr lang="en-US" sz="1200" u="sng" kern="0" dirty="0" smtClean="0">
                <a:solidFill>
                  <a:schemeClr val="tx1"/>
                </a:solidFill>
                <a:latin typeface="+mn-lt"/>
              </a:rPr>
              <a:t>131 and 304</a:t>
            </a:r>
            <a:r>
              <a:rPr lang="en-US" sz="1200" kern="0" dirty="0" smtClean="0">
                <a:solidFill>
                  <a:schemeClr val="tx1"/>
                </a:solidFill>
                <a:latin typeface="+mn-lt"/>
              </a:rPr>
              <a:t>: </a:t>
            </a:r>
            <a:endParaRPr lang="en-US" sz="1200" kern="0" dirty="0" smtClean="0">
              <a:solidFill>
                <a:schemeClr val="tx1"/>
              </a:solidFill>
              <a:latin typeface="+mn-lt"/>
            </a:endParaRP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200" kern="0" dirty="0" smtClean="0">
                <a:solidFill>
                  <a:schemeClr val="tx1"/>
                </a:solidFill>
                <a:latin typeface="+mn-lt"/>
              </a:rPr>
              <a:t>positions </a:t>
            </a:r>
            <a:r>
              <a:rPr lang="en-US" sz="1200" kern="0" dirty="0" smtClean="0">
                <a:solidFill>
                  <a:schemeClr val="tx1"/>
                </a:solidFill>
                <a:latin typeface="+mn-lt"/>
              </a:rPr>
              <a:t>from which going through journey of </a:t>
            </a:r>
            <a:endParaRPr lang="en-US" sz="1200" kern="0" dirty="0" smtClean="0">
              <a:solidFill>
                <a:schemeClr val="tx1"/>
              </a:solidFill>
              <a:latin typeface="+mn-lt"/>
            </a:endParaRP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200" kern="0" dirty="0" smtClean="0">
                <a:solidFill>
                  <a:schemeClr val="tx1"/>
                </a:solidFill>
                <a:latin typeface="+mn-lt"/>
              </a:rPr>
              <a:t>sector </a:t>
            </a:r>
            <a:r>
              <a:rPr lang="en-US" sz="1200" kern="0" dirty="0" smtClean="0">
                <a:solidFill>
                  <a:schemeClr val="tx1"/>
                </a:solidFill>
                <a:latin typeface="+mn-lt"/>
              </a:rPr>
              <a:t>types 2 or of type 3 takes the same time</a:t>
            </a:r>
            <a:endParaRPr lang="en-US" sz="1200" u="sng" kern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533400" y="723900"/>
            <a:ext cx="1905000" cy="495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2000" b="1" i="1" dirty="0" smtClean="0"/>
              <a:t>Transport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</a:pPr>
            <a:endParaRPr lang="en-US" sz="12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/>
      <p:bldP spid="21" grpId="0"/>
      <p:bldP spid="22" grpId="0"/>
      <p:bldP spid="31" grpId="0" animBg="1"/>
      <p:bldP spid="3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3" grpId="0"/>
      <p:bldP spid="73" grpId="0" animBg="1"/>
      <p:bldP spid="74" grpId="0" animBg="1"/>
      <p:bldP spid="77" grpId="0" animBg="1"/>
      <p:bldP spid="47" grpId="1" animBg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/>
            <a:r>
              <a:rPr lang="en-US" sz="2400" dirty="0" smtClean="0"/>
              <a:t>Strategy 2: coating in an underground workshop</a:t>
            </a:r>
            <a:endParaRPr lang="fr-FR" sz="2400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381000" y="2252951"/>
          <a:ext cx="8458203" cy="1690799"/>
        </p:xfrm>
        <a:graphic>
          <a:graphicData uri="http://schemas.openxmlformats.org/drawingml/2006/table">
            <a:tbl>
              <a:tblPr/>
              <a:tblGrid>
                <a:gridCol w="914402"/>
                <a:gridCol w="376310"/>
                <a:gridCol w="609786"/>
                <a:gridCol w="541183"/>
                <a:gridCol w="558969"/>
                <a:gridCol w="556429"/>
                <a:gridCol w="853699"/>
                <a:gridCol w="525940"/>
                <a:gridCol w="497990"/>
                <a:gridCol w="495450"/>
                <a:gridCol w="785099"/>
                <a:gridCol w="609786"/>
                <a:gridCol w="569131"/>
                <a:gridCol w="564029"/>
              </a:tblGrid>
              <a:tr h="1262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Sectors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Sector type</a:t>
                      </a:r>
                    </a:p>
                  </a:txBody>
                  <a:tcPr marL="7573" marR="7573" marT="6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 time install or remove magnet [min]</a:t>
                      </a:r>
                    </a:p>
                  </a:txBody>
                  <a:tcPr marL="7573" marR="7573" marT="6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Dumont journey</a:t>
                      </a:r>
                    </a:p>
                  </a:txBody>
                  <a:tcPr marL="7573" marR="7573" marT="6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 time Dumont-trailer transfer [min]</a:t>
                      </a:r>
                    </a:p>
                  </a:txBody>
                  <a:tcPr marL="7573" marR="7573" marT="6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Trailer journey </a:t>
                      </a:r>
                    </a:p>
                  </a:txBody>
                  <a:tcPr marL="7573" marR="7573" marT="6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 time loading or unloading in ECX5 [min]</a:t>
                      </a:r>
                    </a:p>
                  </a:txBody>
                  <a:tcPr marL="7573" marR="7573" marT="6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time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 and return [min]</a:t>
                      </a:r>
                    </a:p>
                  </a:txBody>
                  <a:tcPr marL="7573" marR="7573" marT="6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Quantity of magnets per sector type</a:t>
                      </a:r>
                    </a:p>
                  </a:txBody>
                  <a:tcPr marL="7573" marR="7573" marT="6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time for transport per sector [h]</a:t>
                      </a:r>
                    </a:p>
                  </a:txBody>
                  <a:tcPr marL="7573" marR="7573" marT="6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563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 distance [sextants]</a:t>
                      </a:r>
                    </a:p>
                  </a:txBody>
                  <a:tcPr marL="7573" marR="7573" marT="6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Time / sextant [min]</a:t>
                      </a:r>
                    </a:p>
                  </a:txBody>
                  <a:tcPr marL="7573" marR="7573" marT="6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 time of journey [min]</a:t>
                      </a:r>
                    </a:p>
                  </a:txBody>
                  <a:tcPr marL="7573" marR="7573" marT="6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Distance [sextants]</a:t>
                      </a:r>
                    </a:p>
                  </a:txBody>
                  <a:tcPr marL="7573" marR="7573" marT="6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Time / sextant [min]</a:t>
                      </a:r>
                    </a:p>
                  </a:txBody>
                  <a:tcPr marL="7573" marR="7573" marT="6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 time of journey [min]</a:t>
                      </a:r>
                    </a:p>
                  </a:txBody>
                  <a:tcPr marL="7573" marR="7573" marT="6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2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418-518 / 518-618</a:t>
                      </a:r>
                    </a:p>
                  </a:txBody>
                  <a:tcPr marL="7573" marR="7573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7573" marR="7573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438</a:t>
                      </a:r>
                    </a:p>
                  </a:txBody>
                  <a:tcPr marL="7573" marR="7573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304-418 / 618-131</a:t>
                      </a:r>
                    </a:p>
                  </a:txBody>
                  <a:tcPr marL="7573" marR="7573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25,2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7573" marR="7573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344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908</a:t>
                      </a:r>
                    </a:p>
                  </a:txBody>
                  <a:tcPr marL="7573" marR="7573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218-304 / 131-218</a:t>
                      </a:r>
                    </a:p>
                  </a:txBody>
                  <a:tcPr marL="7573" marR="7573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7573" marR="7573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470</a:t>
                      </a:r>
                    </a:p>
                  </a:txBody>
                  <a:tcPr marL="7573" marR="7573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21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transport time (all magnets) [h]</a:t>
                      </a:r>
                    </a:p>
                  </a:txBody>
                  <a:tcPr marL="7573" marR="7573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1816</a:t>
                      </a:r>
                    </a:p>
                  </a:txBody>
                  <a:tcPr marL="7573" marR="7573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21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time of transport / magnet [h]</a:t>
                      </a:r>
                    </a:p>
                  </a:txBody>
                  <a:tcPr marL="7573" marR="7573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2,44</a:t>
                      </a:r>
                    </a:p>
                  </a:txBody>
                  <a:tcPr marL="7573" marR="7573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21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Working time / day for each Dumont (6 magnets / day) [h]</a:t>
                      </a:r>
                    </a:p>
                  </a:txBody>
                  <a:tcPr marL="7573" marR="7573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</a:t>
                      </a:r>
                    </a:p>
                  </a:txBody>
                  <a:tcPr marL="7573" marR="7573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3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73" marR="7573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transport time (all magnets) with 2 Dumont [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jours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573" marR="7573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7573" marR="7573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7239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marL="292219" marR="0" lvl="0" indent="-292219" algn="l" defTabSz="914400" rtl="0" eaLnBrk="0" fontAlgn="base" latinLnBrk="0" hangingPunct="0">
              <a:lnSpc>
                <a:spcPct val="100000"/>
              </a:lnSpc>
              <a:spcBef>
                <a:spcPts val="511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Char char="è"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time estimate, based on MBB consolidation experience:</a:t>
            </a: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3142" marR="0" lvl="1" indent="-243516" algn="l" defTabSz="914400" rtl="0" eaLnBrk="0" fontAlgn="base" latinLnBrk="0" hangingPunct="0">
              <a:lnSpc>
                <a:spcPct val="100000"/>
              </a:lnSpc>
              <a:spcBef>
                <a:spcPts val="511"/>
              </a:spcBef>
              <a:spcAft>
                <a:spcPct val="0"/>
              </a:spcAft>
              <a:buClr>
                <a:srgbClr val="01346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241" name="Picture 1" descr="G:\Workspaces\n\NORMA\MI\MLS\Bauche\New projects\SPS upgrade\SPSU\Working time Dum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95700"/>
            <a:ext cx="4038600" cy="152400"/>
          </a:xfrm>
          <a:prstGeom prst="rect">
            <a:avLst/>
          </a:prstGeom>
          <a:noFill/>
        </p:spPr>
      </p:pic>
      <p:pic>
        <p:nvPicPr>
          <p:cNvPr id="10242" name="Picture 2" descr="G:\Workspaces\n\NORMA\MI\MLS\Bauche\New projects\SPS upgrade\SPSU\Total transport time 2 Dum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71900"/>
            <a:ext cx="40386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27083 0.146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7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7083 0.213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10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Strategy 2: coating in an underground workshop</a:t>
            </a:r>
            <a:endParaRPr lang="en-US" sz="24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09600" y="800100"/>
            <a:ext cx="8077200" cy="457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2000" b="1" i="1" dirty="0" smtClean="0"/>
              <a:t>Pros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Workshop environment with lower radiation level than in the tunnel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Much space available, possibility to pile up magnets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Equipment regrouped in a dedicated workshop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Equipment and supporting structures to perform the coating stay in place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No special supporting structure required, can use concrete blocks</a:t>
            </a:r>
            <a:endParaRPr lang="fr-CH" sz="16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endParaRPr lang="fr-CH" sz="1600" dirty="0" smtClean="0"/>
          </a:p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2000" b="1" i="1" dirty="0" smtClean="0"/>
              <a:t>Cons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fr-CH" sz="1600" dirty="0" err="1" smtClean="0"/>
              <a:t>Interference</a:t>
            </a:r>
            <a:r>
              <a:rPr lang="fr-CH" sz="1600" dirty="0" smtClean="0"/>
              <a:t> </a:t>
            </a:r>
            <a:r>
              <a:rPr lang="fr-CH" sz="1600" dirty="0" err="1" smtClean="0"/>
              <a:t>between</a:t>
            </a:r>
            <a:r>
              <a:rPr lang="fr-CH" sz="1600" dirty="0" smtClean="0"/>
              <a:t> transport and </a:t>
            </a:r>
            <a:r>
              <a:rPr lang="fr-CH" sz="1600" dirty="0" err="1" smtClean="0"/>
              <a:t>other</a:t>
            </a:r>
            <a:r>
              <a:rPr lang="fr-CH" sz="1600" dirty="0" smtClean="0"/>
              <a:t> </a:t>
            </a:r>
            <a:r>
              <a:rPr lang="fr-CH" sz="1600" dirty="0" err="1" smtClean="0"/>
              <a:t>activities</a:t>
            </a:r>
            <a:endParaRPr lang="fr-CH" sz="16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600" dirty="0" err="1" smtClean="0"/>
              <a:t>Risks</a:t>
            </a:r>
            <a:r>
              <a:rPr lang="fr-CH" sz="1600" dirty="0" smtClean="0"/>
              <a:t> </a:t>
            </a:r>
            <a:r>
              <a:rPr lang="fr-CH" sz="1600" dirty="0" err="1" smtClean="0"/>
              <a:t>inherent</a:t>
            </a:r>
            <a:r>
              <a:rPr lang="fr-CH" sz="1600" dirty="0" smtClean="0"/>
              <a:t> to </a:t>
            </a:r>
            <a:r>
              <a:rPr lang="fr-CH" sz="1600" dirty="0" err="1" smtClean="0"/>
              <a:t>handling</a:t>
            </a:r>
            <a:r>
              <a:rPr lang="fr-CH" sz="1600" dirty="0" smtClean="0"/>
              <a:t> and transport </a:t>
            </a:r>
            <a:r>
              <a:rPr lang="fr-CH" sz="1600" dirty="0" err="1" smtClean="0"/>
              <a:t>increased</a:t>
            </a:r>
            <a:endParaRPr lang="fr-CH" sz="16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600" dirty="0" smtClean="0"/>
              <a:t>Time </a:t>
            </a:r>
            <a:r>
              <a:rPr lang="fr-CH" sz="1600" dirty="0" err="1" smtClean="0"/>
              <a:t>lost</a:t>
            </a:r>
            <a:r>
              <a:rPr lang="fr-CH" sz="1600" dirty="0" smtClean="0"/>
              <a:t> </a:t>
            </a:r>
            <a:r>
              <a:rPr lang="fr-CH" sz="1600" dirty="0" err="1" smtClean="0"/>
              <a:t>with</a:t>
            </a:r>
            <a:r>
              <a:rPr lang="fr-CH" sz="1600" dirty="0" smtClean="0"/>
              <a:t> transport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endParaRPr lang="fr-CH" sz="16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endParaRPr lang="en-US" sz="1600" dirty="0" smtClean="0"/>
          </a:p>
        </p:txBody>
      </p:sp>
      <p:pic>
        <p:nvPicPr>
          <p:cNvPr id="6" name="Picture 6" descr="C:\Documents and Settings\dsmekens\Local Settings\Temporary Internet Files\Content.IE5\ODEFKDE7\MPj043316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725" y="762000"/>
            <a:ext cx="420624" cy="420624"/>
          </a:xfrm>
          <a:prstGeom prst="rect">
            <a:avLst/>
          </a:prstGeom>
          <a:noFill/>
        </p:spPr>
      </p:pic>
      <p:pic>
        <p:nvPicPr>
          <p:cNvPr id="8" name="Picture 7" descr="C:\Documents and Settings\dsmekens\Local Settings\Temporary Internet Files\Content.IE5\Q2OJ4Z99\MPj043316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0990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Strategy 2: coating in an underground workshop</a:t>
            </a:r>
            <a:endParaRPr lang="en-US" sz="24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09600" y="723900"/>
            <a:ext cx="8077200" cy="4800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2000" b="1" i="1" dirty="0" smtClean="0"/>
              <a:t>Bottlenecks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Only 2 Dumont vehicles are available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Number of coating equipment available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Space available in ECX5 (</a:t>
            </a:r>
            <a:r>
              <a:rPr lang="en-US" sz="1600" dirty="0" smtClean="0">
                <a:sym typeface="Wingdings" pitchFamily="2" charset="2"/>
              </a:rPr>
              <a:t> could extend in ECA5</a:t>
            </a:r>
            <a:r>
              <a:rPr lang="en-US" sz="1600" dirty="0" smtClean="0">
                <a:sym typeface="Wingdings" pitchFamily="2" charset="2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2000" b="1" i="1" dirty="0" smtClean="0"/>
              <a:t>Rhythm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Assuming same rhythm for connection to </a:t>
            </a:r>
            <a:r>
              <a:rPr lang="en-US" sz="1600" dirty="0" err="1" smtClean="0"/>
              <a:t>busbars</a:t>
            </a:r>
            <a:r>
              <a:rPr lang="en-US" sz="1600" dirty="0" smtClean="0"/>
              <a:t>, alignment and vacuum than strategy 1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Assuming transport teams work a bit in overtime or in 2 shifts with 2 Dumont + trailers 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Wingdings"/>
              <a:buChar char="è"/>
              <a:defRPr/>
            </a:pPr>
            <a:r>
              <a:rPr lang="en-US" sz="1600" u="sng" dirty="0" smtClean="0">
                <a:sym typeface="Wingdings" pitchFamily="2" charset="2"/>
              </a:rPr>
              <a:t>Rhythm</a:t>
            </a:r>
            <a:r>
              <a:rPr lang="en-US" sz="1600" dirty="0" smtClean="0">
                <a:sym typeface="Wingdings" pitchFamily="2" charset="2"/>
              </a:rPr>
              <a:t> = 6 magnets / day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Wingdings"/>
              <a:buChar char="è"/>
              <a:defRPr/>
            </a:pPr>
            <a:r>
              <a:rPr lang="en-US" sz="1600" u="sng" dirty="0" smtClean="0"/>
              <a:t>Project completed in 120 </a:t>
            </a:r>
            <a:r>
              <a:rPr lang="en-US" sz="1600" u="sng" dirty="0" err="1" smtClean="0"/>
              <a:t>jours</a:t>
            </a:r>
            <a:r>
              <a:rPr lang="en-US" sz="1600" u="sng" dirty="0" smtClean="0"/>
              <a:t> </a:t>
            </a:r>
            <a:r>
              <a:rPr lang="en-US" sz="1600" dirty="0" smtClean="0"/>
              <a:t>≈ 2 shutdowns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endParaRPr lang="en-US" sz="1600" dirty="0" smtClean="0"/>
          </a:p>
        </p:txBody>
      </p:sp>
      <p:pic>
        <p:nvPicPr>
          <p:cNvPr id="1026" name="Picture 2" descr="C:\Documents and Settings\jbauche\Local Settings\Temporary Internet Files\Content.IE5\QWQHOL4V\MCj037973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723900"/>
            <a:ext cx="388315" cy="395827"/>
          </a:xfrm>
          <a:prstGeom prst="rect">
            <a:avLst/>
          </a:prstGeom>
          <a:noFill/>
        </p:spPr>
      </p:pic>
      <p:pic>
        <p:nvPicPr>
          <p:cNvPr id="1027" name="Picture 3" descr="C:\Documents and Settings\jbauche\Local Settings\Temporary Internet Files\Content.IE5\MBO2FIU3\MPj040241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47900"/>
            <a:ext cx="304799" cy="3810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Strategy 3: coating in a surface workshop</a:t>
            </a:r>
            <a:endParaRPr lang="en-US" sz="2400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457200" y="6477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Char char="è"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Previous experiences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None in big projects, only preventive and corrective annual magnet exchanges (5 to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 / year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→ </a:t>
            </a:r>
            <a:r>
              <a:rPr lang="en-US" sz="1400" i="1" u="sng" dirty="0" smtClean="0">
                <a:solidFill>
                  <a:schemeClr val="tx1"/>
                </a:solidFill>
              </a:rPr>
              <a:t>Method used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 smtClean="0">
                <a:solidFill>
                  <a:schemeClr val="tx1"/>
                </a:solidFill>
              </a:rPr>
              <a:t>magnet </a:t>
            </a:r>
            <a:r>
              <a:rPr lang="en-US" sz="1400" dirty="0" smtClean="0">
                <a:solidFill>
                  <a:schemeClr val="tx1"/>
                </a:solidFill>
              </a:rPr>
              <a:t>removed from </a:t>
            </a:r>
            <a:r>
              <a:rPr lang="en-US" sz="1400" dirty="0" smtClean="0">
                <a:solidFill>
                  <a:schemeClr val="tx1"/>
                </a:solidFill>
              </a:rPr>
              <a:t>its </a:t>
            </a:r>
            <a:r>
              <a:rPr lang="en-US" sz="1400" dirty="0" smtClean="0">
                <a:solidFill>
                  <a:schemeClr val="tx1"/>
                </a:solidFill>
              </a:rPr>
              <a:t>positions and transported with the </a:t>
            </a:r>
            <a:r>
              <a:rPr lang="en-US" sz="1400" dirty="0" smtClean="0">
                <a:solidFill>
                  <a:schemeClr val="tx1"/>
                </a:solidFill>
              </a:rPr>
              <a:t>Dumont to BA3 lift and pulled by electro tractor to magnet workshop in </a:t>
            </a:r>
            <a:r>
              <a:rPr lang="en-US" sz="1400" dirty="0" err="1" smtClean="0">
                <a:solidFill>
                  <a:schemeClr val="tx1"/>
                </a:solidFill>
              </a:rPr>
              <a:t>bdg</a:t>
            </a:r>
            <a:r>
              <a:rPr lang="en-US" sz="1400" dirty="0" smtClean="0">
                <a:solidFill>
                  <a:schemeClr val="tx1"/>
                </a:solidFill>
              </a:rPr>
              <a:t>. 867, replaced by a spare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C:\Documents and Settings\AUJE\Bureau\SPSU presentation\SPS.bmp"/>
          <p:cNvPicPr>
            <a:picLocks noChangeAspect="1" noChangeArrowheads="1"/>
          </p:cNvPicPr>
          <p:nvPr/>
        </p:nvPicPr>
        <p:blipFill>
          <a:blip r:embed="rId2"/>
          <a:srcRect r="67075" b="50549"/>
          <a:stretch>
            <a:fillRect/>
          </a:stretch>
        </p:blipFill>
        <p:spPr bwMode="auto">
          <a:xfrm>
            <a:off x="3886200" y="2171700"/>
            <a:ext cx="3124200" cy="2932631"/>
          </a:xfrm>
          <a:prstGeom prst="rect">
            <a:avLst/>
          </a:prstGeom>
          <a:noFill/>
        </p:spPr>
      </p:pic>
      <p:sp>
        <p:nvSpPr>
          <p:cNvPr id="6" name="Bouée 16"/>
          <p:cNvSpPr/>
          <p:nvPr/>
        </p:nvSpPr>
        <p:spPr bwMode="auto">
          <a:xfrm>
            <a:off x="5943600" y="4615972"/>
            <a:ext cx="240323" cy="247175"/>
          </a:xfrm>
          <a:prstGeom prst="donu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7" name="Bouée 17"/>
          <p:cNvSpPr/>
          <p:nvPr/>
        </p:nvSpPr>
        <p:spPr bwMode="auto">
          <a:xfrm>
            <a:off x="3962400" y="3695697"/>
            <a:ext cx="240323" cy="247175"/>
          </a:xfrm>
          <a:prstGeom prst="donu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8" name="Bouée 15"/>
          <p:cNvSpPr/>
          <p:nvPr/>
        </p:nvSpPr>
        <p:spPr bwMode="auto">
          <a:xfrm>
            <a:off x="4724400" y="2406172"/>
            <a:ext cx="240323" cy="247175"/>
          </a:xfrm>
          <a:prstGeom prst="donu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9" name="Bouée 30"/>
          <p:cNvSpPr/>
          <p:nvPr/>
        </p:nvSpPr>
        <p:spPr bwMode="auto">
          <a:xfrm>
            <a:off x="6019800" y="2482372"/>
            <a:ext cx="240323" cy="247175"/>
          </a:xfrm>
          <a:prstGeom prst="donut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10" name="Bouée 32"/>
          <p:cNvSpPr/>
          <p:nvPr/>
        </p:nvSpPr>
        <p:spPr bwMode="auto">
          <a:xfrm>
            <a:off x="4572000" y="4615972"/>
            <a:ext cx="240323" cy="247175"/>
          </a:xfrm>
          <a:prstGeom prst="donut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11" name="Bouée 32"/>
          <p:cNvSpPr/>
          <p:nvPr/>
        </p:nvSpPr>
        <p:spPr bwMode="auto">
          <a:xfrm>
            <a:off x="6553200" y="3701572"/>
            <a:ext cx="240323" cy="247175"/>
          </a:xfrm>
          <a:prstGeom prst="donut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7921" tIns="38961" rIns="77921" bIns="38961" numCol="1" rtlCol="0" anchor="ctr" anchorCtr="0" compatLnSpc="1">
            <a:prstTxWarp prst="textNoShape">
              <a:avLst/>
            </a:prstTxWarp>
          </a:bodyPr>
          <a:lstStyle/>
          <a:p>
            <a:pPr defTabSz="779252" eaLnBrk="0" hangingPunct="0"/>
            <a:endParaRPr lang="fr-FR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086600" y="2476500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200" u="sng" kern="0" dirty="0" smtClean="0">
                <a:solidFill>
                  <a:srgbClr val="00B050"/>
                </a:solidFill>
                <a:latin typeface="+mn-lt"/>
              </a:rPr>
              <a:t>BAs equipped with hoist:</a:t>
            </a:r>
            <a:endParaRPr lang="en-US" sz="1200" u="sng" kern="0" dirty="0" smtClean="0">
              <a:solidFill>
                <a:srgbClr val="00B050"/>
              </a:solidFill>
              <a:latin typeface="+mn-lt"/>
            </a:endParaRP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200" kern="0" dirty="0" smtClean="0">
                <a:solidFill>
                  <a:srgbClr val="00B050"/>
                </a:solidFill>
                <a:latin typeface="+mn-lt"/>
              </a:rPr>
              <a:t>BA2, BA3 &amp; BA6</a:t>
            </a:r>
            <a:endParaRPr lang="en-US" sz="1200" kern="0" dirty="0" smtClean="0">
              <a:solidFill>
                <a:srgbClr val="00B050"/>
              </a:solidFill>
              <a:latin typeface="+mn-lt"/>
            </a:endParaRP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200" kern="0" dirty="0" smtClean="0">
                <a:solidFill>
                  <a:srgbClr val="00B050"/>
                </a:solidFill>
                <a:latin typeface="+mn-lt"/>
              </a:rPr>
              <a:t>- </a:t>
            </a:r>
            <a:r>
              <a:rPr lang="en-US" sz="1200" kern="0" dirty="0" err="1" smtClean="0">
                <a:solidFill>
                  <a:srgbClr val="00B050"/>
                </a:solidFill>
                <a:latin typeface="+mn-lt"/>
              </a:rPr>
              <a:t>T</a:t>
            </a:r>
            <a:r>
              <a:rPr lang="en-US" sz="1200" kern="0" baseline="-25000" dirty="0" err="1" smtClean="0">
                <a:solidFill>
                  <a:srgbClr val="00B050"/>
                </a:solidFill>
                <a:latin typeface="+mn-lt"/>
              </a:rPr>
              <a:t>lift</a:t>
            </a:r>
            <a:r>
              <a:rPr lang="en-US" sz="1200" kern="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1200" kern="0" dirty="0" smtClean="0">
                <a:solidFill>
                  <a:srgbClr val="00B050"/>
                </a:solidFill>
                <a:latin typeface="+mn-lt"/>
              </a:rPr>
              <a:t>≈ </a:t>
            </a:r>
            <a:r>
              <a:rPr lang="en-US" sz="1200" kern="0" dirty="0" smtClean="0">
                <a:solidFill>
                  <a:srgbClr val="00B050"/>
                </a:solidFill>
                <a:latin typeface="+mn-lt"/>
              </a:rPr>
              <a:t>15-20</a:t>
            </a:r>
            <a:r>
              <a:rPr lang="en-US" sz="1200" kern="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1200" kern="0" dirty="0" smtClean="0">
                <a:solidFill>
                  <a:srgbClr val="00B050"/>
                </a:solidFill>
                <a:latin typeface="+mn-lt"/>
              </a:rPr>
              <a:t>min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2095500"/>
            <a:ext cx="1905000" cy="495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2000" b="1" i="1" dirty="0" smtClean="0"/>
              <a:t>Transport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</a:pPr>
            <a:endParaRPr lang="en-US" sz="1200" dirty="0" smtClean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457200" y="24765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Need to implement an important logistic in surface in addition to the one underground</a:t>
            </a:r>
          </a:p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Choice of the hoist(s) could be linked to the choice of workshop(s), many possibilities</a:t>
            </a:r>
          </a:p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Hoists need to be refurbished ?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Strategy 3: coating in a surface workshop</a:t>
            </a:r>
            <a:endParaRPr lang="en-US" sz="2400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457200" y="6477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Char char="è"/>
              <a:tabLst/>
              <a:defRPr/>
            </a:pP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Char char="è"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Candidate workshops</a:t>
            </a:r>
          </a:p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Char char="è"/>
              <a:tabLst/>
              <a:defRPr/>
            </a:pP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1845" lvl="1" indent="-292219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867 or another workshop in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Prevessin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site to allow coming out of the machine through BA3 hoist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no need for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lorries for the surface transport</a:t>
            </a:r>
          </a:p>
          <a:p>
            <a:pPr marL="681845" lvl="1" indent="-292219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Arial" pitchFamily="34" charset="0"/>
              <a:buChar char="•"/>
              <a:defRPr/>
            </a:pP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1845" lvl="1" indent="-292219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Workshop in </a:t>
            </a:r>
            <a:r>
              <a:rPr lang="en-US" sz="1600" kern="0" dirty="0" err="1" smtClean="0">
                <a:solidFill>
                  <a:schemeClr val="tx1"/>
                </a:solidFill>
                <a:latin typeface="+mn-lt"/>
              </a:rPr>
              <a:t>Meyrin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 site, with same advantages if we come out from BA6 hoist</a:t>
            </a:r>
          </a:p>
          <a:p>
            <a:pPr marL="681845" lvl="1" indent="-292219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Arial" pitchFamily="34" charset="0"/>
              <a:buChar char="•"/>
              <a:defRPr/>
            </a:pPr>
            <a:endParaRPr lang="en-US" sz="1600" kern="0" dirty="0" smtClean="0">
              <a:solidFill>
                <a:schemeClr val="tx1"/>
              </a:solidFill>
              <a:latin typeface="+mn-lt"/>
            </a:endParaRPr>
          </a:p>
          <a:p>
            <a:pPr marL="681845" lvl="1" indent="-292219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Workshop in BHA5 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if we open the concrete block wall between ECA5 and ECX5, we can lift the magnets with the BHA5 crane (no more need for hoists)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>
              <a:defRPr/>
            </a:pPr>
            <a:r>
              <a:rPr lang="en-US" sz="2000" dirty="0" smtClean="0"/>
              <a:t>Coating of the SPS main dipoles vacuum chambers: </a:t>
            </a:r>
            <a:br>
              <a:rPr lang="en-US" sz="2000" dirty="0" smtClean="0"/>
            </a:br>
            <a:r>
              <a:rPr lang="en-US" sz="2000" dirty="0" smtClean="0"/>
              <a:t>alternative scenarios, logistics</a:t>
            </a:r>
            <a:endParaRPr lang="en-US" sz="20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647700"/>
            <a:ext cx="8229600" cy="4953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1500" dirty="0" smtClean="0"/>
              <a:t>Introduction</a:t>
            </a:r>
          </a:p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1500" dirty="0" smtClean="0"/>
              <a:t>Coating project: hypothesis of work</a:t>
            </a:r>
          </a:p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1500" dirty="0" smtClean="0"/>
              <a:t>Strategy 1: coating in the tunnel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200" dirty="0" err="1" smtClean="0"/>
              <a:t>Previous</a:t>
            </a:r>
            <a:r>
              <a:rPr lang="fr-CH" sz="1200" dirty="0" smtClean="0"/>
              <a:t> </a:t>
            </a:r>
            <a:r>
              <a:rPr lang="fr-CH" sz="1200" dirty="0" err="1" smtClean="0"/>
              <a:t>experiences</a:t>
            </a:r>
            <a:endParaRPr lang="fr-CH" sz="12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200" dirty="0" err="1" smtClean="0"/>
              <a:t>Implementation</a:t>
            </a:r>
            <a:r>
              <a:rPr lang="fr-CH" sz="1200" dirty="0" smtClean="0"/>
              <a:t> </a:t>
            </a:r>
            <a:r>
              <a:rPr lang="fr-CH" sz="1200" dirty="0" smtClean="0"/>
              <a:t>of the </a:t>
            </a:r>
            <a:r>
              <a:rPr lang="fr-CH" sz="1200" dirty="0" err="1" smtClean="0"/>
              <a:t>method</a:t>
            </a:r>
            <a:r>
              <a:rPr lang="fr-CH" sz="1200" dirty="0" smtClean="0"/>
              <a:t> in </a:t>
            </a:r>
            <a:r>
              <a:rPr lang="fr-CH" sz="1200" dirty="0" smtClean="0"/>
              <a:t>the </a:t>
            </a:r>
            <a:r>
              <a:rPr lang="fr-CH" sz="1200" dirty="0" err="1" smtClean="0"/>
              <a:t>coating</a:t>
            </a:r>
            <a:r>
              <a:rPr lang="fr-CH" sz="1200" dirty="0" smtClean="0"/>
              <a:t> </a:t>
            </a:r>
            <a:r>
              <a:rPr lang="fr-CH" sz="1200" dirty="0" err="1" smtClean="0"/>
              <a:t>project</a:t>
            </a:r>
            <a:endParaRPr lang="fr-CH" sz="12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200" dirty="0" smtClean="0"/>
              <a:t>Pros &amp; cons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200" dirty="0" err="1" smtClean="0"/>
              <a:t>Rythm</a:t>
            </a:r>
            <a:r>
              <a:rPr lang="fr-CH" sz="1200" dirty="0" smtClean="0"/>
              <a:t>, </a:t>
            </a:r>
            <a:r>
              <a:rPr lang="fr-CH" sz="1200" dirty="0" err="1" smtClean="0"/>
              <a:t>bottlenecks</a:t>
            </a:r>
            <a:endParaRPr lang="fr-CH" sz="1200" dirty="0" smtClean="0"/>
          </a:p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1500" dirty="0" smtClean="0"/>
              <a:t>Strategy 2: coating in an underground workshop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200" dirty="0" err="1" smtClean="0"/>
              <a:t>Previous</a:t>
            </a:r>
            <a:r>
              <a:rPr lang="fr-CH" sz="1200" dirty="0" smtClean="0"/>
              <a:t> </a:t>
            </a:r>
            <a:r>
              <a:rPr lang="fr-CH" sz="1200" dirty="0" err="1" smtClean="0"/>
              <a:t>experience</a:t>
            </a:r>
            <a:endParaRPr lang="fr-CH" sz="12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200" dirty="0" smtClean="0"/>
              <a:t>Workshop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200" dirty="0" smtClean="0"/>
              <a:t>Transport 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200" dirty="0" smtClean="0"/>
              <a:t>Pros &amp; cons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200" dirty="0" err="1" smtClean="0"/>
              <a:t>Rythm</a:t>
            </a:r>
            <a:r>
              <a:rPr lang="fr-CH" sz="1200" dirty="0" smtClean="0"/>
              <a:t>, </a:t>
            </a:r>
            <a:r>
              <a:rPr lang="fr-CH" sz="1200" dirty="0" err="1" smtClean="0"/>
              <a:t>bottlenecks</a:t>
            </a:r>
            <a:endParaRPr lang="fr-CH" sz="1200" dirty="0" smtClean="0"/>
          </a:p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1500" dirty="0" smtClean="0"/>
              <a:t>Strategy 3: coating in a surface workshop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200" dirty="0" err="1" smtClean="0"/>
              <a:t>Previous</a:t>
            </a:r>
            <a:r>
              <a:rPr lang="fr-CH" sz="1200" dirty="0" smtClean="0"/>
              <a:t> </a:t>
            </a:r>
            <a:r>
              <a:rPr lang="fr-CH" sz="1200" dirty="0" err="1" smtClean="0"/>
              <a:t>experience</a:t>
            </a:r>
            <a:endParaRPr lang="fr-CH" sz="12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200" dirty="0" smtClean="0"/>
              <a:t>Transport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200" dirty="0" smtClean="0"/>
              <a:t>Pros &amp; cons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200" dirty="0" err="1" smtClean="0"/>
              <a:t>Rythm</a:t>
            </a:r>
            <a:r>
              <a:rPr lang="fr-CH" sz="1200" dirty="0" smtClean="0"/>
              <a:t>, </a:t>
            </a:r>
            <a:r>
              <a:rPr lang="fr-CH" sz="1200" dirty="0" err="1" smtClean="0"/>
              <a:t>bottlenecks</a:t>
            </a:r>
            <a:endParaRPr lang="fr-CH" sz="1200" dirty="0" smtClean="0"/>
          </a:p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1500" dirty="0" smtClean="0"/>
              <a:t>Conclusion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Strategy 3: coating in a surface workshop</a:t>
            </a:r>
            <a:endParaRPr lang="en-US" sz="24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09600" y="800100"/>
            <a:ext cx="8229600" cy="457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11"/>
              </a:spcBef>
            </a:pPr>
            <a:endParaRPr lang="en-US" sz="2000" b="1" i="1" dirty="0" smtClean="0"/>
          </a:p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2000" b="1" i="1" dirty="0" smtClean="0"/>
              <a:t>Pros</a:t>
            </a:r>
            <a:endParaRPr lang="en-US" sz="2000" b="1" i="1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Work in a non radioactive environment, and not underground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endParaRPr lang="fr-CH" sz="16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endParaRPr lang="fr-CH" sz="1600" dirty="0" smtClean="0"/>
          </a:p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2000" b="1" i="1" dirty="0" smtClean="0"/>
              <a:t>Cons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fr-CH" sz="1600" dirty="0" err="1" smtClean="0"/>
              <a:t>Heavy</a:t>
            </a:r>
            <a:r>
              <a:rPr lang="fr-CH" sz="1600" dirty="0" smtClean="0"/>
              <a:t> </a:t>
            </a:r>
            <a:r>
              <a:rPr lang="fr-CH" sz="1600" dirty="0" err="1" smtClean="0"/>
              <a:t>logistics</a:t>
            </a:r>
            <a:r>
              <a:rPr lang="fr-CH" sz="1600" dirty="0" smtClean="0"/>
              <a:t>, more </a:t>
            </a:r>
            <a:r>
              <a:rPr lang="fr-CH" sz="1600" dirty="0" err="1" smtClean="0"/>
              <a:t>difficult</a:t>
            </a:r>
            <a:r>
              <a:rPr lang="fr-CH" sz="1600" dirty="0" smtClean="0"/>
              <a:t> to manage and time </a:t>
            </a:r>
            <a:r>
              <a:rPr lang="fr-CH" sz="1600" dirty="0" err="1" smtClean="0"/>
              <a:t>consuming</a:t>
            </a:r>
            <a:endParaRPr lang="fr-CH" sz="16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fr-CH" sz="1600" dirty="0" err="1" smtClean="0"/>
              <a:t>I</a:t>
            </a:r>
            <a:r>
              <a:rPr lang="fr-CH" sz="1600" dirty="0" err="1" smtClean="0"/>
              <a:t>ncrease</a:t>
            </a:r>
            <a:r>
              <a:rPr lang="fr-CH" sz="1600" dirty="0" smtClean="0"/>
              <a:t> of </a:t>
            </a:r>
            <a:r>
              <a:rPr lang="fr-CH" sz="1600" dirty="0" err="1" smtClean="0"/>
              <a:t>risks</a:t>
            </a:r>
            <a:r>
              <a:rPr lang="fr-CH" sz="1600" dirty="0" smtClean="0"/>
              <a:t> </a:t>
            </a:r>
            <a:r>
              <a:rPr lang="fr-CH" sz="1600" dirty="0" err="1" smtClean="0"/>
              <a:t>inherent</a:t>
            </a:r>
            <a:r>
              <a:rPr lang="fr-CH" sz="1600" dirty="0" smtClean="0"/>
              <a:t> to </a:t>
            </a:r>
            <a:r>
              <a:rPr lang="fr-CH" sz="1600" dirty="0" err="1" smtClean="0"/>
              <a:t>handlings</a:t>
            </a:r>
            <a:r>
              <a:rPr lang="fr-CH" sz="1600" dirty="0" smtClean="0"/>
              <a:t> and transport </a:t>
            </a:r>
            <a:r>
              <a:rPr lang="fr-CH" sz="1600" dirty="0" err="1" smtClean="0"/>
              <a:t>compared</a:t>
            </a:r>
            <a:r>
              <a:rPr lang="fr-CH" sz="1600" dirty="0" smtClean="0"/>
              <a:t> to </a:t>
            </a:r>
            <a:r>
              <a:rPr lang="fr-CH" sz="1600" dirty="0" err="1" smtClean="0"/>
              <a:t>strategy</a:t>
            </a:r>
            <a:r>
              <a:rPr lang="fr-CH" sz="1600" dirty="0" smtClean="0"/>
              <a:t> 1 and 2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fr-CH" sz="1600" dirty="0" smtClean="0"/>
              <a:t>More </a:t>
            </a:r>
            <a:r>
              <a:rPr lang="fr-CH" sz="1600" dirty="0" err="1" smtClean="0"/>
              <a:t>costly</a:t>
            </a:r>
            <a:r>
              <a:rPr lang="fr-CH" sz="1600" dirty="0" smtClean="0"/>
              <a:t> </a:t>
            </a:r>
            <a:r>
              <a:rPr lang="fr-CH" sz="1600" dirty="0" err="1" smtClean="0"/>
              <a:t>than</a:t>
            </a:r>
            <a:r>
              <a:rPr lang="fr-CH" sz="1600" dirty="0" smtClean="0"/>
              <a:t> </a:t>
            </a:r>
            <a:r>
              <a:rPr lang="fr-CH" sz="1600" dirty="0" err="1" smtClean="0"/>
              <a:t>strategy</a:t>
            </a:r>
            <a:r>
              <a:rPr lang="fr-CH" sz="1600" dirty="0" smtClean="0"/>
              <a:t> </a:t>
            </a:r>
            <a:r>
              <a:rPr lang="fr-CH" sz="1600" dirty="0" smtClean="0"/>
              <a:t>1 and </a:t>
            </a:r>
            <a:r>
              <a:rPr lang="fr-CH" sz="1600" dirty="0" smtClean="0"/>
              <a:t>2</a:t>
            </a:r>
            <a:endParaRPr lang="fr-CH" sz="16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endParaRPr lang="fr-CH" sz="16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endParaRPr lang="fr-CH" sz="16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endParaRPr lang="en-US" sz="1600" dirty="0" smtClean="0"/>
          </a:p>
        </p:txBody>
      </p:sp>
      <p:pic>
        <p:nvPicPr>
          <p:cNvPr id="6" name="Picture 6" descr="C:\Documents and Settings\dsmekens\Local Settings\Temporary Internet Files\Content.IE5\ODEFKDE7\MPj043316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04900"/>
            <a:ext cx="420624" cy="420624"/>
          </a:xfrm>
          <a:prstGeom prst="rect">
            <a:avLst/>
          </a:prstGeom>
          <a:noFill/>
        </p:spPr>
      </p:pic>
      <p:pic>
        <p:nvPicPr>
          <p:cNvPr id="8" name="Picture 7" descr="C:\Documents and Settings\dsmekens\Local Settings\Temporary Internet Files\Content.IE5\Q2OJ4Z99\MPj043316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7650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Strategy 3: coating in a surface workshop</a:t>
            </a:r>
            <a:endParaRPr lang="en-US" sz="24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09600" y="723900"/>
            <a:ext cx="8077200" cy="4800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11"/>
              </a:spcBef>
            </a:pPr>
            <a:endParaRPr lang="en-US" sz="2000" b="1" i="1" dirty="0" smtClean="0"/>
          </a:p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2000" b="1" i="1" dirty="0" smtClean="0"/>
              <a:t>Bottlenecks</a:t>
            </a:r>
            <a:endParaRPr lang="en-US" sz="2000" b="1" i="1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Only 2 Dumont vehicles are available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Number of coating equipment available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Transport teams and vehicles available</a:t>
            </a:r>
            <a:endParaRPr lang="en-US" sz="1600" dirty="0" smtClean="0">
              <a:sym typeface="Wingdings" pitchFamily="2" charset="2"/>
            </a:endParaRP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2000" b="1" i="1" dirty="0" smtClean="0"/>
              <a:t>Rhythm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Should not be better than strategy 1 and 2, probably worse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None/>
              <a:defRPr/>
            </a:pPr>
            <a:endParaRPr lang="en-US" sz="16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Wingdings"/>
              <a:buChar char="è"/>
              <a:defRPr/>
            </a:pPr>
            <a:r>
              <a:rPr lang="en-US" sz="1600" u="sng" dirty="0" smtClean="0">
                <a:sym typeface="Wingdings" pitchFamily="2" charset="2"/>
              </a:rPr>
              <a:t>Rhythm</a:t>
            </a:r>
            <a:r>
              <a:rPr lang="en-US" sz="1600" dirty="0" smtClean="0">
                <a:sym typeface="Wingdings" pitchFamily="2" charset="2"/>
              </a:rPr>
              <a:t> = 6 magnets / </a:t>
            </a:r>
            <a:r>
              <a:rPr lang="en-US" sz="1600" dirty="0" smtClean="0">
                <a:sym typeface="Wingdings" pitchFamily="2" charset="2"/>
              </a:rPr>
              <a:t>day ?</a:t>
            </a:r>
            <a:endParaRPr lang="en-US" sz="1600" dirty="0" smtClean="0">
              <a:sym typeface="Wingdings" pitchFamily="2" charset="2"/>
            </a:endParaRPr>
          </a:p>
          <a:p>
            <a:pPr lvl="1">
              <a:lnSpc>
                <a:spcPct val="100000"/>
              </a:lnSpc>
              <a:spcBef>
                <a:spcPts val="511"/>
              </a:spcBef>
              <a:buFont typeface="Wingdings"/>
              <a:buChar char="è"/>
              <a:defRPr/>
            </a:pPr>
            <a:r>
              <a:rPr lang="en-US" sz="1600" u="sng" dirty="0" smtClean="0"/>
              <a:t>Project completed in 120 </a:t>
            </a:r>
            <a:r>
              <a:rPr lang="en-US" sz="1600" u="sng" dirty="0" err="1" smtClean="0"/>
              <a:t>jours</a:t>
            </a:r>
            <a:r>
              <a:rPr lang="en-US" sz="1600" u="sng" dirty="0" smtClean="0"/>
              <a:t> </a:t>
            </a:r>
            <a:r>
              <a:rPr lang="en-US" sz="1600" dirty="0" smtClean="0"/>
              <a:t>≈ 2 </a:t>
            </a:r>
            <a:r>
              <a:rPr lang="en-US" sz="1600" dirty="0" smtClean="0"/>
              <a:t>shutdowns ?</a:t>
            </a:r>
            <a:endParaRPr lang="en-US" sz="16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endParaRPr lang="en-US" sz="1600" dirty="0" smtClean="0"/>
          </a:p>
        </p:txBody>
      </p:sp>
      <p:pic>
        <p:nvPicPr>
          <p:cNvPr id="1026" name="Picture 2" descr="C:\Documents and Settings\jbauche\Local Settings\Temporary Internet Files\Content.IE5\QWQHOL4V\MCj037973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104900"/>
            <a:ext cx="388315" cy="395827"/>
          </a:xfrm>
          <a:prstGeom prst="rect">
            <a:avLst/>
          </a:prstGeom>
          <a:noFill/>
        </p:spPr>
      </p:pic>
      <p:pic>
        <p:nvPicPr>
          <p:cNvPr id="1027" name="Picture 3" descr="C:\Documents and Settings\jbauche\Local Settings\Temporary Internet Files\Content.IE5\MBO2FIU3\MPj040241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628900"/>
            <a:ext cx="304799" cy="3810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Conclusion</a:t>
            </a:r>
            <a:endParaRPr lang="en-US" sz="2400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533400" y="698500"/>
            <a:ext cx="82296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Char char="è"/>
              <a:tabLst/>
              <a:defRPr/>
            </a:pPr>
            <a:endParaRPr lang="en-US" sz="2000" b="1" u="sng" kern="0" dirty="0" smtClean="0">
              <a:solidFill>
                <a:schemeClr val="tx1"/>
              </a:solidFill>
              <a:latin typeface="+mn-lt"/>
            </a:endParaRPr>
          </a:p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Char char="è"/>
              <a:tabLst/>
              <a:defRPr/>
            </a:pPr>
            <a:r>
              <a:rPr lang="en-US" sz="2000" b="1" u="sng" kern="0" dirty="0" smtClean="0">
                <a:solidFill>
                  <a:schemeClr val="tx1"/>
                </a:solidFill>
                <a:latin typeface="+mn-lt"/>
              </a:rPr>
              <a:t>Which strategy</a:t>
            </a:r>
            <a:r>
              <a:rPr lang="en-US" sz="2000" b="1" kern="0" dirty="0" smtClean="0">
                <a:solidFill>
                  <a:schemeClr val="tx1"/>
                </a:solidFill>
                <a:latin typeface="+mn-lt"/>
              </a:rPr>
              <a:t> ?</a:t>
            </a:r>
          </a:p>
          <a:p>
            <a:pPr marL="681845" lvl="1" indent="-292219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Depending on evolution of studies of coating process (operating mode, process duration, </a:t>
            </a:r>
            <a:r>
              <a:rPr lang="en-US" sz="1600" kern="0" dirty="0" smtClean="0">
                <a:solidFill>
                  <a:schemeClr val="tx1"/>
                </a:solidFill>
              </a:rPr>
              <a:t>conditions needed…)</a:t>
            </a:r>
            <a:endParaRPr lang="en-US" sz="1600" kern="0" dirty="0" smtClean="0">
              <a:solidFill>
                <a:schemeClr val="tx1"/>
              </a:solidFill>
            </a:endParaRPr>
          </a:p>
          <a:p>
            <a:pPr marL="681845" lvl="1" indent="-292219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en-US" sz="16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Depending on deadline</a:t>
            </a:r>
          </a:p>
          <a:p>
            <a:pPr marL="681845" lvl="1" indent="-292219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en-US" sz="16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Depending</a:t>
            </a:r>
            <a:r>
              <a:rPr kumimoji="0" lang="en-US" sz="1600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en-US" sz="1600" i="0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ressources</a:t>
            </a:r>
            <a:r>
              <a:rPr kumimoji="0" lang="en-US" sz="1600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allocated to the project (</a:t>
            </a:r>
            <a:r>
              <a:rPr lang="en-US" sz="1600" kern="0" dirty="0" smtClean="0">
                <a:solidFill>
                  <a:schemeClr val="tx1"/>
                </a:solidFill>
              </a:rPr>
              <a:t>budgets, manpower)</a:t>
            </a:r>
          </a:p>
          <a:p>
            <a:pPr marL="681845" lvl="1" indent="-292219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en-US" sz="1600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Depending on shutdown durations</a:t>
            </a:r>
          </a:p>
          <a:p>
            <a:pPr marL="681845" lvl="1" indent="-292219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defRPr/>
            </a:pPr>
            <a:r>
              <a:rPr lang="en-US" sz="1600" kern="0" noProof="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 Impossible to choose before having fixed these parameters</a:t>
            </a:r>
            <a:endParaRPr kumimoji="0" lang="en-US" sz="1600" i="0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1845" lvl="1" indent="-292219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Arial" pitchFamily="34" charset="0"/>
              <a:buChar char="•"/>
              <a:defRPr/>
            </a:pPr>
            <a:endParaRPr kumimoji="0" lang="en-US" sz="1600" i="0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219" lvl="0" indent="-292219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  <a:defRPr/>
            </a:pPr>
            <a:r>
              <a:rPr lang="en-US" sz="2000" b="1" u="sng" kern="0" dirty="0" smtClean="0">
                <a:solidFill>
                  <a:schemeClr val="tx1"/>
                </a:solidFill>
              </a:rPr>
              <a:t>Next milestone</a:t>
            </a:r>
            <a:r>
              <a:rPr lang="en-US" sz="2000" b="1" kern="0" dirty="0" smtClean="0">
                <a:solidFill>
                  <a:schemeClr val="tx1"/>
                </a:solidFill>
              </a:rPr>
              <a:t> ?</a:t>
            </a:r>
            <a:endParaRPr lang="en-US" sz="2000" b="1" kern="0" dirty="0" smtClean="0">
              <a:solidFill>
                <a:schemeClr val="tx1"/>
              </a:solidFill>
            </a:endParaRPr>
          </a:p>
          <a:p>
            <a:pPr marL="681845" lvl="1" indent="-292219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Definitely define the process of coating</a:t>
            </a:r>
          </a:p>
          <a:p>
            <a:pPr marL="681845" lvl="1" indent="-292219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Tests on several magnets in the machine ?</a:t>
            </a:r>
            <a:endParaRPr lang="en-US" sz="1600" kern="0" dirty="0" smtClean="0">
              <a:solidFill>
                <a:schemeClr val="tx1"/>
              </a:solidFill>
            </a:endParaRPr>
          </a:p>
          <a:p>
            <a:pPr marL="681845" lvl="1" indent="-292219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Arial" pitchFamily="34" charset="0"/>
              <a:buChar char="•"/>
              <a:defRPr/>
            </a:pPr>
            <a:endParaRPr kumimoji="0" lang="en-US" sz="1600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219" marR="0" lvl="0" indent="-292219" algn="l" defTabSz="914400" rtl="0" eaLnBrk="0" fontAlgn="base" latinLnBrk="0" hangingPunct="0">
              <a:lnSpc>
                <a:spcPts val="1768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700" b="1" i="1" dirty="0" smtClean="0"/>
          </a:p>
          <a:p>
            <a:endParaRPr lang="en-GB" sz="14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Special thanks to David Smekens and Marc Ainoux for their help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err="1" smtClean="0"/>
              <a:t>Aknowledgments</a:t>
            </a: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700" b="1" i="1" dirty="0" smtClean="0"/>
          </a:p>
          <a:p>
            <a:r>
              <a:rPr lang="en-GB" sz="1700" b="1" i="1" dirty="0" smtClean="0"/>
              <a:t>Reducing the </a:t>
            </a:r>
            <a:r>
              <a:rPr lang="en-GB" sz="1700" b="1" i="1" dirty="0" err="1" smtClean="0"/>
              <a:t>sps</a:t>
            </a:r>
            <a:r>
              <a:rPr lang="en-GB" sz="1700" b="1" i="1" dirty="0" smtClean="0"/>
              <a:t> machine impedance</a:t>
            </a:r>
            <a:r>
              <a:rPr lang="en-GB" sz="1800" dirty="0" smtClean="0"/>
              <a:t>, </a:t>
            </a:r>
            <a:r>
              <a:rPr lang="en-GB" sz="1400" dirty="0" err="1" smtClean="0"/>
              <a:t>P.Collier</a:t>
            </a:r>
            <a:r>
              <a:rPr lang="en-GB" sz="1400" dirty="0" smtClean="0"/>
              <a:t>, M. Ainoux, R. </a:t>
            </a:r>
            <a:r>
              <a:rPr lang="en-GB" sz="1400" dirty="0" err="1" smtClean="0"/>
              <a:t>Guinand</a:t>
            </a:r>
            <a:r>
              <a:rPr lang="en-GB" sz="1400" dirty="0" smtClean="0"/>
              <a:t>, J-M Jimenez, A. Rizzo, A. Spinks, K. </a:t>
            </a:r>
            <a:r>
              <a:rPr lang="en-GB" sz="1400" dirty="0" smtClean="0"/>
              <a:t>Weiss</a:t>
            </a:r>
          </a:p>
          <a:p>
            <a:endParaRPr lang="en-US" sz="1400" b="1" cap="all" dirty="0" smtClean="0"/>
          </a:p>
          <a:p>
            <a:r>
              <a:rPr lang="en-US" sz="1700" b="1" i="1" dirty="0" smtClean="0"/>
              <a:t>New Strategy for the Repair of SPS Dipole Water Manifolds</a:t>
            </a:r>
            <a:r>
              <a:rPr lang="en-US" i="1" dirty="0" smtClean="0"/>
              <a:t>, </a:t>
            </a:r>
            <a:r>
              <a:rPr lang="en-US" sz="1400" dirty="0" err="1" smtClean="0"/>
              <a:t>J.Bauche</a:t>
            </a:r>
            <a:r>
              <a:rPr lang="en-US" sz="1400" dirty="0" smtClean="0"/>
              <a:t>, </a:t>
            </a:r>
            <a:r>
              <a:rPr lang="en-US" sz="1400" dirty="0" err="1" smtClean="0"/>
              <a:t>W.Kalbreier</a:t>
            </a:r>
            <a:r>
              <a:rPr lang="en-US" sz="1400" dirty="0" smtClean="0"/>
              <a:t>, </a:t>
            </a:r>
            <a:r>
              <a:rPr lang="en-US" sz="1400" dirty="0" err="1" smtClean="0"/>
              <a:t>D.Smekens</a:t>
            </a:r>
            <a:r>
              <a:rPr lang="en-US" sz="1400" i="1" dirty="0" smtClean="0"/>
              <a:t> </a:t>
            </a:r>
            <a:r>
              <a:rPr lang="en-US" sz="1400" dirty="0" smtClean="0"/>
              <a:t>(</a:t>
            </a:r>
            <a:r>
              <a:rPr lang="en-GB" sz="1400" u="sng" dirty="0" smtClean="0"/>
              <a:t>EDMS Doc. No.</a:t>
            </a:r>
            <a:r>
              <a:rPr lang="en-GB" sz="1400" dirty="0" smtClean="0"/>
              <a:t>: 783313</a:t>
            </a:r>
            <a:r>
              <a:rPr lang="en-GB" sz="1400" dirty="0" smtClean="0"/>
              <a:t>)</a:t>
            </a:r>
          </a:p>
          <a:p>
            <a:endParaRPr lang="en-GB" sz="1400" dirty="0" smtClean="0"/>
          </a:p>
          <a:p>
            <a:r>
              <a:rPr lang="fr-FR" sz="1700" b="1" i="1" dirty="0" smtClean="0"/>
              <a:t>Projet de Consolidation des Dipôles Principaux du SPS. Remplacements des manifolds de refroidissement des bobines dipôles</a:t>
            </a:r>
            <a:r>
              <a:rPr lang="fr-FR" sz="1400" i="1" dirty="0" smtClean="0"/>
              <a:t>, </a:t>
            </a:r>
            <a:r>
              <a:rPr lang="fr-FR" sz="1400" dirty="0" smtClean="0"/>
              <a:t>David Smekens </a:t>
            </a:r>
            <a:r>
              <a:rPr lang="en-US" sz="1400" dirty="0" smtClean="0"/>
              <a:t>(</a:t>
            </a:r>
            <a:r>
              <a:rPr lang="en-GB" sz="1400" u="sng" dirty="0" smtClean="0"/>
              <a:t>EDMS Doc. No.</a:t>
            </a:r>
            <a:r>
              <a:rPr lang="en-GB" sz="1400" dirty="0" smtClean="0"/>
              <a:t>: 782003)</a:t>
            </a:r>
          </a:p>
          <a:p>
            <a:pPr>
              <a:buNone/>
            </a:pPr>
            <a:endParaRPr lang="en-GB" sz="1400" dirty="0" smtClean="0"/>
          </a:p>
          <a:p>
            <a:endParaRPr lang="en-GB" sz="1400" i="1" dirty="0" smtClean="0"/>
          </a:p>
          <a:p>
            <a:endParaRPr lang="en-GB" sz="14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References</a:t>
            </a: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Annex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381000" y="7239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marL="292219" indent="-292219" defTabSz="779252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defRPr/>
            </a:pPr>
            <a:r>
              <a:rPr lang="en-US" sz="1700" kern="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1600" i="1" u="sng" kern="0" dirty="0" smtClean="0">
                <a:solidFill>
                  <a:schemeClr val="tx1"/>
                </a:solidFill>
                <a:latin typeface="+mn-lt"/>
              </a:rPr>
              <a:t>Rhythms of processes for the groups involved in the MBB manifold consolidation program</a:t>
            </a:r>
          </a:p>
          <a:p>
            <a:pPr marL="292219" indent="-292219" defTabSz="779252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defRPr/>
            </a:pPr>
            <a:r>
              <a:rPr lang="en-US" sz="1600" i="1" kern="0" dirty="0" smtClean="0">
                <a:solidFill>
                  <a:schemeClr val="tx1"/>
                </a:solidFill>
                <a:latin typeface="+mn-lt"/>
              </a:rPr>
              <a:t>				       (not including workshop)</a:t>
            </a:r>
          </a:p>
          <a:p>
            <a:pPr marL="292219" indent="-292219" defTabSz="779252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defRPr/>
            </a:pPr>
            <a:endParaRPr lang="en-US" sz="1700" b="1" kern="0" dirty="0" smtClean="0">
              <a:solidFill>
                <a:schemeClr val="tx1"/>
              </a:solidFill>
              <a:latin typeface="+mn-lt"/>
            </a:endParaRP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400" kern="0" dirty="0" smtClean="0">
                <a:solidFill>
                  <a:schemeClr val="tx1"/>
                </a:solidFill>
                <a:latin typeface="+mn-lt"/>
              </a:rPr>
              <a:t>	- TS/HE: average of 4 to 5 magnets / day (whole process of (un)installation, transports go and return, multiple handlings in the workshop) following the vicinity of the position with only one Dumont crane (2 available) + trailers</a:t>
            </a: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endParaRPr lang="en-US" sz="1400" kern="0" dirty="0" smtClean="0">
              <a:solidFill>
                <a:schemeClr val="tx1"/>
              </a:solidFill>
              <a:latin typeface="+mn-lt"/>
            </a:endParaRP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400" kern="0" dirty="0" smtClean="0">
                <a:solidFill>
                  <a:schemeClr val="tx1"/>
                </a:solidFill>
              </a:rPr>
              <a:t>	- AT/VAC: average of 8 vacuum sectors opened and closed + 85 magnets disconnected – reconnected in a few weeks / shutdown</a:t>
            </a: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endParaRPr lang="en-US" sz="1400" kern="0" dirty="0" smtClean="0">
              <a:solidFill>
                <a:schemeClr val="tx1"/>
              </a:solidFill>
              <a:latin typeface="+mn-lt"/>
            </a:endParaRP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400" kern="0" dirty="0" smtClean="0">
                <a:solidFill>
                  <a:schemeClr val="tx1"/>
                </a:solidFill>
              </a:rPr>
              <a:t>	- TS/SU: 6 to 8 dipoles / day realigned</a:t>
            </a: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endParaRPr lang="en-US" sz="1400" kern="0" dirty="0" smtClean="0">
              <a:solidFill>
                <a:schemeClr val="tx1"/>
              </a:solidFill>
              <a:latin typeface="+mn-lt"/>
            </a:endParaRP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400" kern="0" dirty="0" smtClean="0">
                <a:solidFill>
                  <a:schemeClr val="tx1"/>
                </a:solidFill>
              </a:rPr>
              <a:t>	- AT/MCS: 6 to 8 magnets / day disconnected or reconnected to </a:t>
            </a:r>
            <a:r>
              <a:rPr lang="en-US" sz="1400" kern="0" dirty="0" err="1" smtClean="0">
                <a:solidFill>
                  <a:schemeClr val="tx1"/>
                </a:solidFill>
              </a:rPr>
              <a:t>busbar</a:t>
            </a:r>
            <a:r>
              <a:rPr lang="en-US" sz="1400" kern="0" dirty="0" smtClean="0">
                <a:solidFill>
                  <a:schemeClr val="tx1"/>
                </a:solidFill>
              </a:rPr>
              <a:t> system  with only one induction brazing machine (2 available)</a:t>
            </a: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endParaRPr lang="en-US" sz="1400" kern="0" dirty="0" smtClean="0">
              <a:solidFill>
                <a:schemeClr val="tx1"/>
              </a:solidFill>
            </a:endParaRP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400" kern="0" dirty="0" smtClean="0">
                <a:solidFill>
                  <a:schemeClr val="tx1"/>
                </a:solidFill>
              </a:rPr>
              <a:t>	- TS/MME: 4 magnets / day fitted with 4 TIG-brazed bronze sleeves</a:t>
            </a: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endParaRPr lang="en-US" sz="1400" kern="0" dirty="0" smtClean="0">
              <a:solidFill>
                <a:schemeClr val="tx1"/>
              </a:solidFill>
            </a:endParaRP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endParaRPr lang="en-US" sz="1400" kern="0" dirty="0" smtClean="0">
              <a:solidFill>
                <a:schemeClr val="tx1"/>
              </a:solidFill>
            </a:endParaRP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endParaRPr lang="en-US" sz="1400" kern="0" dirty="0" smtClean="0">
              <a:solidFill>
                <a:schemeClr val="tx1"/>
              </a:solidFill>
            </a:endParaRP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endParaRPr lang="en-US" sz="1400" kern="0" dirty="0" smtClean="0">
              <a:solidFill>
                <a:schemeClr val="tx1"/>
              </a:solidFill>
            </a:endParaRP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endParaRPr lang="en-US" sz="1400" kern="0" dirty="0" smtClean="0">
              <a:solidFill>
                <a:schemeClr val="tx1"/>
              </a:solidFill>
              <a:latin typeface="+mn-lt"/>
            </a:endParaRP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endParaRPr lang="en-US" sz="1400" kern="0" dirty="0" smtClean="0">
              <a:solidFill>
                <a:schemeClr val="tx1"/>
              </a:solidFill>
              <a:latin typeface="+mn-lt"/>
            </a:endParaRP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endParaRPr lang="en-US" sz="1400" kern="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723900"/>
            <a:ext cx="8229600" cy="4279636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700" u="sng" dirty="0" smtClean="0"/>
              <a:t>General overview of the SPS main dipoles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38300"/>
            <a:ext cx="3505200" cy="330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029200" y="1270004"/>
            <a:ext cx="3505200" cy="2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4114800" y="1181100"/>
            <a:ext cx="4648200" cy="4419600"/>
          </a:xfrm>
          <a:prstGeom prst="rect">
            <a:avLst/>
          </a:prstGeom>
        </p:spPr>
        <p:txBody>
          <a:bodyPr lIns="77925" tIns="38963" rIns="77925" bIns="38963"/>
          <a:lstStyle/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GB" kern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600" kern="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</a:t>
            </a:r>
            <a:r>
              <a:rPr lang="en-GB" sz="1600" kern="0" dirty="0" smtClean="0">
                <a:solidFill>
                  <a:schemeClr val="tx1"/>
                </a:solidFill>
                <a:latin typeface="+mn-lt"/>
              </a:rPr>
              <a:t>744 </a:t>
            </a:r>
            <a:r>
              <a:rPr lang="en-GB" sz="1600" kern="0" dirty="0">
                <a:solidFill>
                  <a:schemeClr val="tx1"/>
                </a:solidFill>
                <a:latin typeface="+mn-lt"/>
              </a:rPr>
              <a:t>MBA/MBB dipoles form the main bending magnet system of the SPS</a:t>
            </a:r>
            <a:r>
              <a:rPr lang="en-GB" sz="1600" kern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endParaRPr lang="en-GB" sz="1600" kern="0" dirty="0">
              <a:solidFill>
                <a:schemeClr val="tx1"/>
              </a:solidFill>
              <a:latin typeface="+mn-lt"/>
            </a:endParaRP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GB" sz="1600" kern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600" kern="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</a:t>
            </a:r>
            <a:r>
              <a:rPr lang="en-GB" sz="1600" kern="0" dirty="0" smtClean="0">
                <a:solidFill>
                  <a:schemeClr val="tx1"/>
                </a:solidFill>
                <a:latin typeface="+mn-lt"/>
              </a:rPr>
              <a:t>MBA </a:t>
            </a:r>
            <a:r>
              <a:rPr lang="en-GB" sz="1600" kern="0" dirty="0">
                <a:solidFill>
                  <a:schemeClr val="tx1"/>
                </a:solidFill>
                <a:latin typeface="+mn-lt"/>
              </a:rPr>
              <a:t>and MBB dipole magnets have similar outside dimensions, but different apertures. Each magnet is about 6 meter long, 18 tons and consists of two identical laminated half-cores, a coil assembly composed of inner and outer coils and a </a:t>
            </a:r>
            <a:r>
              <a:rPr lang="en-GB" sz="1600" kern="0" dirty="0" smtClean="0">
                <a:solidFill>
                  <a:schemeClr val="tx1"/>
                </a:solidFill>
                <a:latin typeface="+mn-lt"/>
              </a:rPr>
              <a:t>captive stainless </a:t>
            </a:r>
            <a:r>
              <a:rPr lang="en-GB" sz="1600" kern="0" dirty="0">
                <a:solidFill>
                  <a:schemeClr val="tx1"/>
                </a:solidFill>
                <a:latin typeface="+mn-lt"/>
              </a:rPr>
              <a:t>steel vacuum chamber. </a:t>
            </a:r>
            <a:endParaRPr lang="en-GB" sz="1600" kern="0" dirty="0" smtClean="0">
              <a:solidFill>
                <a:schemeClr val="tx1"/>
              </a:solidFill>
              <a:latin typeface="+mn-lt"/>
            </a:endParaRP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endParaRPr lang="en-GB" sz="1600" kern="0" dirty="0">
              <a:solidFill>
                <a:schemeClr val="tx1"/>
              </a:solidFill>
              <a:latin typeface="+mn-lt"/>
            </a:endParaRP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GB" sz="1600" kern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600" kern="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</a:t>
            </a:r>
            <a:r>
              <a:rPr lang="en-GB" sz="1600" kern="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GB" sz="1600" kern="0" dirty="0">
                <a:solidFill>
                  <a:schemeClr val="tx1"/>
                </a:solidFill>
                <a:latin typeface="+mn-lt"/>
              </a:rPr>
              <a:t>assembly is welded into a rigid self-supporting unit</a:t>
            </a:r>
            <a:r>
              <a:rPr lang="en-GB" sz="1600" kern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endParaRPr lang="en-GB" sz="1600" kern="0" dirty="0">
              <a:solidFill>
                <a:schemeClr val="tx1"/>
              </a:solidFill>
              <a:latin typeface="+mn-lt"/>
            </a:endParaRP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GB" sz="1600" kern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1600" kern="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</a:t>
            </a:r>
            <a:r>
              <a:rPr lang="en-GB" sz="1600" kern="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GB" sz="1600" kern="0" dirty="0">
                <a:solidFill>
                  <a:schemeClr val="tx1"/>
                </a:solidFill>
                <a:latin typeface="+mn-lt"/>
              </a:rPr>
              <a:t>744 dipoles are powered and cooled via a copper bus-bar </a:t>
            </a:r>
            <a:r>
              <a:rPr lang="en-GB" sz="1600" kern="0" dirty="0" smtClean="0">
                <a:solidFill>
                  <a:schemeClr val="tx1"/>
                </a:solidFill>
                <a:latin typeface="+mn-lt"/>
              </a:rPr>
              <a:t>system</a:t>
            </a: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GB" sz="1600" kern="0" dirty="0" smtClean="0">
                <a:solidFill>
                  <a:schemeClr val="tx1"/>
                </a:solidFill>
              </a:rPr>
              <a:t>	</a:t>
            </a: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endParaRPr lang="en-GB" sz="1600" kern="0" dirty="0" smtClean="0">
              <a:solidFill>
                <a:schemeClr val="tx1"/>
              </a:solidFill>
              <a:latin typeface="+mn-lt"/>
            </a:endParaRP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endParaRPr lang="en-GB" sz="1600" kern="0" dirty="0">
              <a:solidFill>
                <a:schemeClr val="tx1"/>
              </a:solidFill>
              <a:latin typeface="+mn-lt"/>
            </a:endParaRPr>
          </a:p>
          <a:p>
            <a:pPr marL="292219" indent="-292219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defRPr/>
            </a:pPr>
            <a:endParaRPr lang="en-GB" sz="1400" kern="0" dirty="0">
              <a:solidFill>
                <a:schemeClr val="tx1"/>
              </a:solidFill>
              <a:latin typeface="+mn-lt"/>
            </a:endParaRPr>
          </a:p>
          <a:p>
            <a:pPr marL="292219" indent="-292219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defRPr/>
            </a:pPr>
            <a:endParaRPr lang="en-GB" sz="140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Introduction</a:t>
            </a:r>
          </a:p>
        </p:txBody>
      </p:sp>
      <p:pic>
        <p:nvPicPr>
          <p:cNvPr id="36867" name="Picture 16" descr="Transpor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880" y="2857500"/>
            <a:ext cx="351536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7" descr="Transport (4).JPG"/>
          <p:cNvPicPr>
            <a:picLocks noChangeAspect="1"/>
          </p:cNvPicPr>
          <p:nvPr/>
        </p:nvPicPr>
        <p:blipFill>
          <a:blip r:embed="rId3"/>
          <a:srcRect b="3000"/>
          <a:stretch>
            <a:fillRect/>
          </a:stretch>
        </p:blipFill>
        <p:spPr bwMode="auto">
          <a:xfrm>
            <a:off x="4777759" y="2857500"/>
            <a:ext cx="3588391" cy="217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6019800" y="5143500"/>
            <a:ext cx="1844040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eaLnBrk="0" hangingPunct="0"/>
            <a:r>
              <a:rPr lang="en-US" sz="900" u="sng" dirty="0" smtClean="0">
                <a:solidFill>
                  <a:schemeClr val="tx1"/>
                </a:solidFill>
              </a:rPr>
              <a:t>Transport of dipole</a:t>
            </a:r>
            <a:endParaRPr lang="en-US" sz="900" u="sng" dirty="0">
              <a:solidFill>
                <a:schemeClr val="tx1"/>
              </a:solidFill>
            </a:endParaRPr>
          </a:p>
        </p:txBody>
      </p:sp>
      <p:sp>
        <p:nvSpPr>
          <p:cNvPr id="36874" name="TextBox 10"/>
          <p:cNvSpPr txBox="1">
            <a:spLocks noChangeArrowheads="1"/>
          </p:cNvSpPr>
          <p:nvPr/>
        </p:nvSpPr>
        <p:spPr bwMode="auto">
          <a:xfrm>
            <a:off x="1600200" y="5143500"/>
            <a:ext cx="2950464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eaLnBrk="0" hangingPunct="0"/>
            <a:r>
              <a:rPr lang="en-US" sz="900" u="sng" dirty="0" smtClean="0">
                <a:solidFill>
                  <a:schemeClr val="tx1"/>
                </a:solidFill>
              </a:rPr>
              <a:t>Installation of main dipole in the SPS</a:t>
            </a:r>
            <a:endParaRPr lang="en-US" sz="900" u="sng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533400" y="7239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marL="292219" indent="-292219" defTabSz="779252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defRPr/>
            </a:pPr>
            <a:r>
              <a:rPr lang="en-US" sz="1700" kern="0" dirty="0" smtClean="0">
                <a:solidFill>
                  <a:schemeClr val="tx1"/>
                </a:solidFill>
                <a:latin typeface="+mn-lt"/>
              </a:rPr>
              <a:t>	</a:t>
            </a:r>
            <a:endParaRPr lang="en-US" sz="1700" kern="0" dirty="0" smtClean="0">
              <a:solidFill>
                <a:schemeClr val="tx1"/>
              </a:solidFill>
              <a:latin typeface="+mn-lt"/>
            </a:endParaRPr>
          </a:p>
          <a:p>
            <a:pPr marL="292219" indent="-292219" algn="ctr" defTabSz="779252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defRPr/>
            </a:pPr>
            <a:r>
              <a:rPr lang="en-US" sz="1700" u="sng" kern="0" dirty="0" smtClean="0">
                <a:solidFill>
                  <a:schemeClr val="tx1"/>
                </a:solidFill>
                <a:latin typeface="+mn-lt"/>
              </a:rPr>
              <a:t>Handling </a:t>
            </a:r>
            <a:r>
              <a:rPr lang="en-US" sz="1700" u="sng" kern="0" dirty="0" smtClean="0">
                <a:solidFill>
                  <a:schemeClr val="tx1"/>
                </a:solidFill>
                <a:latin typeface="+mn-lt"/>
              </a:rPr>
              <a:t>and transport of SPS main </a:t>
            </a:r>
            <a:r>
              <a:rPr lang="en-US" sz="1700" u="sng" kern="0" dirty="0" smtClean="0">
                <a:solidFill>
                  <a:schemeClr val="tx1"/>
                </a:solidFill>
                <a:latin typeface="+mn-lt"/>
              </a:rPr>
              <a:t>magnets</a:t>
            </a:r>
          </a:p>
          <a:p>
            <a:pPr marL="292219" indent="-292219" defTabSz="779252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defRPr/>
            </a:pPr>
            <a:r>
              <a:rPr lang="en-US" sz="1700" kern="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1700" kern="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 done with the ‘Dumont’ machines:</a:t>
            </a:r>
            <a:endParaRPr lang="en-US" sz="1700" u="sng" kern="0" dirty="0" smtClean="0">
              <a:solidFill>
                <a:schemeClr val="tx1"/>
              </a:solidFill>
              <a:latin typeface="+mn-lt"/>
            </a:endParaRPr>
          </a:p>
          <a:p>
            <a:pPr marL="292219" indent="-292219" defTabSz="779252" eaLnBrk="0" hangingPunct="0">
              <a:lnSpc>
                <a:spcPts val="1768"/>
              </a:lnSpc>
              <a:spcBef>
                <a:spcPct val="50000"/>
              </a:spcBef>
              <a:buClr>
                <a:srgbClr val="013469"/>
              </a:buClr>
              <a:buSzPct val="95000"/>
              <a:defRPr/>
            </a:pPr>
            <a:r>
              <a:rPr lang="en-US" sz="1400" kern="0" dirty="0" smtClean="0">
                <a:solidFill>
                  <a:schemeClr val="tx1"/>
                </a:solidFill>
              </a:rPr>
              <a:t>		</a:t>
            </a:r>
            <a:r>
              <a:rPr lang="en-US" sz="1400" kern="0" dirty="0" smtClean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en-US" sz="1400" kern="0" dirty="0" smtClean="0">
                <a:solidFill>
                  <a:schemeClr val="tx1"/>
                </a:solidFill>
              </a:rPr>
              <a:t> </a:t>
            </a:r>
            <a:r>
              <a:rPr lang="en-US" sz="1400" kern="0" dirty="0" smtClean="0">
                <a:solidFill>
                  <a:schemeClr val="tx1"/>
                </a:solidFill>
              </a:rPr>
              <a:t>Trailers </a:t>
            </a:r>
            <a:r>
              <a:rPr lang="en-US" sz="1400" kern="0" dirty="0" smtClean="0">
                <a:solidFill>
                  <a:schemeClr val="tx1"/>
                </a:solidFill>
              </a:rPr>
              <a:t>equipped with 2 handling manipulators, not motorized</a:t>
            </a: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400" kern="0" dirty="0" smtClean="0">
                <a:solidFill>
                  <a:schemeClr val="tx1"/>
                </a:solidFill>
              </a:rPr>
              <a:t>		</a:t>
            </a:r>
            <a:r>
              <a:rPr lang="en-US" sz="1400" kern="0" dirty="0" smtClean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en-US" sz="1400" kern="0" dirty="0" smtClean="0">
                <a:solidFill>
                  <a:schemeClr val="tx1"/>
                </a:solidFill>
              </a:rPr>
              <a:t> Hydraulic system, not automated</a:t>
            </a: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r>
              <a:rPr lang="en-US" sz="1400" kern="0" dirty="0" smtClean="0">
                <a:solidFill>
                  <a:schemeClr val="tx1"/>
                </a:solidFill>
              </a:rPr>
              <a:t>		</a:t>
            </a:r>
            <a:r>
              <a:rPr lang="en-US" sz="1400" kern="0" dirty="0" smtClean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en-US" sz="1400" kern="0" dirty="0" smtClean="0">
                <a:solidFill>
                  <a:schemeClr val="tx1"/>
                </a:solidFill>
              </a:rPr>
              <a:t> Tare: 12 tons</a:t>
            </a: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endParaRPr lang="en-US" sz="1400" kern="0" dirty="0" smtClean="0">
              <a:solidFill>
                <a:schemeClr val="tx1"/>
              </a:solidFill>
            </a:endParaRPr>
          </a:p>
          <a:p>
            <a:pPr marL="292219" indent="-292219" defTabSz="779252" eaLnBrk="0" hangingPunct="0">
              <a:spcBef>
                <a:spcPts val="511"/>
              </a:spcBef>
              <a:buClr>
                <a:srgbClr val="013469"/>
              </a:buClr>
              <a:buSzPct val="95000"/>
              <a:defRPr/>
            </a:pPr>
            <a:endParaRPr lang="en-US" sz="1400" kern="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Coating project: hypothesis of work</a:t>
            </a:r>
          </a:p>
        </p:txBody>
      </p:sp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5029200" y="1270004"/>
            <a:ext cx="3505200" cy="2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>
          <a:xfrm>
            <a:off x="533400" y="698500"/>
            <a:ext cx="8229600" cy="4699000"/>
          </a:xfrm>
        </p:spPr>
        <p:txBody>
          <a:bodyPr/>
          <a:lstStyle/>
          <a:p>
            <a:r>
              <a:rPr lang="en-US" sz="1700" b="1" u="sng" dirty="0" smtClean="0"/>
              <a:t>Coating process</a:t>
            </a:r>
            <a:endParaRPr lang="en-US" sz="1700" b="1" dirty="0" smtClean="0"/>
          </a:p>
          <a:p>
            <a:pPr>
              <a:buNone/>
            </a:pPr>
            <a:r>
              <a:rPr lang="en-US" sz="1400" dirty="0" smtClean="0"/>
              <a:t>	→ </a:t>
            </a:r>
            <a:r>
              <a:rPr lang="en-US" sz="1400" i="1" u="sng" dirty="0" smtClean="0"/>
              <a:t>Vacuum chambers</a:t>
            </a:r>
            <a:r>
              <a:rPr lang="en-US" sz="1400" dirty="0" smtClean="0"/>
              <a:t>: no disassembly of vacuum chambers from the magnets to perform the </a:t>
            </a:r>
            <a:r>
              <a:rPr lang="en-US" sz="1400" dirty="0" smtClean="0"/>
              <a:t>coating (process would take 3 weeks / magnet)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→ </a:t>
            </a:r>
            <a:r>
              <a:rPr lang="en-US" sz="1400" i="1" u="sng" dirty="0" smtClean="0"/>
              <a:t>Time of coating process</a:t>
            </a:r>
            <a:r>
              <a:rPr lang="en-US" sz="1400" dirty="0" smtClean="0"/>
              <a:t>: 48 hours, including installation of equipment, vacuum pumping, coating and dismantling of equipment </a:t>
            </a:r>
          </a:p>
          <a:p>
            <a:pPr>
              <a:buNone/>
            </a:pPr>
            <a:r>
              <a:rPr lang="en-US" sz="1400" dirty="0" smtClean="0"/>
              <a:t> 	→ </a:t>
            </a:r>
            <a:r>
              <a:rPr lang="en-US" sz="1400" i="1" u="sng" dirty="0" smtClean="0"/>
              <a:t>Position of magnet during process</a:t>
            </a:r>
            <a:r>
              <a:rPr lang="en-US" sz="1400" dirty="0" smtClean="0"/>
              <a:t>: horizontal</a:t>
            </a:r>
          </a:p>
          <a:p>
            <a:r>
              <a:rPr lang="en-US" sz="1700" b="1" u="sng" dirty="0" smtClean="0"/>
              <a:t>Magnets treated</a:t>
            </a:r>
            <a:endParaRPr lang="en-US" sz="1700" b="1" dirty="0" smtClean="0"/>
          </a:p>
          <a:p>
            <a:pPr>
              <a:buNone/>
            </a:pPr>
            <a:r>
              <a:rPr lang="en-US" sz="1400" dirty="0" smtClean="0"/>
              <a:t>	→ </a:t>
            </a:r>
            <a:r>
              <a:rPr lang="en-US" sz="1400" i="1" u="sng" dirty="0" smtClean="0"/>
              <a:t>Only SPS main dipoles</a:t>
            </a:r>
            <a:r>
              <a:rPr lang="en-US" sz="1400" dirty="0" smtClean="0"/>
              <a:t> ≈ 5 km of vacuum chambers (&gt;70 % of SPS vacuum system length)</a:t>
            </a:r>
          </a:p>
          <a:p>
            <a:r>
              <a:rPr lang="en-US" sz="1700" b="1" u="sng" dirty="0" smtClean="0"/>
              <a:t>Time</a:t>
            </a:r>
            <a:endParaRPr lang="en-US" sz="1700" b="1" dirty="0" smtClean="0"/>
          </a:p>
          <a:p>
            <a:pPr>
              <a:buNone/>
            </a:pPr>
            <a:r>
              <a:rPr lang="en-US" sz="1400" dirty="0" smtClean="0"/>
              <a:t>	 → </a:t>
            </a:r>
            <a:r>
              <a:rPr lang="en-US" sz="1400" i="1" u="sng" dirty="0" smtClean="0"/>
              <a:t>Duration of shutdown period</a:t>
            </a:r>
            <a:r>
              <a:rPr lang="en-US" sz="1400" dirty="0" smtClean="0"/>
              <a:t>: 14 weeks of access in the machine </a:t>
            </a:r>
          </a:p>
          <a:p>
            <a:r>
              <a:rPr lang="en-US" sz="1700" b="1" u="sng" dirty="0" err="1" smtClean="0"/>
              <a:t>Ressources</a:t>
            </a:r>
            <a:endParaRPr lang="en-US" sz="1700" b="1" dirty="0" smtClean="0"/>
          </a:p>
          <a:p>
            <a:pPr>
              <a:buNone/>
            </a:pPr>
            <a:r>
              <a:rPr lang="en-US" sz="1400" dirty="0" smtClean="0"/>
              <a:t>	 → </a:t>
            </a:r>
            <a:r>
              <a:rPr lang="en-US" sz="1400" i="1" u="sng" dirty="0" smtClean="0"/>
              <a:t>Equipment</a:t>
            </a:r>
            <a:r>
              <a:rPr lang="en-US" sz="1400" dirty="0" smtClean="0"/>
              <a:t>: use of existing vehicles for transport  (2 Dumont handling machines + trailers), possibly with some adaptations (No new </a:t>
            </a:r>
            <a:r>
              <a:rPr lang="en-US" sz="1400" dirty="0" err="1" smtClean="0"/>
              <a:t>vehicules</a:t>
            </a:r>
            <a:r>
              <a:rPr lang="en-US" sz="1400" dirty="0" smtClean="0"/>
              <a:t>.)</a:t>
            </a:r>
          </a:p>
          <a:p>
            <a:pPr>
              <a:buNone/>
            </a:pPr>
            <a:r>
              <a:rPr lang="en-US" sz="1400" dirty="0" smtClean="0"/>
              <a:t>	 → </a:t>
            </a:r>
            <a:r>
              <a:rPr lang="en-US" sz="1400" i="1" u="sng" dirty="0" smtClean="0"/>
              <a:t>Manpower</a:t>
            </a:r>
            <a:r>
              <a:rPr lang="en-US" sz="1400" dirty="0" smtClean="0"/>
              <a:t>: work done mainly during normal working hours, 5 days/week</a:t>
            </a:r>
          </a:p>
          <a:p>
            <a:pPr>
              <a:buNone/>
            </a:pPr>
            <a:endParaRPr lang="en-US" sz="1400" dirty="0" smtClean="0"/>
          </a:p>
          <a:p>
            <a:pPr>
              <a:buFont typeface="Wingdings" pitchFamily="2" charset="2"/>
              <a:buNone/>
            </a:pPr>
            <a:endParaRPr lang="en-US" sz="1400" dirty="0" smtClean="0"/>
          </a:p>
          <a:p>
            <a:pPr>
              <a:buFont typeface="Wingdings" pitchFamily="2" charset="2"/>
              <a:buNone/>
            </a:pPr>
            <a:endParaRPr lang="en-US" sz="1400" dirty="0" smtClean="0"/>
          </a:p>
          <a:p>
            <a:pPr>
              <a:buFont typeface="Wingdings" pitchFamily="2" charset="2"/>
              <a:buNone/>
            </a:pPr>
            <a:endParaRPr lang="en-US" sz="1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Workspaces\n\NORMA\MI\MLS\Bauche\New projects\SPS upgrade\SPSU\Dipole interconn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90700"/>
            <a:ext cx="2819400" cy="17627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Strategy 1: coating in the tunnel</a:t>
            </a:r>
            <a:endParaRPr lang="en-US" sz="24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47625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2000" b="1" i="1" dirty="0" smtClean="0"/>
              <a:t>Previous experiences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400" dirty="0" smtClean="0"/>
              <a:t>Installation of </a:t>
            </a:r>
            <a:r>
              <a:rPr lang="fr-CH" sz="1400" dirty="0" err="1" smtClean="0"/>
              <a:t>synchrotronic</a:t>
            </a:r>
            <a:r>
              <a:rPr lang="fr-CH" sz="1400" dirty="0" smtClean="0"/>
              <a:t> </a:t>
            </a:r>
            <a:r>
              <a:rPr lang="fr-CH" sz="1400" dirty="0" err="1" smtClean="0"/>
              <a:t>shieldings</a:t>
            </a:r>
            <a:r>
              <a:rPr lang="fr-CH" sz="1400" dirty="0" smtClean="0"/>
              <a:t> in </a:t>
            </a:r>
            <a:r>
              <a:rPr lang="fr-CH" sz="1400" dirty="0" err="1" smtClean="0"/>
              <a:t>some</a:t>
            </a:r>
            <a:r>
              <a:rPr lang="fr-CH" sz="1400" dirty="0" smtClean="0"/>
              <a:t> SPS </a:t>
            </a:r>
            <a:r>
              <a:rPr lang="fr-CH" sz="1400" dirty="0" err="1" smtClean="0"/>
              <a:t>magnet</a:t>
            </a:r>
            <a:r>
              <a:rPr lang="fr-CH" sz="1400" dirty="0" smtClean="0"/>
              <a:t> vacuum </a:t>
            </a:r>
            <a:r>
              <a:rPr lang="fr-CH" sz="1400" dirty="0" err="1" smtClean="0"/>
              <a:t>chambers</a:t>
            </a:r>
            <a:r>
              <a:rPr lang="fr-CH" sz="1400" dirty="0" smtClean="0"/>
              <a:t> in the 80’s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400" dirty="0" smtClean="0"/>
              <a:t>Installation of RF </a:t>
            </a:r>
            <a:r>
              <a:rPr lang="fr-CH" sz="1400" dirty="0" err="1" smtClean="0"/>
              <a:t>shieldings</a:t>
            </a:r>
            <a:r>
              <a:rPr lang="fr-CH" sz="1400" dirty="0" smtClean="0"/>
              <a:t> in the </a:t>
            </a:r>
            <a:r>
              <a:rPr lang="fr-CH" sz="1400" dirty="0" err="1" smtClean="0"/>
              <a:t>pumping</a:t>
            </a:r>
            <a:r>
              <a:rPr lang="fr-CH" sz="1400" dirty="0" smtClean="0"/>
              <a:t> port </a:t>
            </a:r>
            <a:r>
              <a:rPr lang="fr-CH" sz="1400" dirty="0" err="1" smtClean="0"/>
              <a:t>cavities</a:t>
            </a:r>
            <a:r>
              <a:rPr lang="fr-CH" sz="1400" dirty="0" smtClean="0"/>
              <a:t> of the </a:t>
            </a:r>
            <a:r>
              <a:rPr lang="fr-CH" sz="1400" dirty="0" err="1" smtClean="0"/>
              <a:t>magnet</a:t>
            </a:r>
            <a:r>
              <a:rPr lang="fr-CH" sz="1400" dirty="0" smtClean="0"/>
              <a:t> vacuum </a:t>
            </a:r>
            <a:r>
              <a:rPr lang="fr-CH" sz="1400" dirty="0" err="1" smtClean="0"/>
              <a:t>chambers</a:t>
            </a:r>
            <a:r>
              <a:rPr lang="fr-CH" sz="1400" dirty="0" smtClean="0"/>
              <a:t> </a:t>
            </a:r>
            <a:r>
              <a:rPr lang="fr-CH" sz="1400" dirty="0" err="1" smtClean="0"/>
              <a:t>between</a:t>
            </a:r>
            <a:r>
              <a:rPr lang="fr-CH" sz="1400" dirty="0" smtClean="0"/>
              <a:t> 1999 and 2001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endParaRPr lang="fr-CH" sz="12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endParaRPr lang="fr-CH" sz="12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endParaRPr lang="fr-CH" sz="12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endParaRPr lang="fr-CH" sz="12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endParaRPr lang="fr-CH" sz="12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endParaRPr lang="fr-CH" sz="12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endParaRPr lang="fr-CH" sz="12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None/>
            </a:pPr>
            <a:r>
              <a:rPr lang="en-US" sz="1400" dirty="0" smtClean="0"/>
              <a:t>→ </a:t>
            </a:r>
            <a:r>
              <a:rPr lang="en-US" sz="1400" i="1" u="sng" dirty="0" smtClean="0"/>
              <a:t>Method used</a:t>
            </a:r>
            <a:r>
              <a:rPr lang="en-US" sz="1400" dirty="0" smtClean="0"/>
              <a:t>: 1 over 2 magnets removed from its position and put in the passageway on the Dumont handling machines to allow accessing interconnections on all the magnets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None/>
            </a:pPr>
            <a:r>
              <a:rPr lang="en-US" sz="1400" dirty="0" smtClean="0"/>
              <a:t>→ </a:t>
            </a:r>
            <a:r>
              <a:rPr lang="en-US" sz="1400" i="1" u="sng" dirty="0" smtClean="0"/>
              <a:t>Figures</a:t>
            </a:r>
            <a:r>
              <a:rPr lang="en-US" sz="1400" i="1" dirty="0" smtClean="0"/>
              <a:t> (RF </a:t>
            </a:r>
            <a:r>
              <a:rPr lang="en-US" sz="1400" i="1" dirty="0" err="1" smtClean="0"/>
              <a:t>shieldings</a:t>
            </a:r>
            <a:r>
              <a:rPr lang="en-US" sz="1400" i="1" dirty="0" smtClean="0"/>
              <a:t>)</a:t>
            </a:r>
            <a:r>
              <a:rPr lang="en-US" sz="1400" dirty="0" smtClean="0"/>
              <a:t>: </a:t>
            </a:r>
          </a:p>
          <a:p>
            <a:pPr lvl="2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</a:pPr>
            <a:r>
              <a:rPr lang="en-US" sz="1400" dirty="0" smtClean="0"/>
              <a:t>1200 bellows equipped during 2 long shutdowns</a:t>
            </a:r>
          </a:p>
          <a:p>
            <a:pPr lvl="2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</a:pPr>
            <a:r>
              <a:rPr lang="en-US" sz="1400" dirty="0" smtClean="0"/>
              <a:t>370 main dipoles and a hundred of auxiliary magnets removed from their position</a:t>
            </a:r>
          </a:p>
          <a:p>
            <a:pPr lvl="2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</a:pPr>
            <a:r>
              <a:rPr lang="en-US" sz="1400" dirty="0" smtClean="0"/>
              <a:t>Rate of treatment: 3 magnets / day removed and reinstalled to their position</a:t>
            </a:r>
          </a:p>
          <a:p>
            <a:pPr lvl="2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</a:pPr>
            <a:r>
              <a:rPr lang="en-US" sz="1400" dirty="0" smtClean="0"/>
              <a:t>Time  of process / magnet: a few hours, including handlings</a:t>
            </a:r>
            <a:endParaRPr lang="fr-CH" sz="1400" dirty="0" smtClean="0"/>
          </a:p>
        </p:txBody>
      </p:sp>
      <p:pic>
        <p:nvPicPr>
          <p:cNvPr id="4" name="Picture 2" descr="PPS_3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866900"/>
            <a:ext cx="1627344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172200" y="3238500"/>
            <a:ext cx="1143000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ctr" eaLnBrk="0" hangingPunct="0"/>
            <a:r>
              <a:rPr lang="en-US" sz="900" u="sng" dirty="0" smtClean="0">
                <a:solidFill>
                  <a:schemeClr val="tx1"/>
                </a:solidFill>
              </a:rPr>
              <a:t>RF shielding model</a:t>
            </a:r>
            <a:endParaRPr lang="en-US" sz="900" u="sng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200400" y="2400300"/>
            <a:ext cx="2667000" cy="152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Strategy 1: coating in the tunnel</a:t>
            </a:r>
            <a:endParaRPr lang="en-US" sz="24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382000" cy="457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2000" b="1" i="1" dirty="0" smtClean="0"/>
              <a:t>Implementation of the method to the coating project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400" dirty="0" err="1" smtClean="0"/>
              <a:t>Idea</a:t>
            </a:r>
            <a:r>
              <a:rPr lang="fr-CH" sz="1400" dirty="0" smtClean="0"/>
              <a:t> to </a:t>
            </a:r>
            <a:r>
              <a:rPr lang="fr-CH" sz="1400" dirty="0" err="1" smtClean="0"/>
              <a:t>take</a:t>
            </a:r>
            <a:r>
              <a:rPr lang="fr-CH" sz="1400" dirty="0" smtClean="0"/>
              <a:t> out of </a:t>
            </a:r>
            <a:r>
              <a:rPr lang="fr-CH" sz="1400" dirty="0" err="1" smtClean="0"/>
              <a:t>its</a:t>
            </a:r>
            <a:r>
              <a:rPr lang="fr-CH" sz="1400" dirty="0" smtClean="0"/>
              <a:t> position 1 over 2 </a:t>
            </a:r>
            <a:r>
              <a:rPr lang="fr-CH" sz="1400" dirty="0" err="1" smtClean="0"/>
              <a:t>magnet</a:t>
            </a:r>
            <a:r>
              <a:rPr lang="fr-CH" sz="1400" dirty="0" smtClean="0"/>
              <a:t> to </a:t>
            </a:r>
            <a:r>
              <a:rPr lang="fr-CH" sz="1400" dirty="0" err="1" smtClean="0"/>
              <a:t>allow</a:t>
            </a:r>
            <a:r>
              <a:rPr lang="fr-CH" sz="1400" dirty="0" smtClean="0"/>
              <a:t> </a:t>
            </a:r>
            <a:r>
              <a:rPr lang="fr-CH" sz="1400" dirty="0" err="1" smtClean="0"/>
              <a:t>access</a:t>
            </a:r>
            <a:r>
              <a:rPr lang="fr-CH" sz="1400" dirty="0" smtClean="0"/>
              <a:t> to all vacuum </a:t>
            </a:r>
            <a:r>
              <a:rPr lang="fr-CH" sz="1400" dirty="0" err="1" smtClean="0"/>
              <a:t>chambers</a:t>
            </a:r>
            <a:r>
              <a:rPr lang="fr-CH" sz="1400" dirty="0" smtClean="0"/>
              <a:t> </a:t>
            </a:r>
            <a:r>
              <a:rPr lang="fr-CH" sz="1400" dirty="0" smtClean="0">
                <a:sym typeface="Wingdings" pitchFamily="2" charset="2"/>
              </a:rPr>
              <a:t> OK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400" u="sng" dirty="0" smtClean="0"/>
              <a:t>BUT</a:t>
            </a:r>
            <a:r>
              <a:rPr lang="fr-CH" sz="1400" dirty="0" smtClean="0"/>
              <a:t> </a:t>
            </a:r>
            <a:r>
              <a:rPr lang="fr-CH" sz="1400" dirty="0" err="1" smtClean="0"/>
              <a:t>with</a:t>
            </a:r>
            <a:r>
              <a:rPr lang="fr-CH" sz="1400" dirty="0" smtClean="0"/>
              <a:t> a </a:t>
            </a:r>
            <a:r>
              <a:rPr lang="fr-CH" sz="1400" dirty="0" err="1" smtClean="0"/>
              <a:t>coating</a:t>
            </a:r>
            <a:r>
              <a:rPr lang="fr-CH" sz="1400" dirty="0" smtClean="0"/>
              <a:t> </a:t>
            </a:r>
            <a:r>
              <a:rPr lang="fr-CH" sz="1400" dirty="0" err="1" smtClean="0"/>
              <a:t>process</a:t>
            </a:r>
            <a:r>
              <a:rPr lang="fr-CH" sz="1400" dirty="0" smtClean="0"/>
              <a:t> time ≈ 2 </a:t>
            </a:r>
            <a:r>
              <a:rPr lang="fr-CH" sz="1400" dirty="0" err="1" smtClean="0"/>
              <a:t>days</a:t>
            </a:r>
            <a:r>
              <a:rPr lang="fr-CH" sz="1400" dirty="0" smtClean="0"/>
              <a:t>, </a:t>
            </a:r>
            <a:r>
              <a:rPr lang="fr-CH" sz="1400" dirty="0" err="1" smtClean="0"/>
              <a:t>doing</a:t>
            </a:r>
            <a:r>
              <a:rPr lang="fr-CH" sz="1400" dirty="0" smtClean="0"/>
              <a:t> </a:t>
            </a:r>
            <a:r>
              <a:rPr lang="fr-CH" sz="1400" dirty="0" err="1" smtClean="0"/>
              <a:t>it</a:t>
            </a:r>
            <a:r>
              <a:rPr lang="fr-CH" sz="1400" dirty="0" smtClean="0"/>
              <a:t> in the </a:t>
            </a:r>
            <a:r>
              <a:rPr lang="fr-CH" sz="1400" dirty="0" err="1" smtClean="0"/>
              <a:t>same</a:t>
            </a:r>
            <a:r>
              <a:rPr lang="fr-CH" sz="1400" dirty="0" smtClean="0"/>
              <a:t> </a:t>
            </a:r>
            <a:r>
              <a:rPr lang="fr-CH" sz="1400" dirty="0" err="1" smtClean="0"/>
              <a:t>way</a:t>
            </a:r>
            <a:r>
              <a:rPr lang="fr-CH" sz="1400" dirty="0" smtClean="0">
                <a:sym typeface="Wingdings" pitchFamily="2" charset="2"/>
              </a:rPr>
              <a:t> </a:t>
            </a:r>
            <a:r>
              <a:rPr lang="fr-CH" sz="1400" dirty="0" err="1" smtClean="0">
                <a:sym typeface="Wingdings" pitchFamily="2" charset="2"/>
              </a:rPr>
              <a:t>means</a:t>
            </a:r>
            <a:r>
              <a:rPr lang="fr-CH" sz="1400" dirty="0" smtClean="0">
                <a:sym typeface="Wingdings" pitchFamily="2" charset="2"/>
              </a:rPr>
              <a:t> to let 370 </a:t>
            </a:r>
            <a:r>
              <a:rPr lang="fr-CH" sz="1400" dirty="0" err="1" smtClean="0">
                <a:sym typeface="Wingdings" pitchFamily="2" charset="2"/>
              </a:rPr>
              <a:t>magnets</a:t>
            </a:r>
            <a:r>
              <a:rPr lang="fr-CH" sz="1400" dirty="0" smtClean="0">
                <a:sym typeface="Wingdings" pitchFamily="2" charset="2"/>
              </a:rPr>
              <a:t>, 2 </a:t>
            </a:r>
            <a:r>
              <a:rPr lang="fr-CH" sz="1400" dirty="0" err="1" smtClean="0">
                <a:sym typeface="Wingdings" pitchFamily="2" charset="2"/>
              </a:rPr>
              <a:t>days</a:t>
            </a:r>
            <a:r>
              <a:rPr lang="fr-CH" sz="1400" dirty="0" smtClean="0">
                <a:sym typeface="Wingdings" pitchFamily="2" charset="2"/>
              </a:rPr>
              <a:t> </a:t>
            </a:r>
            <a:r>
              <a:rPr lang="fr-CH" sz="1400" dirty="0" err="1" smtClean="0">
                <a:sym typeface="Wingdings" pitchFamily="2" charset="2"/>
              </a:rPr>
              <a:t>each</a:t>
            </a:r>
            <a:r>
              <a:rPr lang="fr-CH" sz="1400" dirty="0" smtClean="0">
                <a:sym typeface="Wingdings" pitchFamily="2" charset="2"/>
              </a:rPr>
              <a:t> one, on the Dumont in the </a:t>
            </a:r>
            <a:r>
              <a:rPr lang="fr-CH" sz="1400" dirty="0" err="1" smtClean="0">
                <a:sym typeface="Wingdings" pitchFamily="2" charset="2"/>
              </a:rPr>
              <a:t>passageway</a:t>
            </a:r>
            <a:r>
              <a:rPr lang="fr-CH" sz="1400" dirty="0" smtClean="0">
                <a:sym typeface="Wingdings" pitchFamily="2" charset="2"/>
              </a:rPr>
              <a:t>. </a:t>
            </a:r>
            <a:r>
              <a:rPr lang="fr-CH" sz="1400" dirty="0" err="1" smtClean="0">
                <a:sym typeface="Wingdings" pitchFamily="2" charset="2"/>
              </a:rPr>
              <a:t>Since</a:t>
            </a:r>
            <a:r>
              <a:rPr lang="fr-CH" sz="1400" dirty="0" smtClean="0">
                <a:sym typeface="Wingdings" pitchFamily="2" charset="2"/>
              </a:rPr>
              <a:t> </a:t>
            </a:r>
            <a:r>
              <a:rPr lang="fr-CH" sz="1400" dirty="0" err="1" smtClean="0">
                <a:sym typeface="Wingdings" pitchFamily="2" charset="2"/>
              </a:rPr>
              <a:t>only</a:t>
            </a:r>
            <a:r>
              <a:rPr lang="fr-CH" sz="1400" dirty="0" smtClean="0">
                <a:sym typeface="Wingdings" pitchFamily="2" charset="2"/>
              </a:rPr>
              <a:t> 2 Dumont are </a:t>
            </a:r>
            <a:r>
              <a:rPr lang="fr-CH" sz="1400" dirty="0" err="1" smtClean="0">
                <a:sym typeface="Wingdings" pitchFamily="2" charset="2"/>
              </a:rPr>
              <a:t>available</a:t>
            </a:r>
            <a:r>
              <a:rPr lang="fr-CH" sz="1400" dirty="0" smtClean="0">
                <a:sym typeface="Wingdings" pitchFamily="2" charset="2"/>
              </a:rPr>
              <a:t>  </a:t>
            </a:r>
            <a:r>
              <a:rPr lang="fr-CH" sz="1400" dirty="0" err="1" smtClean="0">
                <a:sym typeface="Wingdings" pitchFamily="2" charset="2"/>
              </a:rPr>
              <a:t>project</a:t>
            </a:r>
            <a:r>
              <a:rPr lang="fr-CH" sz="1400" dirty="0" smtClean="0">
                <a:sym typeface="Wingdings" pitchFamily="2" charset="2"/>
              </a:rPr>
              <a:t> </a:t>
            </a:r>
            <a:r>
              <a:rPr lang="fr-CH" sz="1400" dirty="0" err="1" smtClean="0">
                <a:sym typeface="Wingdings" pitchFamily="2" charset="2"/>
              </a:rPr>
              <a:t>would</a:t>
            </a:r>
            <a:r>
              <a:rPr lang="fr-CH" sz="1400" dirty="0" smtClean="0">
                <a:sym typeface="Wingdings" pitchFamily="2" charset="2"/>
              </a:rPr>
              <a:t> </a:t>
            </a:r>
            <a:r>
              <a:rPr lang="fr-CH" sz="1400" dirty="0" err="1" smtClean="0">
                <a:sym typeface="Wingdings" pitchFamily="2" charset="2"/>
              </a:rPr>
              <a:t>be</a:t>
            </a:r>
            <a:r>
              <a:rPr lang="fr-CH" sz="1400" dirty="0" smtClean="0">
                <a:sym typeface="Wingdings" pitchFamily="2" charset="2"/>
              </a:rPr>
              <a:t> </a:t>
            </a:r>
            <a:r>
              <a:rPr lang="fr-CH" sz="1400" dirty="0" err="1" smtClean="0">
                <a:sym typeface="Wingdings" pitchFamily="2" charset="2"/>
              </a:rPr>
              <a:t>realised</a:t>
            </a:r>
            <a:r>
              <a:rPr lang="fr-CH" sz="1400" dirty="0" smtClean="0">
                <a:sym typeface="Wingdings" pitchFamily="2" charset="2"/>
              </a:rPr>
              <a:t> in about 370 </a:t>
            </a:r>
            <a:r>
              <a:rPr lang="fr-CH" sz="1400" dirty="0" err="1" smtClean="0">
                <a:sym typeface="Wingdings" pitchFamily="2" charset="2"/>
              </a:rPr>
              <a:t>days</a:t>
            </a:r>
            <a:r>
              <a:rPr lang="fr-CH" sz="1400" dirty="0" smtClean="0">
                <a:sym typeface="Wingdings" pitchFamily="2" charset="2"/>
              </a:rPr>
              <a:t>… more </a:t>
            </a:r>
            <a:r>
              <a:rPr lang="fr-CH" sz="1400" dirty="0" err="1" smtClean="0">
                <a:sym typeface="Wingdings" pitchFamily="2" charset="2"/>
              </a:rPr>
              <a:t>than</a:t>
            </a:r>
            <a:r>
              <a:rPr lang="fr-CH" sz="1400" dirty="0" smtClean="0">
                <a:sym typeface="Wingdings" pitchFamily="2" charset="2"/>
              </a:rPr>
              <a:t> 5 </a:t>
            </a:r>
            <a:r>
              <a:rPr lang="fr-CH" sz="1400" dirty="0" err="1" smtClean="0">
                <a:sym typeface="Wingdings" pitchFamily="2" charset="2"/>
              </a:rPr>
              <a:t>shutdowns</a:t>
            </a:r>
            <a:r>
              <a:rPr lang="fr-CH" sz="1400" dirty="0" smtClean="0">
                <a:sym typeface="Wingdings" pitchFamily="2" charset="2"/>
              </a:rPr>
              <a:t> !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44428"/>
          <a:stretch>
            <a:fillRect/>
          </a:stretch>
        </p:blipFill>
        <p:spPr bwMode="auto">
          <a:xfrm>
            <a:off x="990600" y="3543300"/>
            <a:ext cx="7298290" cy="69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triped Right Arrow 6"/>
          <p:cNvSpPr/>
          <p:nvPr/>
        </p:nvSpPr>
        <p:spPr bwMode="auto">
          <a:xfrm rot="16200000">
            <a:off x="2533650" y="3371850"/>
            <a:ext cx="266700" cy="3048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Striped Right Arrow 7"/>
          <p:cNvSpPr/>
          <p:nvPr/>
        </p:nvSpPr>
        <p:spPr bwMode="auto">
          <a:xfrm rot="16200000">
            <a:off x="5124450" y="3371850"/>
            <a:ext cx="266700" cy="3048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44428"/>
          <a:stretch>
            <a:fillRect/>
          </a:stretch>
        </p:blipFill>
        <p:spPr bwMode="auto">
          <a:xfrm>
            <a:off x="990600" y="4381500"/>
            <a:ext cx="72411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 bwMode="auto">
          <a:xfrm rot="10800000" flipV="1">
            <a:off x="2057400" y="4686300"/>
            <a:ext cx="228600" cy="1588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4648200" y="4686300"/>
            <a:ext cx="228600" cy="1588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048000" y="4686300"/>
            <a:ext cx="228600" cy="1588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62000" y="5219700"/>
            <a:ext cx="228600" cy="1588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7315200" y="4533900"/>
            <a:ext cx="304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66800" y="4533900"/>
            <a:ext cx="304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39000" y="3619500"/>
            <a:ext cx="304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0600" y="3619500"/>
            <a:ext cx="304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8" name="Multiply 17"/>
          <p:cNvSpPr/>
          <p:nvPr/>
        </p:nvSpPr>
        <p:spPr bwMode="auto">
          <a:xfrm>
            <a:off x="914400" y="3543300"/>
            <a:ext cx="457200" cy="457200"/>
          </a:xfrm>
          <a:prstGeom prst="mathMultiply">
            <a:avLst>
              <a:gd name="adj1" fmla="val 979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9" name="Multiply 18"/>
          <p:cNvSpPr/>
          <p:nvPr/>
        </p:nvSpPr>
        <p:spPr bwMode="auto">
          <a:xfrm>
            <a:off x="7162800" y="3543300"/>
            <a:ext cx="457200" cy="457200"/>
          </a:xfrm>
          <a:prstGeom prst="mathMultiply">
            <a:avLst>
              <a:gd name="adj1" fmla="val 979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20" name="Picture 3" descr="G:\Workspaces\n\NORMA\MI\MLS\Bauche\New projects\SPS upgrade\SPSU\qua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533900"/>
            <a:ext cx="709180" cy="228600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 bwMode="auto">
          <a:xfrm>
            <a:off x="1143000" y="4686300"/>
            <a:ext cx="228600" cy="1588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 flipV="1">
            <a:off x="3352800" y="4533900"/>
            <a:ext cx="228600" cy="1588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752600" y="4533900"/>
            <a:ext cx="228600" cy="1588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0800000" flipV="1">
            <a:off x="5943600" y="4533900"/>
            <a:ext cx="228600" cy="1588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343400" y="4533900"/>
            <a:ext cx="228600" cy="1588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0800000" flipV="1">
            <a:off x="7239000" y="4686300"/>
            <a:ext cx="228600" cy="1588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638800" y="4686300"/>
            <a:ext cx="228600" cy="1588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62000" y="18669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marL="292219" marR="0" lvl="0" indent="-292219" algn="l" defTabSz="914400" rtl="0" eaLnBrk="0" fontAlgn="base" latinLnBrk="0" hangingPunct="0">
              <a:lnSpc>
                <a:spcPct val="100000"/>
              </a:lnSpc>
              <a:spcBef>
                <a:spcPts val="511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Char char="è"/>
              <a:tabLst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219" indent="-292219" eaLnBrk="0" hangingPunct="0">
              <a:spcBef>
                <a:spcPts val="511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  <a:defRPr/>
            </a:pPr>
            <a:r>
              <a:rPr lang="fr-CH" sz="1600" i="1" u="sng" dirty="0" smtClean="0">
                <a:solidFill>
                  <a:schemeClr val="tx1"/>
                </a:solidFill>
                <a:sym typeface="Wingdings" pitchFamily="2" charset="2"/>
              </a:rPr>
              <a:t>Alternative</a:t>
            </a:r>
            <a:r>
              <a:rPr lang="fr-CH" sz="1600" dirty="0" smtClean="0">
                <a:solidFill>
                  <a:schemeClr val="tx1"/>
                </a:solidFill>
                <a:sym typeface="Wingdings" pitchFamily="2" charset="2"/>
              </a:rPr>
              <a:t>: lifting the </a:t>
            </a:r>
            <a:r>
              <a:rPr lang="fr-CH" sz="1600" dirty="0" err="1" smtClean="0">
                <a:solidFill>
                  <a:schemeClr val="tx1"/>
                </a:solidFill>
                <a:sym typeface="Wingdings" pitchFamily="2" charset="2"/>
              </a:rPr>
              <a:t>magnets</a:t>
            </a:r>
            <a:r>
              <a:rPr lang="fr-CH" sz="1600" dirty="0" smtClean="0">
                <a:solidFill>
                  <a:schemeClr val="tx1"/>
                </a:solidFill>
                <a:sym typeface="Wingdings" pitchFamily="2" charset="2"/>
              </a:rPr>
              <a:t> about 500 mm </a:t>
            </a:r>
            <a:r>
              <a:rPr lang="fr-CH" sz="1600" dirty="0" err="1" smtClean="0">
                <a:solidFill>
                  <a:schemeClr val="tx1"/>
                </a:solidFill>
                <a:sym typeface="Wingdings" pitchFamily="2" charset="2"/>
              </a:rPr>
              <a:t>above</a:t>
            </a:r>
            <a:r>
              <a:rPr lang="fr-CH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sym typeface="Wingdings" pitchFamily="2" charset="2"/>
              </a:rPr>
              <a:t>their</a:t>
            </a:r>
            <a:r>
              <a:rPr lang="fr-CH" sz="1600" dirty="0" smtClean="0">
                <a:solidFill>
                  <a:schemeClr val="tx1"/>
                </a:solidFill>
                <a:sym typeface="Wingdings" pitchFamily="2" charset="2"/>
              </a:rPr>
              <a:t> position </a:t>
            </a:r>
            <a:r>
              <a:rPr lang="fr-CH" sz="1600" dirty="0" err="1" smtClean="0">
                <a:solidFill>
                  <a:schemeClr val="tx1"/>
                </a:solidFill>
                <a:sym typeface="Wingdings" pitchFamily="2" charset="2"/>
              </a:rPr>
              <a:t>instead</a:t>
            </a:r>
            <a:r>
              <a:rPr lang="fr-CH" sz="1600" dirty="0" smtClean="0">
                <a:solidFill>
                  <a:schemeClr val="tx1"/>
                </a:solidFill>
                <a:sym typeface="Wingdings" pitchFamily="2" charset="2"/>
              </a:rPr>
              <a:t> of </a:t>
            </a:r>
            <a:r>
              <a:rPr lang="fr-CH" sz="1600" dirty="0" err="1" smtClean="0">
                <a:solidFill>
                  <a:schemeClr val="tx1"/>
                </a:solidFill>
                <a:sym typeface="Wingdings" pitchFamily="2" charset="2"/>
              </a:rPr>
              <a:t>bringing</a:t>
            </a:r>
            <a:r>
              <a:rPr lang="fr-CH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sym typeface="Wingdings" pitchFamily="2" charset="2"/>
              </a:rPr>
              <a:t>them</a:t>
            </a:r>
            <a:r>
              <a:rPr lang="fr-CH" sz="1600" dirty="0" smtClean="0">
                <a:solidFill>
                  <a:schemeClr val="tx1"/>
                </a:solidFill>
                <a:sym typeface="Wingdings" pitchFamily="2" charset="2"/>
              </a:rPr>
              <a:t> in the </a:t>
            </a:r>
            <a:r>
              <a:rPr lang="fr-CH" sz="1600" dirty="0" err="1" smtClean="0">
                <a:solidFill>
                  <a:schemeClr val="tx1"/>
                </a:solidFill>
                <a:sym typeface="Wingdings" pitchFamily="2" charset="2"/>
              </a:rPr>
              <a:t>passageway</a:t>
            </a:r>
            <a:r>
              <a:rPr lang="fr-CH" sz="1600" dirty="0" smtClean="0">
                <a:solidFill>
                  <a:schemeClr val="tx1"/>
                </a:solidFill>
                <a:sym typeface="Wingdings" pitchFamily="2" charset="2"/>
              </a:rPr>
              <a:t> + </a:t>
            </a:r>
            <a:r>
              <a:rPr lang="fr-CH" sz="1600" dirty="0" err="1" smtClean="0">
                <a:solidFill>
                  <a:schemeClr val="tx1"/>
                </a:solidFill>
                <a:sym typeface="Wingdings" pitchFamily="2" charset="2"/>
              </a:rPr>
              <a:t>stabilizing</a:t>
            </a:r>
            <a:r>
              <a:rPr lang="fr-CH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sym typeface="Wingdings" pitchFamily="2" charset="2"/>
              </a:rPr>
              <a:t>them</a:t>
            </a:r>
            <a:r>
              <a:rPr lang="fr-CH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sym typeface="Wingdings" pitchFamily="2" charset="2"/>
              </a:rPr>
              <a:t>with</a:t>
            </a:r>
            <a:r>
              <a:rPr lang="fr-CH" sz="1600" dirty="0" smtClean="0">
                <a:solidFill>
                  <a:schemeClr val="tx1"/>
                </a:solidFill>
                <a:sym typeface="Wingdings" pitchFamily="2" charset="2"/>
              </a:rPr>
              <a:t> supports in </a:t>
            </a:r>
            <a:r>
              <a:rPr lang="fr-CH" sz="1600" dirty="0" err="1" smtClean="0">
                <a:solidFill>
                  <a:schemeClr val="tx1"/>
                </a:solidFill>
                <a:sym typeface="Wingdings" pitchFamily="2" charset="2"/>
              </a:rPr>
              <a:t>order</a:t>
            </a:r>
            <a:r>
              <a:rPr lang="fr-CH" sz="1600" dirty="0" smtClean="0">
                <a:solidFill>
                  <a:schemeClr val="tx1"/>
                </a:solidFill>
                <a:sym typeface="Wingdings" pitchFamily="2" charset="2"/>
              </a:rPr>
              <a:t> to free the Dumont 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removal of SSS girders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0600" y="5067300"/>
            <a:ext cx="1890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 for cathode Insertion</a:t>
            </a:r>
            <a:endParaRPr lang="en-US" dirty="0"/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3810000" y="5219700"/>
            <a:ext cx="1524000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eaLnBrk="0" hangingPunct="0"/>
            <a:r>
              <a:rPr lang="en-US" sz="900" u="sng" dirty="0" smtClean="0">
                <a:solidFill>
                  <a:schemeClr val="tx1"/>
                </a:solidFill>
              </a:rPr>
              <a:t>SPS typical half-cell</a:t>
            </a:r>
            <a:endParaRPr lang="en-US" sz="9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Strategy 1: coating in the tunnel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43100"/>
            <a:ext cx="3457573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2" y="1900236"/>
            <a:ext cx="3309938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762000"/>
            <a:ext cx="807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marL="633142" marR="0" lvl="1" indent="-243516" algn="l" defTabSz="914400" rtl="0" eaLnBrk="0" fontAlgn="base" latinLnBrk="0" hangingPunct="0">
              <a:lnSpc>
                <a:spcPct val="100000"/>
              </a:lnSpc>
              <a:spcBef>
                <a:spcPts val="511"/>
              </a:spcBef>
              <a:spcAft>
                <a:spcPct val="0"/>
              </a:spcAft>
              <a:buClr>
                <a:srgbClr val="013469"/>
              </a:buClr>
              <a:buSzTx/>
              <a:buFont typeface="Arial" charset="0"/>
              <a:buChar char="•"/>
              <a:tabLst/>
              <a:defRPr/>
            </a:pPr>
            <a:r>
              <a:rPr kumimoji="0" lang="fr-CH" sz="16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BUT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space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available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above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the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magnet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is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too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small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to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realize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that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with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the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Dumonts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</a:p>
          <a:p>
            <a:pPr marL="633142" marR="0" lvl="1" indent="-243516" algn="l" defTabSz="914400" rtl="0" eaLnBrk="0" fontAlgn="base" latinLnBrk="0" hangingPunct="0">
              <a:lnSpc>
                <a:spcPct val="100000"/>
              </a:lnSpc>
              <a:spcBef>
                <a:spcPts val="511"/>
              </a:spcBef>
              <a:spcAft>
                <a:spcPct val="0"/>
              </a:spcAft>
              <a:buClr>
                <a:srgbClr val="013469"/>
              </a:buClr>
              <a:buSzTx/>
              <a:tabLst/>
              <a:defRPr/>
            </a:pPr>
            <a:r>
              <a:rPr lang="fr-CH" sz="1600" kern="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	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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need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to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purchase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or manufacture a lifting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device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that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pushes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instead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of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pulling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(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like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a lifting table)</a:t>
            </a:r>
            <a:endParaRPr kumimoji="0" lang="fr-CH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33142" marR="0" lvl="1" indent="-243516" algn="l" defTabSz="914400" rtl="0" eaLnBrk="0" fontAlgn="base" latinLnBrk="0" hangingPunct="0">
              <a:lnSpc>
                <a:spcPct val="100000"/>
              </a:lnSpc>
              <a:spcBef>
                <a:spcPts val="511"/>
              </a:spcBef>
              <a:spcAft>
                <a:spcPct val="0"/>
              </a:spcAft>
              <a:buClr>
                <a:srgbClr val="013469"/>
              </a:buClr>
              <a:buSzTx/>
              <a:buFont typeface="Arial" charset="0"/>
              <a:buChar char="•"/>
              <a:tabLst/>
              <a:defRPr/>
            </a:pPr>
            <a:endParaRPr kumimoji="0" lang="fr-CH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505200" y="5219700"/>
            <a:ext cx="2667000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eaLnBrk="0" hangingPunct="0"/>
            <a:r>
              <a:rPr lang="en-US" sz="900" u="sng" dirty="0" smtClean="0">
                <a:solidFill>
                  <a:schemeClr val="tx1"/>
                </a:solidFill>
              </a:rPr>
              <a:t>SPS tunnel cross-sections @ dipole position</a:t>
            </a:r>
            <a:endParaRPr lang="en-US" sz="9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05600" cy="5715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Strategy 1: coating in the tunnel</a:t>
            </a:r>
            <a:endParaRPr lang="en-US" sz="24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09600" y="800100"/>
            <a:ext cx="8077200" cy="457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2000" b="1" i="1" dirty="0" smtClean="0"/>
              <a:t>Pros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600" dirty="0" err="1" smtClean="0"/>
              <a:t>Minimize</a:t>
            </a:r>
            <a:r>
              <a:rPr lang="fr-CH" sz="1600" dirty="0" smtClean="0"/>
              <a:t> </a:t>
            </a:r>
            <a:r>
              <a:rPr lang="fr-CH" sz="1600" dirty="0" err="1" smtClean="0"/>
              <a:t>handling</a:t>
            </a:r>
            <a:r>
              <a:rPr lang="fr-CH" sz="1600" dirty="0" smtClean="0"/>
              <a:t> to the </a:t>
            </a:r>
            <a:r>
              <a:rPr lang="fr-CH" sz="1600" dirty="0" err="1" smtClean="0"/>
              <a:t>very</a:t>
            </a:r>
            <a:r>
              <a:rPr lang="fr-CH" sz="1600" dirty="0" smtClean="0"/>
              <a:t> minimum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600" dirty="0" smtClean="0"/>
              <a:t>No transport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600" dirty="0" smtClean="0"/>
              <a:t>The </a:t>
            </a:r>
            <a:r>
              <a:rPr lang="fr-CH" sz="1600" dirty="0" err="1" smtClean="0"/>
              <a:t>method</a:t>
            </a:r>
            <a:r>
              <a:rPr lang="fr-CH" sz="1600" dirty="0" smtClean="0"/>
              <a:t> </a:t>
            </a:r>
            <a:r>
              <a:rPr lang="fr-CH" sz="1600" dirty="0" err="1" smtClean="0"/>
              <a:t>gives</a:t>
            </a:r>
            <a:r>
              <a:rPr lang="fr-CH" sz="1600" dirty="0" smtClean="0"/>
              <a:t> </a:t>
            </a:r>
            <a:r>
              <a:rPr lang="fr-CH" sz="1600" dirty="0" err="1" smtClean="0"/>
              <a:t>access</a:t>
            </a:r>
            <a:r>
              <a:rPr lang="fr-CH" sz="1600" dirty="0" smtClean="0"/>
              <a:t> to </a:t>
            </a:r>
            <a:r>
              <a:rPr lang="fr-CH" sz="1600" dirty="0" err="1" smtClean="0"/>
              <a:t>both</a:t>
            </a:r>
            <a:r>
              <a:rPr lang="fr-CH" sz="1600" dirty="0" smtClean="0"/>
              <a:t> </a:t>
            </a:r>
            <a:r>
              <a:rPr lang="fr-CH" sz="1600" dirty="0" err="1" smtClean="0"/>
              <a:t>side</a:t>
            </a:r>
            <a:r>
              <a:rPr lang="fr-CH" sz="1600" dirty="0" smtClean="0"/>
              <a:t> of </a:t>
            </a:r>
            <a:r>
              <a:rPr lang="fr-CH" sz="1600" dirty="0" err="1" smtClean="0"/>
              <a:t>each</a:t>
            </a:r>
            <a:r>
              <a:rPr lang="fr-CH" sz="1600" dirty="0" smtClean="0"/>
              <a:t> </a:t>
            </a:r>
            <a:r>
              <a:rPr lang="fr-CH" sz="1600" dirty="0" err="1" smtClean="0"/>
              <a:t>quadrupole</a:t>
            </a:r>
            <a:r>
              <a:rPr lang="fr-CH" sz="1600" dirty="0" smtClean="0"/>
              <a:t> </a:t>
            </a:r>
            <a:r>
              <a:rPr lang="fr-CH" sz="1600" dirty="0" err="1" smtClean="0"/>
              <a:t>that</a:t>
            </a:r>
            <a:r>
              <a:rPr lang="fr-CH" sz="1600" dirty="0" smtClean="0"/>
              <a:t> </a:t>
            </a:r>
            <a:r>
              <a:rPr lang="fr-CH" sz="1600" dirty="0" err="1" smtClean="0"/>
              <a:t>could</a:t>
            </a:r>
            <a:r>
              <a:rPr lang="fr-CH" sz="1600" dirty="0" smtClean="0"/>
              <a:t> </a:t>
            </a:r>
            <a:r>
              <a:rPr lang="fr-CH" sz="1600" dirty="0" err="1" smtClean="0"/>
              <a:t>so</a:t>
            </a:r>
            <a:r>
              <a:rPr lang="fr-CH" sz="1600" dirty="0" smtClean="0"/>
              <a:t> </a:t>
            </a:r>
            <a:r>
              <a:rPr lang="fr-CH" sz="1600" dirty="0" err="1" smtClean="0"/>
              <a:t>be</a:t>
            </a:r>
            <a:r>
              <a:rPr lang="fr-CH" sz="1600" dirty="0" smtClean="0"/>
              <a:t> </a:t>
            </a:r>
            <a:r>
              <a:rPr lang="fr-CH" sz="1600" dirty="0" err="1" smtClean="0"/>
              <a:t>treated</a:t>
            </a:r>
            <a:r>
              <a:rPr lang="fr-CH" sz="1600" dirty="0" smtClean="0"/>
              <a:t> </a:t>
            </a:r>
            <a:r>
              <a:rPr lang="fr-CH" sz="1600" dirty="0" err="1" smtClean="0"/>
              <a:t>too</a:t>
            </a:r>
            <a:r>
              <a:rPr lang="fr-CH" sz="1600" dirty="0" smtClean="0"/>
              <a:t> (≈10% of SPS ring vacuum </a:t>
            </a:r>
            <a:r>
              <a:rPr lang="fr-CH" sz="1600" dirty="0" err="1" smtClean="0"/>
              <a:t>length</a:t>
            </a:r>
            <a:r>
              <a:rPr lang="fr-CH" sz="1600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charset="0"/>
              <a:buChar char="•"/>
            </a:pPr>
            <a:r>
              <a:rPr lang="fr-CH" sz="1600" dirty="0" err="1" smtClean="0"/>
              <a:t>Quadrupoles</a:t>
            </a:r>
            <a:r>
              <a:rPr lang="fr-CH" sz="1600" dirty="0" smtClean="0"/>
              <a:t> </a:t>
            </a:r>
            <a:r>
              <a:rPr lang="fr-CH" sz="1600" dirty="0" err="1" smtClean="0"/>
              <a:t>stay</a:t>
            </a:r>
            <a:r>
              <a:rPr lang="fr-CH" sz="1600" dirty="0" smtClean="0"/>
              <a:t> in place </a:t>
            </a:r>
            <a:r>
              <a:rPr lang="fr-CH" sz="1600" dirty="0" smtClean="0">
                <a:sym typeface="Wingdings" pitchFamily="2" charset="2"/>
              </a:rPr>
              <a:t> </a:t>
            </a:r>
            <a:r>
              <a:rPr lang="fr-CH" sz="1600" dirty="0" err="1" smtClean="0">
                <a:sym typeface="Wingdings" pitchFamily="2" charset="2"/>
              </a:rPr>
              <a:t>survey</a:t>
            </a:r>
            <a:r>
              <a:rPr lang="fr-CH" sz="1600" dirty="0" smtClean="0">
                <a:sym typeface="Wingdings" pitchFamily="2" charset="2"/>
              </a:rPr>
              <a:t> </a:t>
            </a:r>
            <a:r>
              <a:rPr lang="fr-CH" sz="1600" dirty="0" err="1" smtClean="0">
                <a:sym typeface="Wingdings" pitchFamily="2" charset="2"/>
              </a:rPr>
              <a:t>reference</a:t>
            </a:r>
            <a:r>
              <a:rPr lang="fr-CH" sz="1600" dirty="0" smtClean="0">
                <a:sym typeface="Wingdings" pitchFamily="2" charset="2"/>
              </a:rPr>
              <a:t> </a:t>
            </a:r>
            <a:r>
              <a:rPr lang="fr-CH" sz="1600" dirty="0" err="1" smtClean="0">
                <a:sym typeface="Wingdings" pitchFamily="2" charset="2"/>
              </a:rPr>
              <a:t>kept</a:t>
            </a:r>
            <a:r>
              <a:rPr lang="fr-CH" sz="1600" dirty="0" smtClean="0">
                <a:sym typeface="Wingdings" pitchFamily="2" charset="2"/>
              </a:rPr>
              <a:t>, time won for </a:t>
            </a:r>
            <a:r>
              <a:rPr lang="fr-CH" sz="1600" dirty="0" err="1" smtClean="0">
                <a:sym typeface="Wingdings" pitchFamily="2" charset="2"/>
              </a:rPr>
              <a:t>alignment</a:t>
            </a:r>
            <a:endParaRPr lang="fr-CH" sz="1600" dirty="0" smtClean="0"/>
          </a:p>
          <a:p>
            <a:pPr>
              <a:lnSpc>
                <a:spcPct val="100000"/>
              </a:lnSpc>
              <a:spcBef>
                <a:spcPts val="511"/>
              </a:spcBef>
            </a:pPr>
            <a:endParaRPr lang="en-US" sz="1500" dirty="0" smtClean="0"/>
          </a:p>
          <a:p>
            <a:pPr>
              <a:lnSpc>
                <a:spcPct val="100000"/>
              </a:lnSpc>
              <a:spcBef>
                <a:spcPts val="511"/>
              </a:spcBef>
            </a:pPr>
            <a:r>
              <a:rPr lang="en-US" sz="2000" b="1" i="1" dirty="0" smtClean="0"/>
              <a:t>Cons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Radioactive environment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Space available is small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External conditions more difficult than dedicated workshop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Bulky equipment to move around</a:t>
            </a:r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fr-CH" sz="1600" dirty="0" err="1" smtClean="0"/>
              <a:t>Interference</a:t>
            </a:r>
            <a:r>
              <a:rPr lang="fr-CH" sz="1600" dirty="0" smtClean="0"/>
              <a:t> </a:t>
            </a:r>
            <a:r>
              <a:rPr lang="fr-CH" sz="1600" dirty="0" err="1" smtClean="0"/>
              <a:t>with</a:t>
            </a:r>
            <a:r>
              <a:rPr lang="fr-CH" sz="1600" dirty="0" smtClean="0"/>
              <a:t> </a:t>
            </a:r>
            <a:r>
              <a:rPr lang="fr-CH" sz="1600" dirty="0" err="1" smtClean="0"/>
              <a:t>other</a:t>
            </a:r>
            <a:r>
              <a:rPr lang="fr-CH" sz="1600" dirty="0" smtClean="0"/>
              <a:t> </a:t>
            </a:r>
            <a:r>
              <a:rPr lang="fr-CH" sz="1600" dirty="0" err="1" smtClean="0"/>
              <a:t>activities</a:t>
            </a:r>
            <a:endParaRPr lang="fr-CH" sz="16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Requires numerous specific </a:t>
            </a:r>
            <a:r>
              <a:rPr lang="en-US" sz="1600" dirty="0" smtClean="0"/>
              <a:t>supporting structures</a:t>
            </a:r>
            <a:endParaRPr lang="fr-CH" sz="1600" dirty="0" smtClean="0"/>
          </a:p>
          <a:p>
            <a:pPr lvl="1">
              <a:lnSpc>
                <a:spcPct val="100000"/>
              </a:lnSpc>
              <a:spcBef>
                <a:spcPts val="511"/>
              </a:spcBef>
              <a:buFont typeface="Arial" pitchFamily="34" charset="0"/>
              <a:buChar char="•"/>
              <a:defRPr/>
            </a:pPr>
            <a:endParaRPr lang="en-US" sz="1600" dirty="0" smtClean="0"/>
          </a:p>
        </p:txBody>
      </p:sp>
      <p:pic>
        <p:nvPicPr>
          <p:cNvPr id="6" name="Picture 6" descr="C:\Documents and Settings\dsmekens\Local Settings\Temporary Internet Files\Content.IE5\ODEFKDE7\MPj043316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725" y="762000"/>
            <a:ext cx="420624" cy="420624"/>
          </a:xfrm>
          <a:prstGeom prst="rect">
            <a:avLst/>
          </a:prstGeom>
          <a:noFill/>
        </p:spPr>
      </p:pic>
      <p:pic>
        <p:nvPicPr>
          <p:cNvPr id="8" name="Picture 7" descr="C:\Documents and Settings\dsmekens\Local Settings\Temporary Internet Files\Content.IE5\Q2OJ4Z99\MPj043316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93370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-MEL_template">
  <a:themeElements>
    <a:clrScheme name="AT-MEL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T-MEL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35" tIns="45718" rIns="91435" bIns="4571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35" tIns="45718" rIns="91435" bIns="4571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T-MEL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-MEL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-MEL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-MEL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-MEL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-MEL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-MEL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-MEL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-MEL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-MEL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-MEL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-MEL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3456</TotalTime>
  <Words>1514</Words>
  <Application>Microsoft PowerPoint</Application>
  <PresentationFormat>On-screen Show (16:10)</PresentationFormat>
  <Paragraphs>354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AT-MEL_template</vt:lpstr>
      <vt:lpstr>Coating of the SPS main dipoles vacuum chambers: alternative scenarios, logistics</vt:lpstr>
      <vt:lpstr>Coating of the SPS main dipoles vacuum chambers:  alternative scenarios, logistics</vt:lpstr>
      <vt:lpstr>Introduction</vt:lpstr>
      <vt:lpstr>Introduction</vt:lpstr>
      <vt:lpstr>Coating project: hypothesis of work</vt:lpstr>
      <vt:lpstr>Strategy 1: coating in the tunnel</vt:lpstr>
      <vt:lpstr>Strategy 1: coating in the tunnel</vt:lpstr>
      <vt:lpstr>Strategy 1: coating in the tunnel</vt:lpstr>
      <vt:lpstr>Strategy 1: coating in the tunnel</vt:lpstr>
      <vt:lpstr>Strategy 1: coating in the tunnel</vt:lpstr>
      <vt:lpstr>Strategy 2: coating in an underground workshop</vt:lpstr>
      <vt:lpstr>Strategy 2: coating in an underground workshop</vt:lpstr>
      <vt:lpstr>Strategy 2: coating in an underground workshop</vt:lpstr>
      <vt:lpstr>Strategy 2: coating in an underground workshop</vt:lpstr>
      <vt:lpstr>Strategy 2: coating in an underground workshop</vt:lpstr>
      <vt:lpstr>Strategy 2: coating in an underground workshop</vt:lpstr>
      <vt:lpstr>Strategy 2: coating in an underground workshop</vt:lpstr>
      <vt:lpstr>Strategy 3: coating in a surface workshop</vt:lpstr>
      <vt:lpstr>Strategy 3: coating in a surface workshop</vt:lpstr>
      <vt:lpstr>Strategy 3: coating in a surface workshop</vt:lpstr>
      <vt:lpstr>Strategy 3: coating in a surface workshop</vt:lpstr>
      <vt:lpstr>Conclusion</vt:lpstr>
      <vt:lpstr>Aknowledgments</vt:lpstr>
      <vt:lpstr>References</vt:lpstr>
      <vt:lpstr>Annex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auchmann</dc:creator>
  <cp:lastModifiedBy>jbauche</cp:lastModifiedBy>
  <cp:revision>435</cp:revision>
  <dcterms:created xsi:type="dcterms:W3CDTF">2003-10-02T10:03:25Z</dcterms:created>
  <dcterms:modified xsi:type="dcterms:W3CDTF">2008-11-18T14:18:52Z</dcterms:modified>
</cp:coreProperties>
</file>