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2" r:id="rId6"/>
    <p:sldId id="257" r:id="rId7"/>
    <p:sldId id="258" r:id="rId8"/>
    <p:sldId id="259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-50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1-75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1-75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1-75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-50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-5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-5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-5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-5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-5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1-7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1-7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1-7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nelis\Documents\CERN\project\MKDV\MKDV1-7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CH"/>
  <c:style val="7"/>
  <c:chart>
    <c:title>
      <c:tx>
        <c:rich>
          <a:bodyPr/>
          <a:lstStyle/>
          <a:p>
            <a:pPr>
              <a:defRPr/>
            </a:pPr>
            <a:r>
              <a:rPr lang="fr-CH"/>
              <a:t>MKDV 50nsec</a:t>
            </a:r>
          </a:p>
        </c:rich>
      </c:tx>
      <c:layout>
        <c:manualLayout>
          <c:xMode val="edge"/>
          <c:yMode val="edge"/>
          <c:x val="0.38120906455320536"/>
          <c:y val="1.4571944818225029E-2"/>
        </c:manualLayout>
      </c:layout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Feuil1!$A$5:$A$9</c:f>
              <c:numCache>
                <c:formatCode>General</c:formatCode>
                <c:ptCount val="5"/>
                <c:pt idx="0">
                  <c:v>2.2222222222222228</c:v>
                </c:pt>
                <c:pt idx="1">
                  <c:v>4.375</c:v>
                </c:pt>
                <c:pt idx="2">
                  <c:v>6.5972222222222223</c:v>
                </c:pt>
                <c:pt idx="3">
                  <c:v>9.7222222222222214</c:v>
                </c:pt>
                <c:pt idx="4">
                  <c:v>11.527777777777777</c:v>
                </c:pt>
              </c:numCache>
            </c:numRef>
          </c:xVal>
          <c:yVal>
            <c:numRef>
              <c:f>Feuil1!$F$5:$F$9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264</c:v>
                </c:pt>
                <c:pt idx="3">
                  <c:v>1092</c:v>
                </c:pt>
                <c:pt idx="4">
                  <c:v>4654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marker>
            <c:spPr>
              <a:solidFill>
                <a:schemeClr val="accent2"/>
              </a:solidFill>
            </c:spPr>
          </c:marker>
          <c:xVal>
            <c:numRef>
              <c:f>Feuil1!$A$5:$A$9</c:f>
              <c:numCache>
                <c:formatCode>General</c:formatCode>
                <c:ptCount val="5"/>
                <c:pt idx="0">
                  <c:v>2.2222222222222228</c:v>
                </c:pt>
                <c:pt idx="1">
                  <c:v>4.375</c:v>
                </c:pt>
                <c:pt idx="2">
                  <c:v>6.5972222222222223</c:v>
                </c:pt>
                <c:pt idx="3">
                  <c:v>9.7222222222222214</c:v>
                </c:pt>
                <c:pt idx="4">
                  <c:v>11.527777777777777</c:v>
                </c:pt>
              </c:numCache>
            </c:numRef>
          </c:xVal>
          <c:yVal>
            <c:numRef>
              <c:f>Feuil1!$O$5:$O$9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131</c:v>
                </c:pt>
                <c:pt idx="3">
                  <c:v>423</c:v>
                </c:pt>
                <c:pt idx="4">
                  <c:v>3345</c:v>
                </c:pt>
              </c:numCache>
            </c:numRef>
          </c:yVal>
        </c:ser>
        <c:axId val="55458816"/>
        <c:axId val="56116736"/>
      </c:scatterChart>
      <c:valAx>
        <c:axId val="554588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CH"/>
                  <a:t>bunch intensity 10</a:t>
                </a:r>
                <a:r>
                  <a:rPr lang="fr-CH" baseline="30000"/>
                  <a:t>10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6116736"/>
        <c:crosses val="autoZero"/>
        <c:crossBetween val="midCat"/>
      </c:valAx>
      <c:valAx>
        <c:axId val="561167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r-CH"/>
                  <a:t>Pressure rise 10-10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5458816"/>
        <c:crosses val="autoZero"/>
        <c:crossBetween val="midCat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CH"/>
  <c:chart>
    <c:title>
      <c:tx>
        <c:rich>
          <a:bodyPr/>
          <a:lstStyle/>
          <a:p>
            <a:pPr>
              <a:defRPr/>
            </a:pPr>
            <a:r>
              <a:rPr lang="fr-CH"/>
              <a:t>conditioning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Feuil3!$A$5:$A$8</c:f>
              <c:numCache>
                <c:formatCode>General</c:formatCode>
                <c:ptCount val="4"/>
                <c:pt idx="0">
                  <c:v>0</c:v>
                </c:pt>
                <c:pt idx="1">
                  <c:v>15</c:v>
                </c:pt>
                <c:pt idx="2">
                  <c:v>45</c:v>
                </c:pt>
                <c:pt idx="3">
                  <c:v>135</c:v>
                </c:pt>
              </c:numCache>
            </c:numRef>
          </c:xVal>
          <c:yVal>
            <c:numRef>
              <c:f>Feuil3!$F$5:$F$8</c:f>
              <c:numCache>
                <c:formatCode>General</c:formatCode>
                <c:ptCount val="4"/>
                <c:pt idx="0">
                  <c:v>146</c:v>
                </c:pt>
                <c:pt idx="1">
                  <c:v>114</c:v>
                </c:pt>
                <c:pt idx="2">
                  <c:v>59</c:v>
                </c:pt>
                <c:pt idx="3">
                  <c:v>16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xVal>
            <c:numRef>
              <c:f>Feuil3!$A$5:$A$8</c:f>
              <c:numCache>
                <c:formatCode>General</c:formatCode>
                <c:ptCount val="4"/>
                <c:pt idx="0">
                  <c:v>0</c:v>
                </c:pt>
                <c:pt idx="1">
                  <c:v>15</c:v>
                </c:pt>
                <c:pt idx="2">
                  <c:v>45</c:v>
                </c:pt>
                <c:pt idx="3">
                  <c:v>135</c:v>
                </c:pt>
              </c:numCache>
            </c:numRef>
          </c:xVal>
          <c:yVal>
            <c:numRef>
              <c:f>Feuil3!$O$5:$O$8</c:f>
              <c:numCache>
                <c:formatCode>General</c:formatCode>
                <c:ptCount val="4"/>
                <c:pt idx="0">
                  <c:v>75</c:v>
                </c:pt>
                <c:pt idx="1">
                  <c:v>57</c:v>
                </c:pt>
                <c:pt idx="2">
                  <c:v>38</c:v>
                </c:pt>
                <c:pt idx="3">
                  <c:v>19</c:v>
                </c:pt>
              </c:numCache>
            </c:numRef>
          </c:yVal>
        </c:ser>
        <c:axId val="59257216"/>
        <c:axId val="59259136"/>
      </c:scatterChart>
      <c:valAx>
        <c:axId val="592572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CH"/>
                  <a:t>Time</a:t>
                </a:r>
                <a:r>
                  <a:rPr lang="fr-CH" baseline="0"/>
                  <a:t> (min)</a:t>
                </a: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9259136"/>
        <c:crosses val="autoZero"/>
        <c:crossBetween val="midCat"/>
      </c:valAx>
      <c:valAx>
        <c:axId val="592591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H" sz="1000" b="1" i="0" baseline="0"/>
                  <a:t>Pressure rise 10</a:t>
                </a:r>
                <a:r>
                  <a:rPr lang="fr-CH" sz="1000" b="1" i="0" baseline="30000"/>
                  <a:t>-10</a:t>
                </a:r>
                <a:endParaRPr lang="fr-CH" sz="1000" b="1" i="0" baseline="0"/>
              </a:p>
            </c:rich>
          </c:tx>
          <c:layout/>
        </c:title>
        <c:numFmt formatCode="General" sourceLinked="1"/>
        <c:majorTickMark val="none"/>
        <c:tickLblPos val="nextTo"/>
        <c:crossAx val="59257216"/>
        <c:crosses val="autoZero"/>
        <c:crossBetween val="midCat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CH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Feuil5!$A$5:$A$8</c:f>
              <c:numCache>
                <c:formatCode>General</c:formatCode>
                <c:ptCount val="4"/>
                <c:pt idx="0">
                  <c:v>10890</c:v>
                </c:pt>
                <c:pt idx="1">
                  <c:v>13700</c:v>
                </c:pt>
                <c:pt idx="2">
                  <c:v>16000</c:v>
                </c:pt>
                <c:pt idx="3">
                  <c:v>18890</c:v>
                </c:pt>
              </c:numCache>
            </c:numRef>
          </c:xVal>
          <c:yVal>
            <c:numRef>
              <c:f>Feuil5!$F$5:$F$8</c:f>
              <c:numCache>
                <c:formatCode>General</c:formatCode>
                <c:ptCount val="4"/>
                <c:pt idx="0">
                  <c:v>2</c:v>
                </c:pt>
                <c:pt idx="1">
                  <c:v>16</c:v>
                </c:pt>
                <c:pt idx="2">
                  <c:v>49</c:v>
                </c:pt>
                <c:pt idx="3">
                  <c:v>119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xVal>
            <c:numRef>
              <c:f>Feuil5!$A$5:$A$8</c:f>
              <c:numCache>
                <c:formatCode>General</c:formatCode>
                <c:ptCount val="4"/>
                <c:pt idx="0">
                  <c:v>10890</c:v>
                </c:pt>
                <c:pt idx="1">
                  <c:v>13700</c:v>
                </c:pt>
                <c:pt idx="2">
                  <c:v>16000</c:v>
                </c:pt>
                <c:pt idx="3">
                  <c:v>18890</c:v>
                </c:pt>
              </c:numCache>
            </c:numRef>
          </c:xVal>
          <c:yVal>
            <c:numRef>
              <c:f>Feuil5!$N$5:$N$8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74</c:v>
                </c:pt>
                <c:pt idx="3">
                  <c:v>99</c:v>
                </c:pt>
              </c:numCache>
            </c:numRef>
          </c:yVal>
        </c:ser>
        <c:axId val="59295616"/>
        <c:axId val="59301888"/>
      </c:scatterChart>
      <c:valAx>
        <c:axId val="592956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CH"/>
                  <a:t>Beam dump</a:t>
                </a:r>
                <a:r>
                  <a:rPr lang="fr-CH" baseline="0"/>
                  <a:t> time ms</a:t>
                </a: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9301888"/>
        <c:crosses val="autoZero"/>
        <c:crossBetween val="midCat"/>
      </c:valAx>
      <c:valAx>
        <c:axId val="593018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H" sz="1000" b="1" i="0" baseline="0"/>
                  <a:t>Pressure rise 10</a:t>
                </a:r>
                <a:r>
                  <a:rPr lang="fr-CH" sz="1000" b="1" i="0" baseline="30000"/>
                  <a:t>-10</a:t>
                </a:r>
                <a:endParaRPr lang="fr-CH" sz="1000" b="1" i="0" baseline="0"/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9295616"/>
        <c:crosses val="autoZero"/>
        <c:crossBetween val="midCat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CH"/>
  <c:chart>
    <c:autoTitleDeleted val="1"/>
    <c:plotArea>
      <c:layout>
        <c:manualLayout>
          <c:layoutTarget val="inner"/>
          <c:xMode val="edge"/>
          <c:yMode val="edge"/>
          <c:x val="0.14118285214348206"/>
          <c:y val="7.4548702245552628E-2"/>
          <c:w val="0.75695603674540701"/>
          <c:h val="0.70005358705161858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Feuil5!$A$5:$A$8</c:f>
              <c:numCache>
                <c:formatCode>General</c:formatCode>
                <c:ptCount val="4"/>
                <c:pt idx="0">
                  <c:v>10890</c:v>
                </c:pt>
                <c:pt idx="1">
                  <c:v>13700</c:v>
                </c:pt>
                <c:pt idx="2">
                  <c:v>16000</c:v>
                </c:pt>
                <c:pt idx="3">
                  <c:v>18890</c:v>
                </c:pt>
              </c:numCache>
            </c:numRef>
          </c:xVal>
          <c:yVal>
            <c:numRef>
              <c:f>Feuil5!$H$5:$H$8</c:f>
              <c:numCache>
                <c:formatCode>General</c:formatCode>
                <c:ptCount val="4"/>
                <c:pt idx="0">
                  <c:v>0</c:v>
                </c:pt>
                <c:pt idx="1">
                  <c:v>4.9822064056939519</c:v>
                </c:pt>
                <c:pt idx="2">
                  <c:v>14.347826086956518</c:v>
                </c:pt>
                <c:pt idx="3">
                  <c:v>24.221453287197225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xVal>
            <c:numRef>
              <c:f>Feuil5!$A$5:$A$8</c:f>
              <c:numCache>
                <c:formatCode>General</c:formatCode>
                <c:ptCount val="4"/>
                <c:pt idx="0">
                  <c:v>10890</c:v>
                </c:pt>
                <c:pt idx="1">
                  <c:v>13700</c:v>
                </c:pt>
                <c:pt idx="2">
                  <c:v>16000</c:v>
                </c:pt>
                <c:pt idx="3">
                  <c:v>18890</c:v>
                </c:pt>
              </c:numCache>
            </c:numRef>
          </c:xVal>
          <c:yVal>
            <c:numRef>
              <c:f>Feuil5!$P$5:$P$8</c:f>
              <c:numCache>
                <c:formatCode>General</c:formatCode>
                <c:ptCount val="4"/>
                <c:pt idx="0">
                  <c:v>0</c:v>
                </c:pt>
                <c:pt idx="1">
                  <c:v>1.0676156583629888</c:v>
                </c:pt>
                <c:pt idx="2">
                  <c:v>30</c:v>
                </c:pt>
                <c:pt idx="3">
                  <c:v>8.6505190311418705</c:v>
                </c:pt>
              </c:numCache>
            </c:numRef>
          </c:yVal>
        </c:ser>
        <c:axId val="59445248"/>
        <c:axId val="59447168"/>
      </c:scatterChart>
      <c:valAx>
        <c:axId val="594452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CH"/>
                  <a:t>Beam dump time ms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9447168"/>
        <c:crosses val="autoZero"/>
        <c:crossBetween val="midCat"/>
      </c:valAx>
      <c:valAx>
        <c:axId val="594471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r-CH"/>
                  <a:t>Pressure rise 10-10</a:t>
                </a:r>
              </a:p>
              <a:p>
                <a:pPr>
                  <a:defRPr/>
                </a:pP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9445248"/>
        <c:crosses val="autoZero"/>
        <c:crossBetween val="midCat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CH"/>
  <c:chart>
    <c:title>
      <c:tx>
        <c:rich>
          <a:bodyPr/>
          <a:lstStyle/>
          <a:p>
            <a:pPr>
              <a:defRPr/>
            </a:pPr>
            <a:r>
              <a:rPr lang="fr-CH"/>
              <a:t>presure</a:t>
            </a:r>
            <a:r>
              <a:rPr lang="fr-CH" baseline="0"/>
              <a:t> peak as funtion of dump timing</a:t>
            </a:r>
            <a:endParaRPr lang="fr-CH"/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Feuil4!$A$6:$A$9</c:f>
              <c:numCache>
                <c:formatCode>General</c:formatCode>
                <c:ptCount val="4"/>
                <c:pt idx="0">
                  <c:v>10890</c:v>
                </c:pt>
                <c:pt idx="1">
                  <c:v>13700</c:v>
                </c:pt>
                <c:pt idx="2">
                  <c:v>16000</c:v>
                </c:pt>
                <c:pt idx="3">
                  <c:v>18890</c:v>
                </c:pt>
              </c:numCache>
            </c:numRef>
          </c:xVal>
          <c:yVal>
            <c:numRef>
              <c:f>Feuil4!$F$6:$F$9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15</c:v>
                </c:pt>
                <c:pt idx="3">
                  <c:v>77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xVal>
            <c:numRef>
              <c:f>Feuil4!$A$6:$A$9</c:f>
              <c:numCache>
                <c:formatCode>General</c:formatCode>
                <c:ptCount val="4"/>
                <c:pt idx="0">
                  <c:v>10890</c:v>
                </c:pt>
                <c:pt idx="1">
                  <c:v>13700</c:v>
                </c:pt>
                <c:pt idx="2">
                  <c:v>16000</c:v>
                </c:pt>
                <c:pt idx="3">
                  <c:v>18890</c:v>
                </c:pt>
              </c:numCache>
            </c:numRef>
          </c:xVal>
          <c:yVal>
            <c:numRef>
              <c:f>Feuil4!$N$6:$N$9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20</c:v>
                </c:pt>
                <c:pt idx="3">
                  <c:v>48</c:v>
                </c:pt>
              </c:numCache>
            </c:numRef>
          </c:yVal>
        </c:ser>
        <c:axId val="59489664"/>
        <c:axId val="59528704"/>
      </c:scatterChart>
      <c:valAx>
        <c:axId val="594896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CH"/>
                  <a:t>time</a:t>
                </a:r>
                <a:r>
                  <a:rPr lang="fr-CH" baseline="0"/>
                  <a:t> dump (ms)</a:t>
                </a: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9528704"/>
        <c:crosses val="autoZero"/>
        <c:crossBetween val="midCat"/>
      </c:valAx>
      <c:valAx>
        <c:axId val="595287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H" sz="1000" b="1" i="0" baseline="0"/>
                  <a:t>Pressure rise 10</a:t>
                </a:r>
                <a:r>
                  <a:rPr lang="fr-CH" sz="1000" b="1" i="0" baseline="30000"/>
                  <a:t>-10</a:t>
                </a:r>
                <a:endParaRPr lang="fr-CH" sz="1000" b="1" i="0" baseline="0"/>
              </a:p>
            </c:rich>
          </c:tx>
          <c:layout/>
        </c:title>
        <c:numFmt formatCode="General" sourceLinked="1"/>
        <c:majorTickMark val="none"/>
        <c:tickLblPos val="nextTo"/>
        <c:crossAx val="59489664"/>
        <c:crosses val="autoZero"/>
        <c:crossBetween val="midCat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CH"/>
  <c:chart>
    <c:title>
      <c:tx>
        <c:rich>
          <a:bodyPr/>
          <a:lstStyle/>
          <a:p>
            <a:pPr>
              <a:defRPr/>
            </a:pPr>
            <a:r>
              <a:rPr lang="fr-CH"/>
              <a:t>contribution</a:t>
            </a:r>
            <a:r>
              <a:rPr lang="fr-CH" baseline="0"/>
              <a:t> per second</a:t>
            </a:r>
            <a:endParaRPr lang="fr-CH"/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Feuil4!$A$6:$A$9</c:f>
              <c:numCache>
                <c:formatCode>General</c:formatCode>
                <c:ptCount val="4"/>
                <c:pt idx="0">
                  <c:v>10890</c:v>
                </c:pt>
                <c:pt idx="1">
                  <c:v>13700</c:v>
                </c:pt>
                <c:pt idx="2">
                  <c:v>16000</c:v>
                </c:pt>
                <c:pt idx="3">
                  <c:v>18890</c:v>
                </c:pt>
              </c:numCache>
            </c:numRef>
          </c:xVal>
          <c:yVal>
            <c:numRef>
              <c:f>Feuil4!$H$6:$H$9</c:f>
              <c:numCache>
                <c:formatCode>General</c:formatCode>
                <c:ptCount val="4"/>
                <c:pt idx="0">
                  <c:v>0</c:v>
                </c:pt>
                <c:pt idx="1">
                  <c:v>1.0676156583629888</c:v>
                </c:pt>
                <c:pt idx="2">
                  <c:v>5.2173913043478279</c:v>
                </c:pt>
                <c:pt idx="3">
                  <c:v>21.453287197231827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xVal>
            <c:numRef>
              <c:f>Feuil4!$A$6:$A$9</c:f>
              <c:numCache>
                <c:formatCode>General</c:formatCode>
                <c:ptCount val="4"/>
                <c:pt idx="0">
                  <c:v>10890</c:v>
                </c:pt>
                <c:pt idx="1">
                  <c:v>13700</c:v>
                </c:pt>
                <c:pt idx="2">
                  <c:v>16000</c:v>
                </c:pt>
                <c:pt idx="3">
                  <c:v>18890</c:v>
                </c:pt>
              </c:numCache>
            </c:numRef>
          </c:xVal>
          <c:yVal>
            <c:numRef>
              <c:f>Feuil4!$P$6:$P$9</c:f>
              <c:numCache>
                <c:formatCode>General</c:formatCode>
                <c:ptCount val="4"/>
                <c:pt idx="0">
                  <c:v>0</c:v>
                </c:pt>
                <c:pt idx="1">
                  <c:v>1.0676156583629888</c:v>
                </c:pt>
                <c:pt idx="2">
                  <c:v>6.9565217391304364</c:v>
                </c:pt>
                <c:pt idx="3">
                  <c:v>9.688581314878892</c:v>
                </c:pt>
              </c:numCache>
            </c:numRef>
          </c:yVal>
        </c:ser>
        <c:axId val="59561856"/>
        <c:axId val="59564032"/>
      </c:scatterChart>
      <c:valAx>
        <c:axId val="595618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CH" sz="1000" b="1" i="0" u="none" strike="noStrike" baseline="0"/>
                  <a:t>time dump (ms)</a:t>
                </a: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9564032"/>
        <c:crosses val="autoZero"/>
        <c:crossBetween val="midCat"/>
      </c:valAx>
      <c:valAx>
        <c:axId val="595640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H" sz="1000" b="1" i="0" baseline="0"/>
                  <a:t>Pressure rise 10</a:t>
                </a:r>
                <a:r>
                  <a:rPr lang="fr-CH" sz="1000" b="1" i="0" baseline="30000"/>
                  <a:t>-10</a:t>
                </a:r>
                <a:endParaRPr lang="fr-CH" sz="1000" b="1" i="0" baseline="0"/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9561856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CH"/>
  <c:chart>
    <c:title>
      <c:tx>
        <c:rich>
          <a:bodyPr/>
          <a:lstStyle/>
          <a:p>
            <a:pPr>
              <a:defRPr/>
            </a:pPr>
            <a:r>
              <a:rPr lang="fr-CH"/>
              <a:t>presure</a:t>
            </a:r>
            <a:r>
              <a:rPr lang="fr-CH" baseline="0"/>
              <a:t> peak as funtion of dump timing</a:t>
            </a:r>
            <a:endParaRPr lang="fr-CH"/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Feuil4!$A$6:$A$9</c:f>
              <c:numCache>
                <c:formatCode>General</c:formatCode>
                <c:ptCount val="4"/>
                <c:pt idx="0">
                  <c:v>10890</c:v>
                </c:pt>
                <c:pt idx="1">
                  <c:v>13700</c:v>
                </c:pt>
                <c:pt idx="2">
                  <c:v>16000</c:v>
                </c:pt>
                <c:pt idx="3">
                  <c:v>18890</c:v>
                </c:pt>
              </c:numCache>
            </c:numRef>
          </c:xVal>
          <c:yVal>
            <c:numRef>
              <c:f>Feuil4!$F$6:$F$9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15</c:v>
                </c:pt>
                <c:pt idx="3">
                  <c:v>77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xVal>
            <c:numRef>
              <c:f>Feuil4!$A$6:$A$9</c:f>
              <c:numCache>
                <c:formatCode>General</c:formatCode>
                <c:ptCount val="4"/>
                <c:pt idx="0">
                  <c:v>10890</c:v>
                </c:pt>
                <c:pt idx="1">
                  <c:v>13700</c:v>
                </c:pt>
                <c:pt idx="2">
                  <c:v>16000</c:v>
                </c:pt>
                <c:pt idx="3">
                  <c:v>18890</c:v>
                </c:pt>
              </c:numCache>
            </c:numRef>
          </c:xVal>
          <c:yVal>
            <c:numRef>
              <c:f>Feuil4!$N$6:$N$9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20</c:v>
                </c:pt>
                <c:pt idx="3">
                  <c:v>48</c:v>
                </c:pt>
              </c:numCache>
            </c:numRef>
          </c:yVal>
        </c:ser>
        <c:axId val="56154368"/>
        <c:axId val="57934208"/>
      </c:scatterChart>
      <c:valAx>
        <c:axId val="561543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CH"/>
                  <a:t>time</a:t>
                </a:r>
                <a:r>
                  <a:rPr lang="fr-CH" baseline="0"/>
                  <a:t> dump (ms)</a:t>
                </a: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7934208"/>
        <c:crosses val="autoZero"/>
        <c:crossBetween val="midCat"/>
      </c:valAx>
      <c:valAx>
        <c:axId val="5793420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H" sz="1000" b="1" i="0" baseline="0"/>
                  <a:t>Pressure rise 10</a:t>
                </a:r>
                <a:r>
                  <a:rPr lang="fr-CH" sz="1000" b="1" i="0" baseline="30000"/>
                  <a:t>-10</a:t>
                </a:r>
                <a:endParaRPr lang="fr-CH" sz="1000" b="1" i="0" baseline="0"/>
              </a:p>
            </c:rich>
          </c:tx>
          <c:layout/>
        </c:title>
        <c:numFmt formatCode="General" sourceLinked="1"/>
        <c:majorTickMark val="none"/>
        <c:tickLblPos val="nextTo"/>
        <c:crossAx val="56154368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CH"/>
  <c:chart>
    <c:title>
      <c:tx>
        <c:rich>
          <a:bodyPr/>
          <a:lstStyle/>
          <a:p>
            <a:pPr>
              <a:defRPr/>
            </a:pPr>
            <a:r>
              <a:rPr lang="fr-CH"/>
              <a:t>contribution</a:t>
            </a:r>
            <a:r>
              <a:rPr lang="fr-CH" baseline="0"/>
              <a:t> per second</a:t>
            </a:r>
            <a:endParaRPr lang="fr-CH"/>
          </a:p>
        </c:rich>
      </c:tx>
      <c:layout/>
    </c:title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Feuil4!$A$6:$A$9</c:f>
              <c:numCache>
                <c:formatCode>General</c:formatCode>
                <c:ptCount val="4"/>
                <c:pt idx="0">
                  <c:v>10890</c:v>
                </c:pt>
                <c:pt idx="1">
                  <c:v>13700</c:v>
                </c:pt>
                <c:pt idx="2">
                  <c:v>16000</c:v>
                </c:pt>
                <c:pt idx="3">
                  <c:v>18890</c:v>
                </c:pt>
              </c:numCache>
            </c:numRef>
          </c:xVal>
          <c:yVal>
            <c:numRef>
              <c:f>Feuil4!$H$6:$H$9</c:f>
              <c:numCache>
                <c:formatCode>General</c:formatCode>
                <c:ptCount val="4"/>
                <c:pt idx="0">
                  <c:v>0</c:v>
                </c:pt>
                <c:pt idx="1">
                  <c:v>1.0676156583629886</c:v>
                </c:pt>
                <c:pt idx="2">
                  <c:v>5.2173913043478288</c:v>
                </c:pt>
                <c:pt idx="3">
                  <c:v>21.453287197231827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xVal>
            <c:numRef>
              <c:f>Feuil4!$A$6:$A$9</c:f>
              <c:numCache>
                <c:formatCode>General</c:formatCode>
                <c:ptCount val="4"/>
                <c:pt idx="0">
                  <c:v>10890</c:v>
                </c:pt>
                <c:pt idx="1">
                  <c:v>13700</c:v>
                </c:pt>
                <c:pt idx="2">
                  <c:v>16000</c:v>
                </c:pt>
                <c:pt idx="3">
                  <c:v>18890</c:v>
                </c:pt>
              </c:numCache>
            </c:numRef>
          </c:xVal>
          <c:yVal>
            <c:numRef>
              <c:f>Feuil4!$P$6:$P$9</c:f>
              <c:numCache>
                <c:formatCode>General</c:formatCode>
                <c:ptCount val="4"/>
                <c:pt idx="0">
                  <c:v>0</c:v>
                </c:pt>
                <c:pt idx="1">
                  <c:v>1.0676156583629886</c:v>
                </c:pt>
                <c:pt idx="2">
                  <c:v>6.9565217391304364</c:v>
                </c:pt>
                <c:pt idx="3">
                  <c:v>9.688581314878892</c:v>
                </c:pt>
              </c:numCache>
            </c:numRef>
          </c:yVal>
        </c:ser>
        <c:axId val="57971456"/>
        <c:axId val="57973376"/>
      </c:scatterChart>
      <c:valAx>
        <c:axId val="579714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CH" sz="1000" b="1" i="0" u="none" strike="noStrike" baseline="0"/>
                  <a:t>time dump (ms)</a:t>
                </a: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7973376"/>
        <c:crosses val="autoZero"/>
        <c:crossBetween val="midCat"/>
      </c:valAx>
      <c:valAx>
        <c:axId val="579733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H" sz="1000" b="1" i="0" baseline="0"/>
                  <a:t>Pressure rise 10</a:t>
                </a:r>
                <a:r>
                  <a:rPr lang="fr-CH" sz="1000" b="1" i="0" baseline="30000"/>
                  <a:t>-10</a:t>
                </a:r>
                <a:endParaRPr lang="fr-CH" sz="1000" b="1" i="0" baseline="0"/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7971456"/>
        <c:crosses val="autoZero"/>
        <c:crossBetween val="midCat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CH"/>
  <c:chart>
    <c:plotArea>
      <c:layout/>
      <c:barChart>
        <c:barDir val="col"/>
        <c:grouping val="clustered"/>
        <c:ser>
          <c:idx val="0"/>
          <c:order val="0"/>
          <c:val>
            <c:numRef>
              <c:f>'[MKDV-50.xlsx]Feuil6'!$F$8,'[MKDV-50.xlsx]Feuil6'!$F$9</c:f>
              <c:numCache>
                <c:formatCode>General</c:formatCode>
                <c:ptCount val="2"/>
                <c:pt idx="0">
                  <c:v>48</c:v>
                </c:pt>
                <c:pt idx="1">
                  <c:v>20</c:v>
                </c:pt>
              </c:numCache>
            </c:numRef>
          </c:val>
        </c:ser>
        <c:ser>
          <c:idx val="1"/>
          <c:order val="1"/>
          <c:val>
            <c:numRef>
              <c:f>'[MKDV-50.xlsx]Feuil6'!$N$8,'[MKDV-50.xlsx]Feuil6'!$N$9</c:f>
              <c:numCache>
                <c:formatCode>General</c:formatCode>
                <c:ptCount val="2"/>
                <c:pt idx="0">
                  <c:v>34</c:v>
                </c:pt>
                <c:pt idx="1">
                  <c:v>21</c:v>
                </c:pt>
              </c:numCache>
            </c:numRef>
          </c:val>
        </c:ser>
        <c:axId val="85840640"/>
        <c:axId val="85842560"/>
      </c:barChart>
      <c:catAx>
        <c:axId val="85840640"/>
        <c:scaling>
          <c:orientation val="minMax"/>
        </c:scaling>
        <c:axPos val="b"/>
        <c:tickLblPos val="nextTo"/>
        <c:crossAx val="85842560"/>
        <c:crosses val="autoZero"/>
        <c:auto val="1"/>
        <c:lblAlgn val="ctr"/>
        <c:lblOffset val="100"/>
      </c:catAx>
      <c:valAx>
        <c:axId val="85842560"/>
        <c:scaling>
          <c:orientation val="minMax"/>
        </c:scaling>
        <c:axPos val="l"/>
        <c:majorGridlines/>
        <c:numFmt formatCode="General" sourceLinked="1"/>
        <c:tickLblPos val="nextTo"/>
        <c:crossAx val="85840640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CH"/>
  <c:chart>
    <c:autoTitleDeleted val="1"/>
    <c:plotArea>
      <c:layout/>
      <c:barChart>
        <c:barDir val="col"/>
        <c:grouping val="clustered"/>
        <c:ser>
          <c:idx val="0"/>
          <c:order val="0"/>
          <c:val>
            <c:numRef>
              <c:f>Feuil5!$F$5:$F$7</c:f>
              <c:numCache>
                <c:formatCode>General</c:formatCode>
                <c:ptCount val="3"/>
                <c:pt idx="0">
                  <c:v>37</c:v>
                </c:pt>
                <c:pt idx="1">
                  <c:v>30</c:v>
                </c:pt>
                <c:pt idx="2">
                  <c:v>13</c:v>
                </c:pt>
              </c:numCache>
            </c:numRef>
          </c:val>
        </c:ser>
        <c:ser>
          <c:idx val="1"/>
          <c:order val="1"/>
          <c:val>
            <c:numRef>
              <c:f>Feuil5!$N$5:$N$7</c:f>
              <c:numCache>
                <c:formatCode>General</c:formatCode>
                <c:ptCount val="3"/>
                <c:pt idx="0">
                  <c:v>19</c:v>
                </c:pt>
                <c:pt idx="1">
                  <c:v>16</c:v>
                </c:pt>
                <c:pt idx="2">
                  <c:v>4</c:v>
                </c:pt>
              </c:numCache>
            </c:numRef>
          </c:val>
        </c:ser>
        <c:axId val="58040704"/>
        <c:axId val="58042240"/>
      </c:barChart>
      <c:catAx>
        <c:axId val="58040704"/>
        <c:scaling>
          <c:orientation val="minMax"/>
        </c:scaling>
        <c:axPos val="b"/>
        <c:majorTickMark val="none"/>
        <c:tickLblPos val="nextTo"/>
        <c:crossAx val="58042240"/>
        <c:crosses val="autoZero"/>
        <c:auto val="1"/>
        <c:lblAlgn val="ctr"/>
        <c:lblOffset val="100"/>
      </c:catAx>
      <c:valAx>
        <c:axId val="580422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H" sz="1000" b="1" i="0" baseline="0"/>
                  <a:t>Pressure rise 10</a:t>
                </a:r>
                <a:r>
                  <a:rPr lang="fr-CH" sz="1000" b="1" i="0" baseline="30000"/>
                  <a:t>-10</a:t>
                </a:r>
                <a:endParaRPr lang="fr-CH" sz="1000" b="1" i="0" baseline="0"/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CH"/>
              </a:p>
            </c:rich>
          </c:tx>
          <c:layout/>
        </c:title>
        <c:numFmt formatCode="General" sourceLinked="1"/>
        <c:tickLblPos val="nextTo"/>
        <c:crossAx val="58040704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CH"/>
  <c:chart>
    <c:title>
      <c:tx>
        <c:rich>
          <a:bodyPr/>
          <a:lstStyle/>
          <a:p>
            <a:pPr>
              <a:defRPr/>
            </a:pPr>
            <a:r>
              <a:rPr lang="en-US">
                <a:latin typeface="+mn-lt"/>
              </a:rPr>
              <a:t> MKDV1 75</a:t>
            </a:r>
            <a:r>
              <a:rPr lang="en-US" baseline="0">
                <a:latin typeface="+mn-lt"/>
              </a:rPr>
              <a:t> nsec 30%</a:t>
            </a:r>
            <a:endParaRPr lang="en-US">
              <a:latin typeface="+mn-lt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12516563003556938"/>
          <c:y val="0.16828306441327531"/>
          <c:w val="0.77927500911651848"/>
          <c:h val="0.52709731204369992"/>
        </c:manualLayout>
      </c:layout>
      <c:scatterChart>
        <c:scatterStyle val="lineMarker"/>
        <c:ser>
          <c:idx val="0"/>
          <c:order val="0"/>
          <c:tx>
            <c:strRef>
              <c:f>Feuil1!$F$4</c:f>
              <c:strCache>
                <c:ptCount val="1"/>
                <c:pt idx="0">
                  <c:v>D</c:v>
                </c:pt>
              </c:strCache>
            </c:strRef>
          </c:tx>
          <c:spPr>
            <a:ln w="28575">
              <a:noFill/>
            </a:ln>
          </c:spPr>
          <c:xVal>
            <c:numRef>
              <c:f>Feuil1!$A$5:$A$9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</c:numCache>
            </c:numRef>
          </c:xVal>
          <c:yVal>
            <c:numRef>
              <c:f>Feuil1!$F$5:$F$9</c:f>
              <c:numCache>
                <c:formatCode>General</c:formatCode>
                <c:ptCount val="5"/>
                <c:pt idx="0">
                  <c:v>7</c:v>
                </c:pt>
                <c:pt idx="1">
                  <c:v>41</c:v>
                </c:pt>
                <c:pt idx="2">
                  <c:v>67</c:v>
                </c:pt>
                <c:pt idx="3">
                  <c:v>72</c:v>
                </c:pt>
                <c:pt idx="4">
                  <c:v>45</c:v>
                </c:pt>
              </c:numCache>
            </c:numRef>
          </c:yVal>
        </c:ser>
        <c:axId val="58078720"/>
        <c:axId val="58080640"/>
      </c:scatterChart>
      <c:valAx>
        <c:axId val="580787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CH"/>
                  <a:t>Nr</a:t>
                </a:r>
                <a:r>
                  <a:rPr lang="fr-CH" baseline="0"/>
                  <a:t> Batches</a:t>
                </a: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8080640"/>
        <c:crosses val="autoZero"/>
        <c:crossBetween val="midCat"/>
      </c:valAx>
      <c:valAx>
        <c:axId val="580806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r-CH"/>
                  <a:t>Pressure</a:t>
                </a:r>
                <a:r>
                  <a:rPr lang="fr-CH" baseline="0"/>
                  <a:t> rise 10</a:t>
                </a:r>
                <a:r>
                  <a:rPr lang="fr-CH" baseline="30000"/>
                  <a:t>-10</a:t>
                </a:r>
              </a:p>
            </c:rich>
          </c:tx>
          <c:layout>
            <c:manualLayout>
              <c:xMode val="edge"/>
              <c:yMode val="edge"/>
              <c:x val="2.6097271648873151E-2"/>
              <c:y val="0.30210333297378922"/>
            </c:manualLayout>
          </c:layout>
        </c:title>
        <c:numFmt formatCode="General" sourceLinked="1"/>
        <c:majorTickMark val="none"/>
        <c:tickLblPos val="nextTo"/>
        <c:crossAx val="5807872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CH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/>
              <a:t>MKDV2 75 nsec 30%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687543958965914"/>
          <c:y val="0.16922474160855866"/>
          <c:w val="0.7597160894103927"/>
          <c:h val="0.46384279383778543"/>
        </c:manualLayout>
      </c:layout>
      <c:scatterChart>
        <c:scatterStyle val="lineMarker"/>
        <c:ser>
          <c:idx val="0"/>
          <c:order val="0"/>
          <c:tx>
            <c:strRef>
              <c:f>Feuil1!$O$4</c:f>
              <c:strCache>
                <c:ptCount val="1"/>
                <c:pt idx="0">
                  <c:v>D</c:v>
                </c:pt>
              </c:strCache>
            </c:strRef>
          </c:tx>
          <c:spPr>
            <a:ln w="28575">
              <a:noFill/>
            </a:ln>
          </c:spPr>
          <c:xVal>
            <c:numRef>
              <c:f>Feuil1!$J$5:$J$9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</c:numCache>
            </c:numRef>
          </c:xVal>
          <c:yVal>
            <c:numRef>
              <c:f>Feuil1!$O$5:$O$9</c:f>
              <c:numCache>
                <c:formatCode>General</c:formatCode>
                <c:ptCount val="5"/>
                <c:pt idx="0">
                  <c:v>18</c:v>
                </c:pt>
                <c:pt idx="1">
                  <c:v>28</c:v>
                </c:pt>
                <c:pt idx="2">
                  <c:v>59</c:v>
                </c:pt>
                <c:pt idx="3">
                  <c:v>45</c:v>
                </c:pt>
                <c:pt idx="4">
                  <c:v>31</c:v>
                </c:pt>
              </c:numCache>
            </c:numRef>
          </c:yVal>
        </c:ser>
        <c:axId val="58097024"/>
        <c:axId val="58115584"/>
      </c:scatterChart>
      <c:valAx>
        <c:axId val="58097024"/>
        <c:scaling>
          <c:orientation val="minMax"/>
        </c:scaling>
        <c:axPos val="b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H" sz="1000" b="1" i="0" baseline="0"/>
                  <a:t>Nr Batches</a:t>
                </a: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8115584"/>
        <c:crosses val="autoZero"/>
        <c:crossBetween val="midCat"/>
      </c:valAx>
      <c:valAx>
        <c:axId val="581155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H" sz="1000" b="1" i="0" baseline="0"/>
                  <a:t>Pressure rise 10</a:t>
                </a:r>
                <a:r>
                  <a:rPr lang="fr-CH" sz="1000" b="1" i="0" baseline="30000"/>
                  <a:t>-10</a:t>
                </a: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809702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CH"/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/>
              <a:t>MKDV1 75 nsec nominal</a:t>
            </a:r>
            <a:endParaRPr lang="fr-CH"/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Feuil2!$F$4</c:f>
              <c:strCache>
                <c:ptCount val="1"/>
                <c:pt idx="0">
                  <c:v>D</c:v>
                </c:pt>
              </c:strCache>
            </c:strRef>
          </c:tx>
          <c:spPr>
            <a:ln w="28575">
              <a:noFill/>
            </a:ln>
          </c:spPr>
          <c:xVal>
            <c:numRef>
              <c:f>Feuil2!$A$5:$A$8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xVal>
          <c:yVal>
            <c:numRef>
              <c:f>Feuil2!$F$5:$F$8</c:f>
              <c:numCache>
                <c:formatCode>General</c:formatCode>
                <c:ptCount val="4"/>
                <c:pt idx="0">
                  <c:v>63</c:v>
                </c:pt>
                <c:pt idx="1">
                  <c:v>98</c:v>
                </c:pt>
                <c:pt idx="2">
                  <c:v>132</c:v>
                </c:pt>
                <c:pt idx="3">
                  <c:v>156</c:v>
                </c:pt>
              </c:numCache>
            </c:numRef>
          </c:yVal>
        </c:ser>
        <c:axId val="57902976"/>
        <c:axId val="57921536"/>
      </c:scatterChart>
      <c:valAx>
        <c:axId val="579029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CH"/>
                  <a:t>nr</a:t>
                </a:r>
                <a:r>
                  <a:rPr lang="fr-CH" baseline="0"/>
                  <a:t>. of batches</a:t>
                </a: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7921536"/>
        <c:crosses val="autoZero"/>
        <c:crossBetween val="midCat"/>
      </c:valAx>
      <c:valAx>
        <c:axId val="579215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H" sz="1000" b="1" i="0" baseline="0"/>
                  <a:t>Pressure rise 10</a:t>
                </a:r>
                <a:r>
                  <a:rPr lang="fr-CH" sz="1000" b="1" i="0" baseline="30000"/>
                  <a:t>-10</a:t>
                </a:r>
                <a:endParaRPr lang="fr-CH" sz="1000"/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790297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CH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/>
              <a:t>MKDV2 75 nsec nominal</a:t>
            </a:r>
            <a:endParaRPr lang="fr-CH" sz="1800" b="1" i="0" baseline="0"/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Feuil2!$O$4</c:f>
              <c:strCache>
                <c:ptCount val="1"/>
                <c:pt idx="0">
                  <c:v>D</c:v>
                </c:pt>
              </c:strCache>
            </c:strRef>
          </c:tx>
          <c:spPr>
            <a:ln w="28575">
              <a:noFill/>
            </a:ln>
          </c:spPr>
          <c:xVal>
            <c:numRef>
              <c:f>Feuil2!$J$5:$J$8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xVal>
          <c:yVal>
            <c:numRef>
              <c:f>Feuil2!$O$5:$O$8</c:f>
              <c:numCache>
                <c:formatCode>General</c:formatCode>
                <c:ptCount val="4"/>
                <c:pt idx="0">
                  <c:v>39</c:v>
                </c:pt>
                <c:pt idx="1">
                  <c:v>70</c:v>
                </c:pt>
                <c:pt idx="2">
                  <c:v>98</c:v>
                </c:pt>
                <c:pt idx="3">
                  <c:v>134</c:v>
                </c:pt>
              </c:numCache>
            </c:numRef>
          </c:yVal>
        </c:ser>
        <c:axId val="57926016"/>
        <c:axId val="57931648"/>
      </c:scatterChart>
      <c:valAx>
        <c:axId val="57926016"/>
        <c:scaling>
          <c:orientation val="minMax"/>
        </c:scaling>
        <c:axPos val="b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H" sz="1000" b="1" i="0" baseline="0"/>
                  <a:t>nr. of batches</a:t>
                </a: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7931648"/>
        <c:crosses val="autoZero"/>
        <c:crossBetween val="midCat"/>
      </c:valAx>
      <c:valAx>
        <c:axId val="579316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r-CH" sz="1000" b="1" i="0" baseline="0"/>
                  <a:t>Pressure rise 10</a:t>
                </a:r>
                <a:r>
                  <a:rPr lang="fr-CH" sz="1000" b="1" i="0" baseline="30000"/>
                  <a:t>-10</a:t>
                </a:r>
                <a:endParaRPr lang="fr-CH" sz="1800" b="1" i="0" baseline="0"/>
              </a:p>
              <a:p>
                <a:pPr>
                  <a:defRPr/>
                </a:pPr>
                <a:endParaRPr lang="fr-CH"/>
              </a:p>
            </c:rich>
          </c:tx>
          <c:layout/>
        </c:title>
        <c:numFmt formatCode="General" sourceLinked="1"/>
        <c:majorTickMark val="none"/>
        <c:tickLblPos val="nextTo"/>
        <c:crossAx val="5792601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AA3C-3EB1-4D97-914B-E8DC4E8DBFD1}" type="datetimeFigureOut">
              <a:rPr lang="fr-FR" smtClean="0"/>
              <a:pPr/>
              <a:t>21/11/2008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A540-5A84-4DD3-A303-BE2ED9F42C2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AA3C-3EB1-4D97-914B-E8DC4E8DBFD1}" type="datetimeFigureOut">
              <a:rPr lang="fr-FR" smtClean="0"/>
              <a:pPr/>
              <a:t>21/11/2008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A540-5A84-4DD3-A303-BE2ED9F42C2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AA3C-3EB1-4D97-914B-E8DC4E8DBFD1}" type="datetimeFigureOut">
              <a:rPr lang="fr-FR" smtClean="0"/>
              <a:pPr/>
              <a:t>21/11/2008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A540-5A84-4DD3-A303-BE2ED9F42C2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AA3C-3EB1-4D97-914B-E8DC4E8DBFD1}" type="datetimeFigureOut">
              <a:rPr lang="fr-FR" smtClean="0"/>
              <a:pPr/>
              <a:t>21/11/2008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A540-5A84-4DD3-A303-BE2ED9F42C2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AA3C-3EB1-4D97-914B-E8DC4E8DBFD1}" type="datetimeFigureOut">
              <a:rPr lang="fr-FR" smtClean="0"/>
              <a:pPr/>
              <a:t>21/11/2008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A540-5A84-4DD3-A303-BE2ED9F42C2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AA3C-3EB1-4D97-914B-E8DC4E8DBFD1}" type="datetimeFigureOut">
              <a:rPr lang="fr-FR" smtClean="0"/>
              <a:pPr/>
              <a:t>21/11/2008</a:t>
            </a:fld>
            <a:endParaRPr lang="fr-CH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A540-5A84-4DD3-A303-BE2ED9F42C2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AA3C-3EB1-4D97-914B-E8DC4E8DBFD1}" type="datetimeFigureOut">
              <a:rPr lang="fr-FR" smtClean="0"/>
              <a:pPr/>
              <a:t>21/11/2008</a:t>
            </a:fld>
            <a:endParaRPr lang="fr-CH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A540-5A84-4DD3-A303-BE2ED9F42C2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AA3C-3EB1-4D97-914B-E8DC4E8DBFD1}" type="datetimeFigureOut">
              <a:rPr lang="fr-FR" smtClean="0"/>
              <a:pPr/>
              <a:t>21/11/2008</a:t>
            </a:fld>
            <a:endParaRPr lang="fr-CH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A540-5A84-4DD3-A303-BE2ED9F42C2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AA3C-3EB1-4D97-914B-E8DC4E8DBFD1}" type="datetimeFigureOut">
              <a:rPr lang="fr-FR" smtClean="0"/>
              <a:pPr/>
              <a:t>21/11/2008</a:t>
            </a:fld>
            <a:endParaRPr lang="fr-CH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A540-5A84-4DD3-A303-BE2ED9F42C2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AA3C-3EB1-4D97-914B-E8DC4E8DBFD1}" type="datetimeFigureOut">
              <a:rPr lang="fr-FR" smtClean="0"/>
              <a:pPr/>
              <a:t>21/11/2008</a:t>
            </a:fld>
            <a:endParaRPr lang="fr-CH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A540-5A84-4DD3-A303-BE2ED9F42C2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DAA3C-3EB1-4D97-914B-E8DC4E8DBFD1}" type="datetimeFigureOut">
              <a:rPr lang="fr-FR" smtClean="0"/>
              <a:pPr/>
              <a:t>21/11/2008</a:t>
            </a:fld>
            <a:endParaRPr lang="fr-CH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1A540-5A84-4DD3-A303-BE2ED9F42C2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DAA3C-3EB1-4D97-914B-E8DC4E8DBFD1}" type="datetimeFigureOut">
              <a:rPr lang="fr-FR" smtClean="0"/>
              <a:pPr/>
              <a:t>21/11/2008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1A540-5A84-4DD3-A303-BE2ED9F42C2E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MKDV vacuum behaviour with LHC beams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 smtClean="0"/>
              <a:t>K. Cornelis</a:t>
            </a:r>
          </a:p>
          <a:p>
            <a:endParaRPr lang="en-GB" dirty="0" smtClean="0"/>
          </a:p>
          <a:p>
            <a:r>
              <a:rPr lang="en-GB" dirty="0" smtClean="0"/>
              <a:t>SPSU meeting 18/11/08</a:t>
            </a:r>
            <a:endParaRPr lang="fr-C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129460" y="3028936"/>
            <a:ext cx="890500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MKDV1</a:t>
            </a:r>
            <a:endParaRPr lang="fr-CH" dirty="0"/>
          </a:p>
        </p:txBody>
      </p:sp>
      <p:sp>
        <p:nvSpPr>
          <p:cNvPr id="4" name="ZoneTexte 3"/>
          <p:cNvSpPr txBox="1"/>
          <p:nvPr/>
        </p:nvSpPr>
        <p:spPr>
          <a:xfrm>
            <a:off x="7129460" y="3814754"/>
            <a:ext cx="890500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MKDV2</a:t>
            </a:r>
            <a:endParaRPr lang="fr-CH" dirty="0"/>
          </a:p>
        </p:txBody>
      </p:sp>
      <p:graphicFrame>
        <p:nvGraphicFramePr>
          <p:cNvPr id="6" name="Graphique 5"/>
          <p:cNvGraphicFramePr/>
          <p:nvPr/>
        </p:nvGraphicFramePr>
        <p:xfrm>
          <a:off x="1142976" y="428604"/>
          <a:ext cx="4572000" cy="294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/>
          <p:nvPr/>
        </p:nvGraphicFramePr>
        <p:xfrm>
          <a:off x="1000100" y="3500438"/>
          <a:ext cx="4714908" cy="2605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857884" y="785794"/>
            <a:ext cx="2893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50 </a:t>
            </a:r>
            <a:r>
              <a:rPr lang="en-GB" dirty="0" err="1" smtClean="0">
                <a:solidFill>
                  <a:srgbClr val="FF0000"/>
                </a:solidFill>
              </a:rPr>
              <a:t>nsec</a:t>
            </a:r>
            <a:r>
              <a:rPr lang="en-GB" dirty="0" smtClean="0">
                <a:solidFill>
                  <a:srgbClr val="FF0000"/>
                </a:solidFill>
              </a:rPr>
              <a:t> beam (60% nominal)</a:t>
            </a:r>
            <a:endParaRPr lang="fr-C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 The instantaneous pressure rises in MKDV kickers shows a clear threshold effect with intensity.</a:t>
            </a:r>
          </a:p>
          <a:p>
            <a:r>
              <a:rPr lang="en-GB" dirty="0" smtClean="0"/>
              <a:t>There is a relative fast conditioning effect.</a:t>
            </a:r>
          </a:p>
          <a:p>
            <a:r>
              <a:rPr lang="en-GB" dirty="0" smtClean="0"/>
              <a:t>Phenomena is present for 50nsec and 75nsec spacing.</a:t>
            </a:r>
          </a:p>
          <a:p>
            <a:r>
              <a:rPr lang="en-GB" dirty="0" smtClean="0"/>
              <a:t>Depends on bunch length</a:t>
            </a:r>
          </a:p>
          <a:p>
            <a:r>
              <a:rPr lang="en-GB" dirty="0" smtClean="0"/>
              <a:t>Depends on batch spacing</a:t>
            </a:r>
          </a:p>
          <a:p>
            <a:r>
              <a:rPr lang="en-GB" dirty="0" smtClean="0"/>
              <a:t>Time behaviour of MKDV1 and MKDV2 different</a:t>
            </a:r>
          </a:p>
          <a:p>
            <a:endParaRPr lang="fr-C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215206" y="2571744"/>
            <a:ext cx="890500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MKDV1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7215206" y="4071942"/>
            <a:ext cx="890500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MKDV2</a:t>
            </a:r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571472" y="500042"/>
            <a:ext cx="832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Pressure peak as function of bunch intensity 4 batches (50 nsec)</a:t>
            </a:r>
            <a:endParaRPr lang="fr-CH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1000100" y="1643050"/>
          <a:ext cx="5829300" cy="3486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129460" y="3028936"/>
            <a:ext cx="890500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MKDV1</a:t>
            </a:r>
            <a:endParaRPr lang="fr-CH" dirty="0"/>
          </a:p>
        </p:txBody>
      </p:sp>
      <p:sp>
        <p:nvSpPr>
          <p:cNvPr id="4" name="ZoneTexte 3"/>
          <p:cNvSpPr txBox="1"/>
          <p:nvPr/>
        </p:nvSpPr>
        <p:spPr>
          <a:xfrm>
            <a:off x="7129460" y="3814754"/>
            <a:ext cx="890500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MKDV2</a:t>
            </a:r>
            <a:endParaRPr lang="fr-CH" dirty="0"/>
          </a:p>
        </p:txBody>
      </p:sp>
      <p:graphicFrame>
        <p:nvGraphicFramePr>
          <p:cNvPr id="6" name="Graphique 5"/>
          <p:cNvGraphicFramePr/>
          <p:nvPr/>
        </p:nvGraphicFramePr>
        <p:xfrm>
          <a:off x="1142976" y="428604"/>
          <a:ext cx="4572000" cy="294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/>
          <p:nvPr/>
        </p:nvGraphicFramePr>
        <p:xfrm>
          <a:off x="1000100" y="3500438"/>
          <a:ext cx="4714908" cy="2605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857884" y="785794"/>
            <a:ext cx="2893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50 </a:t>
            </a:r>
            <a:r>
              <a:rPr lang="en-GB" dirty="0" err="1" smtClean="0">
                <a:solidFill>
                  <a:srgbClr val="FF0000"/>
                </a:solidFill>
              </a:rPr>
              <a:t>nsec</a:t>
            </a:r>
            <a:r>
              <a:rPr lang="en-GB" dirty="0" smtClean="0">
                <a:solidFill>
                  <a:srgbClr val="FF0000"/>
                </a:solidFill>
              </a:rPr>
              <a:t> beam (60% nominal)</a:t>
            </a:r>
            <a:endParaRPr lang="fr-C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43108" y="642918"/>
            <a:ext cx="47863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Influence of RF volts (60% of nominal 4 batches)</a:t>
            </a:r>
            <a:endParaRPr lang="fr-CH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129460" y="3028936"/>
            <a:ext cx="890500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MKDV1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7129460" y="3814754"/>
            <a:ext cx="890500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MKDV2</a:t>
            </a:r>
            <a:endParaRPr lang="fr-CH" dirty="0"/>
          </a:p>
        </p:txBody>
      </p:sp>
      <p:graphicFrame>
        <p:nvGraphicFramePr>
          <p:cNvPr id="7" name="Graphique 6"/>
          <p:cNvGraphicFramePr/>
          <p:nvPr/>
        </p:nvGraphicFramePr>
        <p:xfrm>
          <a:off x="1785918" y="1714488"/>
          <a:ext cx="507209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571736" y="5286388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Rf</a:t>
            </a:r>
            <a:r>
              <a:rPr lang="en-GB" dirty="0" smtClean="0"/>
              <a:t> V high</a:t>
            </a:r>
            <a:endParaRPr lang="fr-CH" dirty="0"/>
          </a:p>
        </p:txBody>
      </p:sp>
      <p:sp>
        <p:nvSpPr>
          <p:cNvPr id="9" name="ZoneTexte 8"/>
          <p:cNvSpPr txBox="1"/>
          <p:nvPr/>
        </p:nvSpPr>
        <p:spPr>
          <a:xfrm>
            <a:off x="5143504" y="5357826"/>
            <a:ext cx="95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Rf</a:t>
            </a:r>
            <a:r>
              <a:rPr lang="en-GB" dirty="0" smtClean="0"/>
              <a:t> V low</a:t>
            </a:r>
            <a:endParaRPr lang="fr-C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/>
        </p:nvGraphicFramePr>
        <p:xfrm>
          <a:off x="1142976" y="1905000"/>
          <a:ext cx="6243661" cy="3595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928794" y="1000108"/>
            <a:ext cx="578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Influence of the batch distances (60% of nominal 4 batches)</a:t>
            </a:r>
            <a:endParaRPr lang="fr-CH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285984" y="5572140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Nominal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4000496" y="5572140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+5 bunches</a:t>
            </a:r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6000760" y="5572140"/>
            <a:ext cx="821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square</a:t>
            </a:r>
            <a:endParaRPr lang="fr-CH" dirty="0"/>
          </a:p>
        </p:txBody>
      </p:sp>
      <p:sp>
        <p:nvSpPr>
          <p:cNvPr id="7" name="ZoneTexte 6"/>
          <p:cNvSpPr txBox="1"/>
          <p:nvPr/>
        </p:nvSpPr>
        <p:spPr>
          <a:xfrm>
            <a:off x="7643834" y="2857496"/>
            <a:ext cx="890500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MKDV1</a:t>
            </a:r>
            <a:endParaRPr lang="fr-CH" dirty="0"/>
          </a:p>
        </p:txBody>
      </p:sp>
      <p:sp>
        <p:nvSpPr>
          <p:cNvPr id="8" name="ZoneTexte 7"/>
          <p:cNvSpPr txBox="1"/>
          <p:nvPr/>
        </p:nvSpPr>
        <p:spPr>
          <a:xfrm>
            <a:off x="7643834" y="3643314"/>
            <a:ext cx="890500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MKDV2</a:t>
            </a:r>
            <a:endParaRPr lang="fr-C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/>
        </p:nvGraphicFramePr>
        <p:xfrm>
          <a:off x="1785918" y="3714752"/>
          <a:ext cx="5643602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1643042" y="1000108"/>
          <a:ext cx="5829300" cy="2557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Connecteur droit avec flèche 6"/>
          <p:cNvCxnSpPr/>
          <p:nvPr/>
        </p:nvCxnSpPr>
        <p:spPr>
          <a:xfrm rot="10800000" flipV="1">
            <a:off x="6500826" y="4572008"/>
            <a:ext cx="714380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10800000" flipV="1">
            <a:off x="6500826" y="1928802"/>
            <a:ext cx="714380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7286644" y="1714488"/>
            <a:ext cx="1284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 hour later</a:t>
            </a:r>
            <a:endParaRPr lang="fr-CH" dirty="0"/>
          </a:p>
        </p:txBody>
      </p:sp>
      <p:sp>
        <p:nvSpPr>
          <p:cNvPr id="12" name="ZoneTexte 11"/>
          <p:cNvSpPr txBox="1"/>
          <p:nvPr/>
        </p:nvSpPr>
        <p:spPr>
          <a:xfrm>
            <a:off x="7215206" y="4357694"/>
            <a:ext cx="1284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 hour later</a:t>
            </a:r>
            <a:endParaRPr lang="fr-CH" dirty="0" smtClean="0"/>
          </a:p>
          <a:p>
            <a:endParaRPr lang="fr-C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/>
        </p:nvGraphicFramePr>
        <p:xfrm>
          <a:off x="1428728" y="785794"/>
          <a:ext cx="6072230" cy="2457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phique 3"/>
          <p:cNvGraphicFramePr/>
          <p:nvPr/>
        </p:nvGraphicFramePr>
        <p:xfrm>
          <a:off x="1357290" y="3643314"/>
          <a:ext cx="6286544" cy="2505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7858148" y="1785926"/>
            <a:ext cx="89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MKDV1</a:t>
            </a:r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7929586" y="4572008"/>
            <a:ext cx="89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MKDV2</a:t>
            </a:r>
            <a:endParaRPr lang="fr-C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6786578" y="2571744"/>
            <a:ext cx="890500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MKDV1</a:t>
            </a:r>
            <a:endParaRPr lang="fr-CH" dirty="0"/>
          </a:p>
        </p:txBody>
      </p:sp>
      <p:sp>
        <p:nvSpPr>
          <p:cNvPr id="8" name="ZoneTexte 7"/>
          <p:cNvSpPr txBox="1"/>
          <p:nvPr/>
        </p:nvSpPr>
        <p:spPr>
          <a:xfrm>
            <a:off x="6786578" y="3429000"/>
            <a:ext cx="890500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MKDV2</a:t>
            </a:r>
            <a:endParaRPr lang="fr-CH" dirty="0"/>
          </a:p>
        </p:txBody>
      </p:sp>
      <p:sp>
        <p:nvSpPr>
          <p:cNvPr id="11" name="ZoneTexte 10"/>
          <p:cNvSpPr txBox="1"/>
          <p:nvPr/>
        </p:nvSpPr>
        <p:spPr>
          <a:xfrm>
            <a:off x="4357686" y="3857628"/>
            <a:ext cx="884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4 batches</a:t>
            </a:r>
            <a:endParaRPr lang="fr-CH" sz="1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000760" y="500042"/>
            <a:ext cx="166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75nsec nominal</a:t>
            </a:r>
            <a:endParaRPr lang="fr-CH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857356" y="3071810"/>
            <a:ext cx="825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1batch</a:t>
            </a:r>
            <a:endParaRPr lang="fr-CH" dirty="0"/>
          </a:p>
        </p:txBody>
      </p:sp>
      <p:graphicFrame>
        <p:nvGraphicFramePr>
          <p:cNvPr id="16" name="Graphique 15"/>
          <p:cNvGraphicFramePr/>
          <p:nvPr/>
        </p:nvGraphicFramePr>
        <p:xfrm>
          <a:off x="928662" y="1357298"/>
          <a:ext cx="5324475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/>
        </p:nvGraphicFramePr>
        <p:xfrm>
          <a:off x="1142976" y="1000108"/>
          <a:ext cx="50006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phique 2"/>
          <p:cNvGraphicFramePr/>
          <p:nvPr/>
        </p:nvGraphicFramePr>
        <p:xfrm>
          <a:off x="1357290" y="3571876"/>
          <a:ext cx="492922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2143108" y="428604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Dependence on time in cycle</a:t>
            </a:r>
            <a:endParaRPr lang="fr-CH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786578" y="2571744"/>
            <a:ext cx="890500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MKDV1</a:t>
            </a:r>
            <a:endParaRPr lang="fr-CH" dirty="0"/>
          </a:p>
        </p:txBody>
      </p:sp>
      <p:sp>
        <p:nvSpPr>
          <p:cNvPr id="6" name="ZoneTexte 5"/>
          <p:cNvSpPr txBox="1"/>
          <p:nvPr/>
        </p:nvSpPr>
        <p:spPr>
          <a:xfrm>
            <a:off x="6786578" y="3429000"/>
            <a:ext cx="890500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MKDV2</a:t>
            </a:r>
            <a:endParaRPr lang="fr-C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286</Words>
  <Application>Microsoft Office PowerPoint</Application>
  <PresentationFormat>Affichage à l'écran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MKDV vacuum behaviour with LHC beams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Conclusions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Cornelis</dc:creator>
  <cp:lastModifiedBy>Cornelis</cp:lastModifiedBy>
  <cp:revision>22</cp:revision>
  <dcterms:created xsi:type="dcterms:W3CDTF">2008-10-20T12:13:01Z</dcterms:created>
  <dcterms:modified xsi:type="dcterms:W3CDTF">2008-11-21T11:41:33Z</dcterms:modified>
</cp:coreProperties>
</file>