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67" r:id="rId5"/>
    <p:sldId id="263" r:id="rId6"/>
    <p:sldId id="258" r:id="rId7"/>
    <p:sldId id="259" r:id="rId8"/>
    <p:sldId id="260" r:id="rId9"/>
    <p:sldId id="264" r:id="rId10"/>
    <p:sldId id="261" r:id="rId11"/>
    <p:sldId id="270" r:id="rId12"/>
    <p:sldId id="268" r:id="rId13"/>
    <p:sldId id="265" r:id="rId14"/>
    <p:sldId id="262" r:id="rId15"/>
    <p:sldId id="266" r:id="rId16"/>
    <p:sldId id="269" r:id="rId17"/>
    <p:sldId id="271" r:id="rId18"/>
    <p:sldId id="272" r:id="rId19"/>
    <p:sldId id="273" r:id="rId20"/>
    <p:sldId id="274" r:id="rId21"/>
    <p:sldId id="276" r:id="rId22"/>
    <p:sldId id="277" r:id="rId23"/>
    <p:sldId id="275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5" autoAdjust="0"/>
    <p:restoredTop sz="94464" autoAdjust="0"/>
  </p:normalViewPr>
  <p:slideViewPr>
    <p:cSldViewPr>
      <p:cViewPr>
        <p:scale>
          <a:sx n="100" d="100"/>
          <a:sy n="100" d="100"/>
        </p:scale>
        <p:origin x="-158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8613FE0-7C54-4AFB-827F-184FC2EE5A7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C3F1050-8F31-434C-A6B3-BA3CE529C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613FE0-7C54-4AFB-827F-184FC2EE5A7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F1050-8F31-434C-A6B3-BA3CE529C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8613FE0-7C54-4AFB-827F-184FC2EE5A7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3F1050-8F31-434C-A6B3-BA3CE529C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3FE0-7C54-4AFB-827F-184FC2EE5A7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1050-8F31-434C-A6B3-BA3CE529C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3FE0-7C54-4AFB-827F-184FC2EE5A7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1050-8F31-434C-A6B3-BA3CE529C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3FE0-7C54-4AFB-827F-184FC2EE5A7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1050-8F31-434C-A6B3-BA3CE529C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3FE0-7C54-4AFB-827F-184FC2EE5A7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1050-8F31-434C-A6B3-BA3CE529C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3FE0-7C54-4AFB-827F-184FC2EE5A7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1050-8F31-434C-A6B3-BA3CE529C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3FE0-7C54-4AFB-827F-184FC2EE5A7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1050-8F31-434C-A6B3-BA3CE529C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3FE0-7C54-4AFB-827F-184FC2EE5A7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1050-8F31-434C-A6B3-BA3CE529C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3FE0-7C54-4AFB-827F-184FC2EE5A7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1050-8F31-434C-A6B3-BA3CE529C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613FE0-7C54-4AFB-827F-184FC2EE5A7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F1050-8F31-434C-A6B3-BA3CE529C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3FE0-7C54-4AFB-827F-184FC2EE5A7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1050-8F31-434C-A6B3-BA3CE529C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3FE0-7C54-4AFB-827F-184FC2EE5A7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1050-8F31-434C-A6B3-BA3CE529C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3FE0-7C54-4AFB-827F-184FC2EE5A7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1050-8F31-434C-A6B3-BA3CE529C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613FE0-7C54-4AFB-827F-184FC2EE5A7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C3F1050-8F31-434C-A6B3-BA3CE529C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613FE0-7C54-4AFB-827F-184FC2EE5A7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F1050-8F31-434C-A6B3-BA3CE529C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613FE0-7C54-4AFB-827F-184FC2EE5A7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F1050-8F31-434C-A6B3-BA3CE529C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613FE0-7C54-4AFB-827F-184FC2EE5A7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F1050-8F31-434C-A6B3-BA3CE529C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613FE0-7C54-4AFB-827F-184FC2EE5A7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F1050-8F31-434C-A6B3-BA3CE529C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613FE0-7C54-4AFB-827F-184FC2EE5A7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F1050-8F31-434C-A6B3-BA3CE529C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613FE0-7C54-4AFB-827F-184FC2EE5A7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F1050-8F31-434C-A6B3-BA3CE529C2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8613FE0-7C54-4AFB-827F-184FC2EE5A7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C3F1050-8F31-434C-A6B3-BA3CE529C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13FE0-7C54-4AFB-827F-184FC2EE5A7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1050-8F31-434C-A6B3-BA3CE529C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RF-Measurements of SPS pumping ports without shielding inserts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S. Federmann, F. Caspers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also investigated differences in transmission for a relaxed and a compressed bellow: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819400"/>
            <a:ext cx="6781800" cy="392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optimal operating frequency was determined around 2.5 GHz: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781"/>
          <a:stretch>
            <a:fillRect/>
          </a:stretch>
        </p:blipFill>
        <p:spPr bwMode="auto">
          <a:xfrm>
            <a:off x="457200" y="2485390"/>
            <a:ext cx="7391400" cy="422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105400" y="2438400"/>
            <a:ext cx="152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2667000" y="5029200"/>
            <a:ext cx="990600" cy="609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76600" y="5638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Cutoff frequency for the TE</a:t>
            </a:r>
            <a:r>
              <a:rPr lang="en-US" baseline="-25000" dirty="0" smtClean="0"/>
              <a:t>10</a:t>
            </a:r>
            <a:r>
              <a:rPr lang="en-US" dirty="0" smtClean="0"/>
              <a:t> mode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019984"/>
          </a:xfrm>
        </p:spPr>
        <p:txBody>
          <a:bodyPr>
            <a:normAutofit/>
          </a:bodyPr>
          <a:lstStyle/>
          <a:p>
            <a:r>
              <a:rPr lang="en-US" dirty="0" smtClean="0"/>
              <a:t>A transmission loss of 14 dB was measured with open receiver ‘cavity’ = pumping port structure: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3164"/>
          <a:stretch>
            <a:fillRect/>
          </a:stretch>
        </p:blipFill>
        <p:spPr bwMode="auto">
          <a:xfrm>
            <a:off x="762000" y="2514600"/>
            <a:ext cx="6781800" cy="408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58171"/>
          <a:stretch>
            <a:fillRect/>
          </a:stretch>
        </p:blipFill>
        <p:spPr bwMode="auto">
          <a:xfrm>
            <a:off x="2438400" y="3810000"/>
            <a:ext cx="127926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1676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Peculiarity:</a:t>
            </a:r>
            <a:r>
              <a:rPr lang="en-US" dirty="0" smtClean="0"/>
              <a:t> Closing the receiver cavity on the right end delivered a higher transmission value than predicted by the simplified theoretical model (symmetric excitation to left and right), i.e. 2 dB including 0.1dB waveguide losses: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720"/>
          <a:stretch>
            <a:fillRect/>
          </a:stretch>
        </p:blipFill>
        <p:spPr bwMode="auto">
          <a:xfrm>
            <a:off x="609600" y="2819400"/>
            <a:ext cx="6858000" cy="404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096184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This points to a directivity (asymmetry) of the cavity mode field pattern, since the theoretical value is based on the assumption of a symmetric pumping port cavity</a:t>
            </a:r>
          </a:p>
          <a:p>
            <a:r>
              <a:rPr lang="en-US" dirty="0" smtClean="0"/>
              <a:t>However, the cavity has already a mechanical asymmetry (which was neglected beforehand) due to the presence </a:t>
            </a:r>
          </a:p>
          <a:p>
            <a:pPr>
              <a:buNone/>
            </a:pPr>
            <a:r>
              <a:rPr lang="en-US" dirty="0" smtClean="0"/>
              <a:t>	of the bellows</a:t>
            </a:r>
          </a:p>
          <a:p>
            <a:r>
              <a:rPr lang="en-US" dirty="0" smtClean="0"/>
              <a:t>This result should be cross </a:t>
            </a:r>
          </a:p>
          <a:p>
            <a:pPr>
              <a:buNone/>
            </a:pPr>
            <a:r>
              <a:rPr lang="en-US" dirty="0" smtClean="0"/>
              <a:t>	checked with numerical </a:t>
            </a:r>
          </a:p>
          <a:p>
            <a:pPr>
              <a:buNone/>
            </a:pPr>
            <a:r>
              <a:rPr lang="en-US" dirty="0" smtClean="0"/>
              <a:t>	simulations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38559" r="66322"/>
          <a:stretch>
            <a:fillRect/>
          </a:stretch>
        </p:blipFill>
        <p:spPr bwMode="auto">
          <a:xfrm>
            <a:off x="5867400" y="4059382"/>
            <a:ext cx="1828800" cy="249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09618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need only a single coupling loop to couple to the desired cavity mode</a:t>
            </a:r>
          </a:p>
          <a:p>
            <a:r>
              <a:rPr lang="en-US" dirty="0" smtClean="0"/>
              <a:t>The orientation of the loop turned out to be not very critical</a:t>
            </a:r>
          </a:p>
          <a:p>
            <a:r>
              <a:rPr lang="en-US" dirty="0" smtClean="0"/>
              <a:t>Transmission using the TE</a:t>
            </a:r>
            <a:r>
              <a:rPr lang="en-US" baseline="-25000" dirty="0" smtClean="0"/>
              <a:t>20</a:t>
            </a:r>
            <a:r>
              <a:rPr lang="en-US" dirty="0" smtClean="0"/>
              <a:t> cavity mode is sufficiently good to operate without amplifiers in the tunnel (but of course we will use them on the surface)</a:t>
            </a:r>
          </a:p>
          <a:p>
            <a:r>
              <a:rPr lang="en-US" dirty="0" smtClean="0"/>
              <a:t>The cavity mode is very likely asymmetrical which leads to a slight asymmetry (1 – 2 dB) in coupling to the left and right. This is not critical for data evaluation, since we normalize to the carrier wave anyway.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Multipactor</a:t>
            </a:r>
            <a:r>
              <a:rPr lang="en-US" dirty="0" smtClean="0"/>
              <a:t> Measurements on a Stand Alone MBB Magnet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F. Caspers, P. Costa-Pinto, </a:t>
            </a:r>
          </a:p>
          <a:p>
            <a:r>
              <a:rPr lang="en-US" dirty="0" smtClean="0"/>
              <a:t>S. Federmann, M. Taborelli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endParaRPr lang="en-US" dirty="0" smtClean="0"/>
          </a:p>
          <a:p>
            <a:r>
              <a:rPr lang="en-US" dirty="0" smtClean="0"/>
              <a:t>Measurement setup</a:t>
            </a:r>
          </a:p>
          <a:p>
            <a:endParaRPr lang="en-US" dirty="0" smtClean="0"/>
          </a:p>
          <a:p>
            <a:r>
              <a:rPr lang="en-US" dirty="0" smtClean="0"/>
              <a:t>Results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wanted to have a setup for testing the </a:t>
            </a:r>
            <a:r>
              <a:rPr lang="en-US" dirty="0" err="1" smtClean="0"/>
              <a:t>multipactoring</a:t>
            </a:r>
            <a:r>
              <a:rPr lang="en-US" dirty="0" smtClean="0"/>
              <a:t> properties of an SPS vacuum chamber in an MBB magnet that does not depend on the machine planning</a:t>
            </a:r>
          </a:p>
          <a:p>
            <a:r>
              <a:rPr lang="en-US" dirty="0" smtClean="0"/>
              <a:t>With this we are able to study the coating properties independent of MD time in the SPS</a:t>
            </a:r>
          </a:p>
          <a:p>
            <a:r>
              <a:rPr lang="en-US" dirty="0" smtClean="0"/>
              <a:t>We may also be able to install antennas for the </a:t>
            </a:r>
            <a:r>
              <a:rPr lang="en-US" dirty="0"/>
              <a:t>m</a:t>
            </a:r>
            <a:r>
              <a:rPr lang="en-US" dirty="0" smtClean="0"/>
              <a:t>icrowave transmission method to be used in addition to vacuum diagnostics and reflected RF power as an indicator for </a:t>
            </a:r>
            <a:r>
              <a:rPr lang="en-US" dirty="0" err="1" smtClean="0"/>
              <a:t>multipactoring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 were using a stand alone MBB magnet and </a:t>
            </a:r>
            <a:r>
              <a:rPr lang="en-US" dirty="0" err="1" smtClean="0"/>
              <a:t>streched</a:t>
            </a:r>
            <a:r>
              <a:rPr lang="en-US" dirty="0" smtClean="0"/>
              <a:t> a tungsten wire through the middle of the beam pipe</a:t>
            </a:r>
          </a:p>
          <a:p>
            <a:r>
              <a:rPr lang="en-US" dirty="0" smtClean="0"/>
              <a:t>A vector network analyzer (VNA) followed by a 50 Watt power amplifier was connected to the wire and we programmed a power sweep </a:t>
            </a:r>
            <a:r>
              <a:rPr lang="en-US" dirty="0" smtClean="0"/>
              <a:t>with 1 </a:t>
            </a:r>
            <a:r>
              <a:rPr lang="en-US" dirty="0" smtClean="0"/>
              <a:t>minute ramp time on the VNA in the CW mode</a:t>
            </a:r>
          </a:p>
          <a:p>
            <a:r>
              <a:rPr lang="en-US" dirty="0" smtClean="0"/>
              <a:t>A particular matching network was not required for the mode where we operated (225 MHz) as we were reasonably close to critical coupling anyway</a:t>
            </a:r>
          </a:p>
          <a:p>
            <a:r>
              <a:rPr lang="en-US" dirty="0" smtClean="0"/>
              <a:t>We conducted measurements with and without magnetic field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Simplified Theoretical Model</a:t>
            </a:r>
          </a:p>
          <a:p>
            <a:r>
              <a:rPr lang="en-US" dirty="0" smtClean="0"/>
              <a:t>Measurement setup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Simplified mechanical model of shielding insert with coupling loop</a:t>
            </a:r>
          </a:p>
          <a:p>
            <a:pPr lvl="1"/>
            <a:r>
              <a:rPr lang="en-US" dirty="0" smtClean="0"/>
              <a:t>Pumping port model without shielding</a:t>
            </a:r>
          </a:p>
          <a:p>
            <a:endParaRPr lang="en-US" dirty="0" smtClean="0"/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Preliminary conclusions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Simultions</a:t>
            </a:r>
            <a:r>
              <a:rPr lang="en-US" dirty="0" smtClean="0"/>
              <a:t> using ESA </a:t>
            </a:r>
            <a:r>
              <a:rPr lang="en-US" dirty="0" err="1" smtClean="0"/>
              <a:t>multipactor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order to get an estimate for the required power to be fed into the resonator, we did a simple </a:t>
            </a:r>
            <a:r>
              <a:rPr lang="en-US" dirty="0" err="1" smtClean="0"/>
              <a:t>multipactor</a:t>
            </a:r>
            <a:r>
              <a:rPr lang="en-US" dirty="0" smtClean="0"/>
              <a:t> simulation</a:t>
            </a:r>
          </a:p>
          <a:p>
            <a:r>
              <a:rPr lang="en-US" dirty="0" smtClean="0"/>
              <a:t>As a result, the required travelling wave power for provoking </a:t>
            </a:r>
            <a:r>
              <a:rPr lang="en-US" dirty="0" err="1" smtClean="0"/>
              <a:t>multipactoring</a:t>
            </a:r>
            <a:r>
              <a:rPr lang="en-US" dirty="0" smtClean="0"/>
              <a:t> turned out to be in the order of 1000 Watt for 225 MHz (no matching network required for this frequency)</a:t>
            </a:r>
          </a:p>
          <a:p>
            <a:r>
              <a:rPr lang="en-US" dirty="0" smtClean="0"/>
              <a:t>The loaded Q factor was around 100, thus the power requirement for the resonator mode is about 10 Watt which can be supplied from the available amplifier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103" y="1219199"/>
            <a:ext cx="7929097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could </a:t>
            </a:r>
            <a:r>
              <a:rPr lang="en-US" dirty="0" smtClean="0"/>
              <a:t>see </a:t>
            </a:r>
            <a:r>
              <a:rPr lang="en-US" dirty="0" smtClean="0"/>
              <a:t>very nice </a:t>
            </a:r>
            <a:r>
              <a:rPr lang="en-US" dirty="0" err="1" smtClean="0"/>
              <a:t>multipactoring</a:t>
            </a:r>
            <a:r>
              <a:rPr lang="en-US" dirty="0" smtClean="0"/>
              <a:t> evidence even at relatively small power levels (in the order of 30 Watt)</a:t>
            </a:r>
          </a:p>
          <a:p>
            <a:r>
              <a:rPr lang="en-US" dirty="0" smtClean="0"/>
              <a:t>The presence of the magnetic field lowered the </a:t>
            </a:r>
            <a:r>
              <a:rPr lang="en-US" dirty="0" err="1" smtClean="0"/>
              <a:t>multipactoring</a:t>
            </a:r>
            <a:r>
              <a:rPr lang="en-US" dirty="0" smtClean="0"/>
              <a:t> threshold considerably</a:t>
            </a:r>
          </a:p>
          <a:p>
            <a:r>
              <a:rPr lang="en-US" dirty="0" smtClean="0"/>
              <a:t>A conditioning effect was observed for all measurement settings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7772400" cy="1447800"/>
          </a:xfrm>
        </p:spPr>
        <p:txBody>
          <a:bodyPr/>
          <a:lstStyle/>
          <a:p>
            <a:r>
              <a:rPr lang="en-US" sz="2200" smtClean="0"/>
              <a:t>Multipacting test #2</a:t>
            </a: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> 225 MHz, 1min period from -25 to -5 dB on VNA</a:t>
            </a:r>
            <a:br>
              <a:rPr lang="en-US" sz="1800" smtClean="0"/>
            </a:br>
            <a:r>
              <a:rPr lang="en-US" sz="1800" smtClean="0"/>
              <a:t>without MAGNETIC FIELD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 cstate="print"/>
          <a:srcRect t="9375" b="9375"/>
          <a:stretch>
            <a:fillRect/>
          </a:stretch>
        </p:blipFill>
        <p:spPr bwMode="auto">
          <a:xfrm>
            <a:off x="609600" y="1828800"/>
            <a:ext cx="7802563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97025" y="2292350"/>
            <a:ext cx="6146800" cy="2327275"/>
            <a:chOff x="1597306" y="2291787"/>
            <a:chExt cx="6146157" cy="2328441"/>
          </a:xfrm>
        </p:grpSpPr>
        <p:sp>
          <p:nvSpPr>
            <p:cNvPr id="7" name="Freeform 6"/>
            <p:cNvSpPr/>
            <p:nvPr/>
          </p:nvSpPr>
          <p:spPr>
            <a:xfrm>
              <a:off x="1597306" y="2291787"/>
              <a:ext cx="6146157" cy="2328441"/>
            </a:xfrm>
            <a:custGeom>
              <a:avLst/>
              <a:gdLst>
                <a:gd name="connsiteX0" fmla="*/ 0 w 6146157"/>
                <a:gd name="connsiteY0" fmla="*/ 0 h 2328441"/>
                <a:gd name="connsiteX1" fmla="*/ 2453833 w 6146157"/>
                <a:gd name="connsiteY1" fmla="*/ 1678329 h 2328441"/>
                <a:gd name="connsiteX2" fmla="*/ 6146157 w 6146157"/>
                <a:gd name="connsiteY2" fmla="*/ 2326512 h 232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46157" h="2328441">
                  <a:moveTo>
                    <a:pt x="0" y="0"/>
                  </a:moveTo>
                  <a:cubicBezTo>
                    <a:pt x="714737" y="645288"/>
                    <a:pt x="1429474" y="1290577"/>
                    <a:pt x="2453833" y="1678329"/>
                  </a:cubicBezTo>
                  <a:cubicBezTo>
                    <a:pt x="3478192" y="2066081"/>
                    <a:pt x="5478684" y="2328441"/>
                    <a:pt x="6146157" y="2326512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57" name="TextBox 7"/>
            <p:cNvSpPr txBox="1">
              <a:spLocks noChangeArrowheads="1"/>
            </p:cNvSpPr>
            <p:nvPr/>
          </p:nvSpPr>
          <p:spPr bwMode="auto">
            <a:xfrm>
              <a:off x="4419600" y="3733800"/>
              <a:ext cx="14574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Calibri" pitchFamily="34" charset="0"/>
                </a:rPr>
                <a:t>Conditioning 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524000" y="3395663"/>
            <a:ext cx="1295400" cy="338137"/>
            <a:chOff x="1600200" y="1981200"/>
            <a:chExt cx="1295400" cy="338554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1600200" y="2286376"/>
              <a:ext cx="1295400" cy="158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5" name="TextBox 11"/>
            <p:cNvSpPr txBox="1">
              <a:spLocks noChangeArrowheads="1"/>
            </p:cNvSpPr>
            <p:nvPr/>
          </p:nvSpPr>
          <p:spPr bwMode="auto">
            <a:xfrm>
              <a:off x="1676400" y="1981200"/>
              <a:ext cx="11920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Period 1min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r>
              <a:rPr lang="en-US" sz="2200" smtClean="0"/>
              <a:t>Multipacting test #4: test influence of magnetic field</a:t>
            </a: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> 225 MHz, 1min period  from -25 to -3 dB on VNA</a:t>
            </a:r>
            <a:br>
              <a:rPr lang="en-US" sz="1800" smtClean="0"/>
            </a:br>
            <a:r>
              <a:rPr lang="en-US" sz="1800" b="1" smtClean="0"/>
              <a:t>I</a:t>
            </a:r>
            <a:r>
              <a:rPr lang="en-US" sz="1800" b="1" baseline="-25000" smtClean="0"/>
              <a:t>MBB</a:t>
            </a:r>
            <a:r>
              <a:rPr lang="en-US" sz="1800" b="1" smtClean="0"/>
              <a:t> -&gt; current in the MBB coil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t="9375" r="1875" b="10001"/>
          <a:stretch>
            <a:fillRect/>
          </a:stretch>
        </p:blipFill>
        <p:spPr bwMode="auto">
          <a:xfrm>
            <a:off x="0" y="1255713"/>
            <a:ext cx="9091613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19"/>
          <p:cNvSpPr txBox="1">
            <a:spLocks noChangeArrowheads="1"/>
          </p:cNvSpPr>
          <p:nvPr/>
        </p:nvSpPr>
        <p:spPr bwMode="auto">
          <a:xfrm rot="-5400000">
            <a:off x="286544" y="4417219"/>
            <a:ext cx="1008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I</a:t>
            </a:r>
            <a:r>
              <a:rPr lang="en-US" sz="2000" b="1" baseline="-25000">
                <a:latin typeface="Calibri" pitchFamily="34" charset="0"/>
              </a:rPr>
              <a:t>MBB</a:t>
            </a:r>
            <a:r>
              <a:rPr lang="en-US" sz="2000" b="1">
                <a:latin typeface="Calibri" pitchFamily="34" charset="0"/>
              </a:rPr>
              <a:t>=0A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514600" y="1981200"/>
            <a:ext cx="685800" cy="3810000"/>
            <a:chOff x="2514600" y="1981200"/>
            <a:chExt cx="685800" cy="3810000"/>
          </a:xfrm>
        </p:grpSpPr>
        <p:cxnSp>
          <p:nvCxnSpPr>
            <p:cNvPr id="47" name="Straight Connector 46"/>
            <p:cNvCxnSpPr/>
            <p:nvPr/>
          </p:nvCxnSpPr>
          <p:spPr>
            <a:xfrm rot="5400000" flipH="1" flipV="1">
              <a:off x="609600" y="3886200"/>
              <a:ext cx="38100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409700" y="3771900"/>
              <a:ext cx="35814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2514600" y="1981200"/>
              <a:ext cx="6858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1219200" y="1981200"/>
            <a:ext cx="990600" cy="2667000"/>
            <a:chOff x="2514600" y="1981200"/>
            <a:chExt cx="685800" cy="2724978"/>
          </a:xfrm>
        </p:grpSpPr>
        <p:cxnSp>
          <p:nvCxnSpPr>
            <p:cNvPr id="72" name="Straight Connector 71"/>
            <p:cNvCxnSpPr/>
            <p:nvPr/>
          </p:nvCxnSpPr>
          <p:spPr>
            <a:xfrm rot="5400000" flipH="1" flipV="1">
              <a:off x="2438365" y="2057435"/>
              <a:ext cx="152469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 flipH="1" flipV="1">
              <a:off x="1837911" y="3343689"/>
              <a:ext cx="272497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0800000">
              <a:off x="2514600" y="1981200"/>
              <a:ext cx="6858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3505200" y="1981200"/>
            <a:ext cx="685800" cy="3124200"/>
            <a:chOff x="2514600" y="1981200"/>
            <a:chExt cx="685800" cy="3810000"/>
          </a:xfrm>
        </p:grpSpPr>
        <p:cxnSp>
          <p:nvCxnSpPr>
            <p:cNvPr id="82" name="Straight Connector 81"/>
            <p:cNvCxnSpPr/>
            <p:nvPr/>
          </p:nvCxnSpPr>
          <p:spPr>
            <a:xfrm rot="5400000" flipH="1" flipV="1">
              <a:off x="609600" y="3886200"/>
              <a:ext cx="38100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1341863" y="3839737"/>
              <a:ext cx="3717073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>
              <a:off x="2514600" y="1981200"/>
              <a:ext cx="6858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85"/>
          <p:cNvGrpSpPr>
            <a:grpSpLocks/>
          </p:cNvGrpSpPr>
          <p:nvPr/>
        </p:nvGrpSpPr>
        <p:grpSpPr bwMode="auto">
          <a:xfrm>
            <a:off x="4495800" y="1981200"/>
            <a:ext cx="685800" cy="2155825"/>
            <a:chOff x="2514600" y="1981200"/>
            <a:chExt cx="685800" cy="3717073"/>
          </a:xfrm>
        </p:grpSpPr>
        <p:cxnSp>
          <p:nvCxnSpPr>
            <p:cNvPr id="87" name="Straight Connector 86"/>
            <p:cNvCxnSpPr/>
            <p:nvPr/>
          </p:nvCxnSpPr>
          <p:spPr>
            <a:xfrm rot="5400000" flipH="1" flipV="1">
              <a:off x="1726296" y="2769504"/>
              <a:ext cx="157660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1341863" y="3839737"/>
              <a:ext cx="3717073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0800000">
              <a:off x="2514600" y="1981200"/>
              <a:ext cx="6858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5410200" y="1981200"/>
            <a:ext cx="762000" cy="2155825"/>
            <a:chOff x="2514600" y="1981200"/>
            <a:chExt cx="685800" cy="3717073"/>
          </a:xfrm>
        </p:grpSpPr>
        <p:cxnSp>
          <p:nvCxnSpPr>
            <p:cNvPr id="92" name="Straight Connector 91"/>
            <p:cNvCxnSpPr/>
            <p:nvPr/>
          </p:nvCxnSpPr>
          <p:spPr>
            <a:xfrm rot="5400000" flipH="1" flipV="1">
              <a:off x="1726296" y="2769504"/>
              <a:ext cx="157660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 flipH="1" flipV="1">
              <a:off x="1341863" y="3839737"/>
              <a:ext cx="3717073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10800000">
              <a:off x="2514600" y="1981200"/>
              <a:ext cx="6858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4"/>
          <p:cNvGrpSpPr>
            <a:grpSpLocks/>
          </p:cNvGrpSpPr>
          <p:nvPr/>
        </p:nvGrpSpPr>
        <p:grpSpPr bwMode="auto">
          <a:xfrm>
            <a:off x="6400800" y="1981200"/>
            <a:ext cx="762000" cy="2155825"/>
            <a:chOff x="2514600" y="1981200"/>
            <a:chExt cx="685800" cy="3717073"/>
          </a:xfrm>
        </p:grpSpPr>
        <p:cxnSp>
          <p:nvCxnSpPr>
            <p:cNvPr id="96" name="Straight Connector 95"/>
            <p:cNvCxnSpPr/>
            <p:nvPr/>
          </p:nvCxnSpPr>
          <p:spPr>
            <a:xfrm rot="5400000" flipH="1" flipV="1">
              <a:off x="1726296" y="2769504"/>
              <a:ext cx="157660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 flipH="1" flipV="1">
              <a:off x="1341863" y="3839737"/>
              <a:ext cx="3717073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0800000">
              <a:off x="2514600" y="1981200"/>
              <a:ext cx="6858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8"/>
          <p:cNvGrpSpPr>
            <a:grpSpLocks/>
          </p:cNvGrpSpPr>
          <p:nvPr/>
        </p:nvGrpSpPr>
        <p:grpSpPr bwMode="auto">
          <a:xfrm>
            <a:off x="7391400" y="1981200"/>
            <a:ext cx="1066800" cy="3810000"/>
            <a:chOff x="2514600" y="1981200"/>
            <a:chExt cx="685800" cy="3810000"/>
          </a:xfrm>
        </p:grpSpPr>
        <p:cxnSp>
          <p:nvCxnSpPr>
            <p:cNvPr id="100" name="Straight Connector 99"/>
            <p:cNvCxnSpPr/>
            <p:nvPr/>
          </p:nvCxnSpPr>
          <p:spPr>
            <a:xfrm rot="5400000" flipH="1" flipV="1">
              <a:off x="609600" y="3886200"/>
              <a:ext cx="38100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1409700" y="3771900"/>
              <a:ext cx="35814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>
              <a:off x="2514600" y="1981200"/>
              <a:ext cx="6858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84" name="TextBox 21"/>
          <p:cNvSpPr txBox="1">
            <a:spLocks noChangeArrowheads="1"/>
          </p:cNvSpPr>
          <p:nvPr/>
        </p:nvSpPr>
        <p:spPr bwMode="auto">
          <a:xfrm>
            <a:off x="1371600" y="1349375"/>
            <a:ext cx="600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I</a:t>
            </a:r>
            <a:r>
              <a:rPr lang="en-US" sz="2000" b="1" baseline="-25000">
                <a:latin typeface="Calibri" pitchFamily="34" charset="0"/>
              </a:rPr>
              <a:t>MBB</a:t>
            </a:r>
            <a:endParaRPr lang="en-US" sz="2000" b="1">
              <a:latin typeface="Calibri" pitchFamily="34" charset="0"/>
            </a:endParaRPr>
          </a:p>
          <a:p>
            <a:pPr algn="ctr"/>
            <a:r>
              <a:rPr lang="en-US" sz="2000" b="1">
                <a:latin typeface="Calibri" pitchFamily="34" charset="0"/>
              </a:rPr>
              <a:t>50A</a:t>
            </a:r>
          </a:p>
        </p:txBody>
      </p:sp>
      <p:sp>
        <p:nvSpPr>
          <p:cNvPr id="3085" name="TextBox 22"/>
          <p:cNvSpPr txBox="1">
            <a:spLocks noChangeArrowheads="1"/>
          </p:cNvSpPr>
          <p:nvPr/>
        </p:nvSpPr>
        <p:spPr bwMode="auto">
          <a:xfrm>
            <a:off x="2514600" y="1349375"/>
            <a:ext cx="595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I</a:t>
            </a:r>
            <a:r>
              <a:rPr lang="en-US" sz="2000" b="1" baseline="-25000">
                <a:latin typeface="Calibri" pitchFamily="34" charset="0"/>
              </a:rPr>
              <a:t>MBB</a:t>
            </a:r>
            <a:endParaRPr lang="en-US" sz="2000" b="1">
              <a:latin typeface="Calibri" pitchFamily="34" charset="0"/>
            </a:endParaRPr>
          </a:p>
          <a:p>
            <a:pPr algn="ctr"/>
            <a:r>
              <a:rPr lang="en-US" sz="2000" b="1">
                <a:latin typeface="Calibri" pitchFamily="34" charset="0"/>
              </a:rPr>
              <a:t>0A</a:t>
            </a:r>
          </a:p>
        </p:txBody>
      </p:sp>
      <p:sp>
        <p:nvSpPr>
          <p:cNvPr id="3086" name="TextBox 23"/>
          <p:cNvSpPr txBox="1">
            <a:spLocks noChangeArrowheads="1"/>
          </p:cNvSpPr>
          <p:nvPr/>
        </p:nvSpPr>
        <p:spPr bwMode="auto">
          <a:xfrm>
            <a:off x="3546475" y="1327150"/>
            <a:ext cx="59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I</a:t>
            </a:r>
            <a:r>
              <a:rPr lang="en-US" sz="2000" b="1" baseline="-25000">
                <a:latin typeface="Calibri" pitchFamily="34" charset="0"/>
              </a:rPr>
              <a:t>MBB</a:t>
            </a:r>
            <a:endParaRPr lang="en-US" sz="2000" b="1">
              <a:latin typeface="Calibri" pitchFamily="34" charset="0"/>
            </a:endParaRPr>
          </a:p>
          <a:p>
            <a:pPr algn="ctr"/>
            <a:r>
              <a:rPr lang="en-US" sz="2000" b="1">
                <a:latin typeface="Calibri" pitchFamily="34" charset="0"/>
              </a:rPr>
              <a:t>50A</a:t>
            </a:r>
          </a:p>
        </p:txBody>
      </p:sp>
      <p:sp>
        <p:nvSpPr>
          <p:cNvPr id="3087" name="TextBox 24"/>
          <p:cNvSpPr txBox="1">
            <a:spLocks noChangeArrowheads="1"/>
          </p:cNvSpPr>
          <p:nvPr/>
        </p:nvSpPr>
        <p:spPr bwMode="auto">
          <a:xfrm>
            <a:off x="4541838" y="1327150"/>
            <a:ext cx="7286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I</a:t>
            </a:r>
            <a:r>
              <a:rPr lang="en-US" sz="2000" b="1" baseline="-25000">
                <a:latin typeface="Calibri" pitchFamily="34" charset="0"/>
              </a:rPr>
              <a:t>MBB</a:t>
            </a:r>
            <a:endParaRPr lang="en-US" sz="2000" b="1">
              <a:latin typeface="Calibri" pitchFamily="34" charset="0"/>
            </a:endParaRPr>
          </a:p>
          <a:p>
            <a:pPr algn="ctr"/>
            <a:r>
              <a:rPr lang="en-US" sz="2000" b="1">
                <a:latin typeface="Calibri" pitchFamily="34" charset="0"/>
              </a:rPr>
              <a:t>100A</a:t>
            </a:r>
          </a:p>
        </p:txBody>
      </p:sp>
      <p:sp>
        <p:nvSpPr>
          <p:cNvPr id="3088" name="TextBox 25"/>
          <p:cNvSpPr txBox="1">
            <a:spLocks noChangeArrowheads="1"/>
          </p:cNvSpPr>
          <p:nvPr/>
        </p:nvSpPr>
        <p:spPr bwMode="auto">
          <a:xfrm>
            <a:off x="5410200" y="1327150"/>
            <a:ext cx="730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I</a:t>
            </a:r>
            <a:r>
              <a:rPr lang="en-US" sz="2000" b="1" baseline="-25000">
                <a:latin typeface="Calibri" pitchFamily="34" charset="0"/>
              </a:rPr>
              <a:t>MBB</a:t>
            </a:r>
            <a:endParaRPr lang="en-US" sz="2000" b="1">
              <a:latin typeface="Calibri" pitchFamily="34" charset="0"/>
            </a:endParaRPr>
          </a:p>
          <a:p>
            <a:pPr algn="ctr"/>
            <a:r>
              <a:rPr lang="en-US" sz="2000" b="1">
                <a:latin typeface="Calibri" pitchFamily="34" charset="0"/>
              </a:rPr>
              <a:t>150A</a:t>
            </a:r>
          </a:p>
        </p:txBody>
      </p:sp>
      <p:sp>
        <p:nvSpPr>
          <p:cNvPr id="3089" name="TextBox 26"/>
          <p:cNvSpPr txBox="1">
            <a:spLocks noChangeArrowheads="1"/>
          </p:cNvSpPr>
          <p:nvPr/>
        </p:nvSpPr>
        <p:spPr bwMode="auto">
          <a:xfrm>
            <a:off x="6324600" y="1349375"/>
            <a:ext cx="730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I</a:t>
            </a:r>
            <a:r>
              <a:rPr lang="en-US" sz="2000" b="1" baseline="-25000">
                <a:latin typeface="Calibri" pitchFamily="34" charset="0"/>
              </a:rPr>
              <a:t>MBB</a:t>
            </a:r>
            <a:endParaRPr lang="en-US" sz="2000" b="1">
              <a:latin typeface="Calibri" pitchFamily="34" charset="0"/>
            </a:endParaRPr>
          </a:p>
          <a:p>
            <a:pPr algn="ctr"/>
            <a:r>
              <a:rPr lang="en-US" sz="2000" b="1">
                <a:latin typeface="Calibri" pitchFamily="34" charset="0"/>
              </a:rPr>
              <a:t>200A</a:t>
            </a:r>
          </a:p>
        </p:txBody>
      </p:sp>
      <p:sp>
        <p:nvSpPr>
          <p:cNvPr id="3090" name="TextBox 27"/>
          <p:cNvSpPr txBox="1">
            <a:spLocks noChangeArrowheads="1"/>
          </p:cNvSpPr>
          <p:nvPr/>
        </p:nvSpPr>
        <p:spPr bwMode="auto">
          <a:xfrm>
            <a:off x="7532688" y="1327150"/>
            <a:ext cx="600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I</a:t>
            </a:r>
            <a:r>
              <a:rPr lang="en-US" sz="2000" b="1" baseline="-25000">
                <a:latin typeface="Calibri" pitchFamily="34" charset="0"/>
              </a:rPr>
              <a:t>MBB</a:t>
            </a:r>
            <a:endParaRPr lang="en-US" sz="2000" b="1">
              <a:latin typeface="Calibri" pitchFamily="34" charset="0"/>
            </a:endParaRPr>
          </a:p>
          <a:p>
            <a:pPr algn="ctr"/>
            <a:r>
              <a:rPr lang="en-US" sz="2000" b="1">
                <a:latin typeface="Calibri" pitchFamily="34" charset="0"/>
              </a:rPr>
              <a:t>0A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7772400" cy="914400"/>
          </a:xfrm>
        </p:spPr>
        <p:txBody>
          <a:bodyPr/>
          <a:lstStyle/>
          <a:p>
            <a:r>
              <a:rPr lang="en-US" sz="2200" smtClean="0"/>
              <a:t>Multipacting test #4: test constant power</a:t>
            </a: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> 225 MHz, constant power -3 dB on VNA (25W)</a:t>
            </a:r>
            <a:endParaRPr lang="en-US" sz="1800" b="1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/>
          <a:srcRect t="9375" r="1875" b="10001"/>
          <a:stretch>
            <a:fillRect/>
          </a:stretch>
        </p:blipFill>
        <p:spPr bwMode="auto">
          <a:xfrm>
            <a:off x="0" y="1255713"/>
            <a:ext cx="9091613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1447800" y="1219200"/>
            <a:ext cx="1981200" cy="3429000"/>
            <a:chOff x="2514600" y="1981200"/>
            <a:chExt cx="685800" cy="3503543"/>
          </a:xfrm>
        </p:grpSpPr>
        <p:cxnSp>
          <p:nvCxnSpPr>
            <p:cNvPr id="55" name="Straight Connector 54"/>
            <p:cNvCxnSpPr/>
            <p:nvPr/>
          </p:nvCxnSpPr>
          <p:spPr>
            <a:xfrm rot="5400000" flipH="1" flipV="1">
              <a:off x="957470" y="3538330"/>
              <a:ext cx="311426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1448629" y="3732972"/>
              <a:ext cx="3503543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2514600" y="1981200"/>
              <a:ext cx="6858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1" name="TextBox 63"/>
          <p:cNvSpPr txBox="1">
            <a:spLocks noChangeArrowheads="1"/>
          </p:cNvSpPr>
          <p:nvPr/>
        </p:nvSpPr>
        <p:spPr bwMode="auto">
          <a:xfrm>
            <a:off x="654050" y="895350"/>
            <a:ext cx="890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Pulsed</a:t>
            </a:r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3841750" y="1219200"/>
            <a:ext cx="3549650" cy="3429000"/>
            <a:chOff x="2514600" y="1981200"/>
            <a:chExt cx="685800" cy="3503543"/>
          </a:xfrm>
        </p:grpSpPr>
        <p:cxnSp>
          <p:nvCxnSpPr>
            <p:cNvPr id="67" name="Straight Connector 66"/>
            <p:cNvCxnSpPr/>
            <p:nvPr/>
          </p:nvCxnSpPr>
          <p:spPr>
            <a:xfrm rot="16200000" flipV="1">
              <a:off x="840685" y="3655115"/>
              <a:ext cx="334783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1448629" y="3732972"/>
              <a:ext cx="3503543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>
              <a:off x="2514600" y="1981200"/>
              <a:ext cx="6858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7523163" y="1219200"/>
            <a:ext cx="1011237" cy="4724400"/>
            <a:chOff x="2514600" y="1981200"/>
            <a:chExt cx="685800" cy="4827104"/>
          </a:xfrm>
        </p:grpSpPr>
        <p:cxnSp>
          <p:nvCxnSpPr>
            <p:cNvPr id="75" name="Straight Connector 74"/>
            <p:cNvCxnSpPr/>
            <p:nvPr/>
          </p:nvCxnSpPr>
          <p:spPr>
            <a:xfrm rot="16200000" flipV="1">
              <a:off x="146974" y="4348825"/>
              <a:ext cx="4749247" cy="1399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V="1">
              <a:off x="786848" y="4394752"/>
              <a:ext cx="482710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0800000">
              <a:off x="2514600" y="1981200"/>
              <a:ext cx="6858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685800" y="1219200"/>
            <a:ext cx="685800" cy="3429000"/>
            <a:chOff x="2514600" y="1981200"/>
            <a:chExt cx="685800" cy="3503543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840685" y="3655115"/>
              <a:ext cx="334783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1448629" y="3732972"/>
              <a:ext cx="3503543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0800000">
              <a:off x="2514600" y="1981200"/>
              <a:ext cx="6858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5" name="TextBox 58"/>
          <p:cNvSpPr txBox="1">
            <a:spLocks noChangeArrowheads="1"/>
          </p:cNvSpPr>
          <p:nvPr/>
        </p:nvSpPr>
        <p:spPr bwMode="auto">
          <a:xfrm>
            <a:off x="2044700" y="889000"/>
            <a:ext cx="1131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Constant</a:t>
            </a:r>
          </a:p>
        </p:txBody>
      </p:sp>
      <p:sp>
        <p:nvSpPr>
          <p:cNvPr id="4106" name="TextBox 69"/>
          <p:cNvSpPr txBox="1">
            <a:spLocks noChangeArrowheads="1"/>
          </p:cNvSpPr>
          <p:nvPr/>
        </p:nvSpPr>
        <p:spPr bwMode="auto">
          <a:xfrm>
            <a:off x="3810000" y="895350"/>
            <a:ext cx="4152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Pulsed</a:t>
            </a:r>
          </a:p>
        </p:txBody>
      </p:sp>
      <p:sp>
        <p:nvSpPr>
          <p:cNvPr id="4107" name="TextBox 77"/>
          <p:cNvSpPr txBox="1">
            <a:spLocks noChangeArrowheads="1"/>
          </p:cNvSpPr>
          <p:nvPr/>
        </p:nvSpPr>
        <p:spPr bwMode="auto">
          <a:xfrm>
            <a:off x="7489825" y="895350"/>
            <a:ext cx="1184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Stop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2390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have to eliminate the amplifiers in the SPS tunnel (radiation damage)-&gt; the improvement of the coupling is therefore necessary</a:t>
            </a:r>
          </a:p>
          <a:p>
            <a:r>
              <a:rPr lang="en-US" dirty="0" smtClean="0"/>
              <a:t>The problem so far was that most of the energy coupled into the structure went into the space between the shielding and the pumping port wall</a:t>
            </a:r>
          </a:p>
          <a:p>
            <a:r>
              <a:rPr lang="en-US" dirty="0" smtClean="0"/>
              <a:t>We deduced this </a:t>
            </a:r>
          </a:p>
          <a:p>
            <a:pPr>
              <a:buNone/>
            </a:pPr>
            <a:r>
              <a:rPr lang="en-US" dirty="0" smtClean="0"/>
              <a:t>	because the losses </a:t>
            </a:r>
          </a:p>
          <a:p>
            <a:pPr>
              <a:buNone/>
            </a:pPr>
            <a:r>
              <a:rPr lang="en-US" dirty="0" smtClean="0"/>
              <a:t>	over the measurement</a:t>
            </a:r>
          </a:p>
          <a:p>
            <a:pPr>
              <a:buNone/>
            </a:pPr>
            <a:r>
              <a:rPr lang="en-US" dirty="0" smtClean="0"/>
              <a:t>	section (waveguide + </a:t>
            </a:r>
          </a:p>
          <a:p>
            <a:pPr>
              <a:buNone/>
            </a:pPr>
            <a:r>
              <a:rPr lang="en-US" dirty="0" smtClean="0"/>
              <a:t>	coupling ports) were </a:t>
            </a:r>
          </a:p>
          <a:p>
            <a:pPr>
              <a:buNone/>
            </a:pPr>
            <a:r>
              <a:rPr lang="en-US" dirty="0" smtClean="0"/>
              <a:t>	around 50 dB. The typical</a:t>
            </a:r>
          </a:p>
          <a:p>
            <a:pPr>
              <a:buNone/>
            </a:pPr>
            <a:r>
              <a:rPr lang="en-US" dirty="0" smtClean="0"/>
              <a:t>	attenuation of waveguide </a:t>
            </a:r>
          </a:p>
          <a:p>
            <a:pPr>
              <a:buNone/>
            </a:pPr>
            <a:r>
              <a:rPr lang="en-US" dirty="0" smtClean="0"/>
              <a:t>	modes in the SPS beam pipe </a:t>
            </a:r>
          </a:p>
          <a:p>
            <a:pPr>
              <a:buNone/>
            </a:pPr>
            <a:r>
              <a:rPr lang="en-US" dirty="0" smtClean="0"/>
              <a:t>	between 2 and 3 GHz is about 0.1 dB/m.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l="17102" t="17168" r="57120" b="48435"/>
          <a:stretch>
            <a:fillRect/>
          </a:stretch>
        </p:blipFill>
        <p:spPr bwMode="auto">
          <a:xfrm>
            <a:off x="4800600" y="33528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3848100" y="3390900"/>
            <a:ext cx="1295400" cy="1066800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43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Simplified theoretical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09618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Theoretical model: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lose half of the signal (-3 dB) at injection, since the signal power splits equally to the left and to the right (in the frame of this model) assuming no directivity of the coupling structure</a:t>
            </a:r>
          </a:p>
          <a:p>
            <a:endParaRPr lang="en-US" dirty="0" smtClean="0"/>
          </a:p>
          <a:p>
            <a:r>
              <a:rPr lang="en-US" dirty="0" smtClean="0"/>
              <a:t>For the pickup we have the same characteristic (reciprocity)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81200" y="2737282"/>
            <a:ext cx="4267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81200" y="3194482"/>
            <a:ext cx="4267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940512" y="2738762"/>
            <a:ext cx="76200" cy="461638"/>
          </a:xfrm>
          <a:custGeom>
            <a:avLst/>
            <a:gdLst>
              <a:gd name="connsiteX0" fmla="*/ 124288 w 253014"/>
              <a:gd name="connsiteY0" fmla="*/ 0 h 461638"/>
              <a:gd name="connsiteX1" fmla="*/ 0 w 253014"/>
              <a:gd name="connsiteY1" fmla="*/ 159798 h 461638"/>
              <a:gd name="connsiteX2" fmla="*/ 124288 w 253014"/>
              <a:gd name="connsiteY2" fmla="*/ 248574 h 461638"/>
              <a:gd name="connsiteX3" fmla="*/ 248575 w 253014"/>
              <a:gd name="connsiteY3" fmla="*/ 328473 h 461638"/>
              <a:gd name="connsiteX4" fmla="*/ 97655 w 253014"/>
              <a:gd name="connsiteY4" fmla="*/ 461638 h 46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014" h="461638">
                <a:moveTo>
                  <a:pt x="124288" y="0"/>
                </a:moveTo>
                <a:cubicBezTo>
                  <a:pt x="62144" y="59184"/>
                  <a:pt x="0" y="118369"/>
                  <a:pt x="0" y="159798"/>
                </a:cubicBezTo>
                <a:cubicBezTo>
                  <a:pt x="0" y="201227"/>
                  <a:pt x="82859" y="220462"/>
                  <a:pt x="124288" y="248574"/>
                </a:cubicBezTo>
                <a:cubicBezTo>
                  <a:pt x="165717" y="276687"/>
                  <a:pt x="253014" y="292962"/>
                  <a:pt x="248575" y="328473"/>
                </a:cubicBezTo>
                <a:cubicBezTo>
                  <a:pt x="244136" y="363984"/>
                  <a:pt x="170895" y="412811"/>
                  <a:pt x="97655" y="461638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198834" y="2737282"/>
            <a:ext cx="76200" cy="461638"/>
          </a:xfrm>
          <a:custGeom>
            <a:avLst/>
            <a:gdLst>
              <a:gd name="connsiteX0" fmla="*/ 124288 w 253014"/>
              <a:gd name="connsiteY0" fmla="*/ 0 h 461638"/>
              <a:gd name="connsiteX1" fmla="*/ 0 w 253014"/>
              <a:gd name="connsiteY1" fmla="*/ 159798 h 461638"/>
              <a:gd name="connsiteX2" fmla="*/ 124288 w 253014"/>
              <a:gd name="connsiteY2" fmla="*/ 248574 h 461638"/>
              <a:gd name="connsiteX3" fmla="*/ 248575 w 253014"/>
              <a:gd name="connsiteY3" fmla="*/ 328473 h 461638"/>
              <a:gd name="connsiteX4" fmla="*/ 97655 w 253014"/>
              <a:gd name="connsiteY4" fmla="*/ 461638 h 46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014" h="461638">
                <a:moveTo>
                  <a:pt x="124288" y="0"/>
                </a:moveTo>
                <a:cubicBezTo>
                  <a:pt x="62144" y="59184"/>
                  <a:pt x="0" y="118369"/>
                  <a:pt x="0" y="159798"/>
                </a:cubicBezTo>
                <a:cubicBezTo>
                  <a:pt x="0" y="201227"/>
                  <a:pt x="82859" y="220462"/>
                  <a:pt x="124288" y="248574"/>
                </a:cubicBezTo>
                <a:cubicBezTo>
                  <a:pt x="165717" y="276687"/>
                  <a:pt x="253014" y="292962"/>
                  <a:pt x="248575" y="328473"/>
                </a:cubicBezTo>
                <a:cubicBezTo>
                  <a:pt x="244136" y="363984"/>
                  <a:pt x="170895" y="412811"/>
                  <a:pt x="97655" y="461638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2286000" y="2737282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638800" y="2737282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4953000" y="3042082"/>
            <a:ext cx="838200" cy="1588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1600200" y="3042082"/>
            <a:ext cx="838200" cy="1588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2420645" y="3042082"/>
            <a:ext cx="838200" cy="1588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791200" y="3042082"/>
            <a:ext cx="762000" cy="1588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5677694" y="2926988"/>
            <a:ext cx="228600" cy="1588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2324894" y="2926988"/>
            <a:ext cx="228600" cy="1588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29200" y="2737282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-3 dB</a:t>
            </a:r>
            <a:endParaRPr lang="en-US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867400" y="2737282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-3 dB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676400" y="2737282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-3 dB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438400" y="2737282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-3 dB</a:t>
            </a:r>
            <a:endParaRPr lang="en-US" sz="1600" b="1" dirty="0"/>
          </a:p>
        </p:txBody>
      </p:sp>
      <p:sp>
        <p:nvSpPr>
          <p:cNvPr id="30" name="Oval 29"/>
          <p:cNvSpPr/>
          <p:nvPr/>
        </p:nvSpPr>
        <p:spPr>
          <a:xfrm>
            <a:off x="2438400" y="2661082"/>
            <a:ext cx="7620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029200" y="2661082"/>
            <a:ext cx="7620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257800" y="2133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905000" y="21452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Pick up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setup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239000" cy="144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coupling loop was measured in free space as well as in a mock up of the pumping ports to check its radiation and coupling properties for its given geometry limited by aperture constraints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0"/>
            <a:ext cx="3602037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048000"/>
            <a:ext cx="3595687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 l="17102" t="17168" r="57120" b="48435"/>
          <a:stretch>
            <a:fillRect/>
          </a:stretch>
        </p:blipFill>
        <p:spPr bwMode="auto">
          <a:xfrm>
            <a:off x="3276600" y="4876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2743200" y="5791200"/>
            <a:ext cx="6096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3505200" y="5791200"/>
            <a:ext cx="6858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629694" y="3542506"/>
            <a:ext cx="6858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2705894" y="4533106"/>
            <a:ext cx="5334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5295106" y="3771106"/>
            <a:ext cx="6858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5371306" y="4609306"/>
            <a:ext cx="5334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09800" y="5867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12mm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1800" y="3276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12mm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0600" y="4572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12mm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Measurement setup (2)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Furthermore, we measured in a mock up the reflection at each port and the transmission between two SPS pumping ports: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908729"/>
            <a:ext cx="4977711" cy="372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setup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016"/>
            <a:ext cx="7239000" cy="5096184"/>
          </a:xfrm>
        </p:spPr>
        <p:txBody>
          <a:bodyPr>
            <a:normAutofit/>
          </a:bodyPr>
          <a:lstStyle/>
          <a:p>
            <a:r>
              <a:rPr lang="en-US" dirty="0" smtClean="0"/>
              <a:t>The coupling loop itself radiates satisfactory in free space: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7086600" cy="446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99" y="3962400"/>
            <a:ext cx="264588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390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3216"/>
            <a:ext cx="7239000" cy="1743384"/>
          </a:xfrm>
        </p:spPr>
        <p:txBody>
          <a:bodyPr>
            <a:normAutofit/>
          </a:bodyPr>
          <a:lstStyle/>
          <a:p>
            <a:r>
              <a:rPr lang="en-US" dirty="0" smtClean="0"/>
              <a:t>Using coupling loops of different length </a:t>
            </a:r>
            <a:r>
              <a:rPr lang="en-US" dirty="0" smtClean="0"/>
              <a:t>did </a:t>
            </a:r>
            <a:r>
              <a:rPr lang="en-US" dirty="0" smtClean="0"/>
              <a:t>not change/improve significantly the radiation properties: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859756"/>
            <a:ext cx="6224896" cy="398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Setup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could find excellent transmission properties for the pumping ports without the shielding, coupling to the H</a:t>
            </a:r>
            <a:r>
              <a:rPr lang="en-US" baseline="-25000" dirty="0" smtClean="0"/>
              <a:t>20</a:t>
            </a:r>
            <a:r>
              <a:rPr lang="en-US" dirty="0" smtClean="0"/>
              <a:t> mode (identification of the mode via perturbation measurements using a resistive foil)</a:t>
            </a:r>
          </a:p>
          <a:p>
            <a:r>
              <a:rPr lang="en-US" dirty="0" smtClean="0"/>
              <a:t>We noticed that coupling to this cavity mode made the orientation of the loops rather uncritical.</a:t>
            </a:r>
          </a:p>
          <a:p>
            <a:r>
              <a:rPr lang="en-US" dirty="0" smtClean="0"/>
              <a:t> Since we are coupling to a cavity mode the usage of 2 coupling loops is obsolete -&gt; only one coupling loop for excitation and pick up respectively is sufficient</a:t>
            </a:r>
          </a:p>
          <a:p>
            <a:r>
              <a:rPr lang="en-US" dirty="0" smtClean="0"/>
              <a:t>An optimal working frequency was determined around 2.5 GHz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229</TotalTime>
  <Words>975</Words>
  <Application>Microsoft Office PowerPoint</Application>
  <PresentationFormat>On-screen Show (4:3)</PresentationFormat>
  <Paragraphs>142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Opulent</vt:lpstr>
      <vt:lpstr>Office Theme</vt:lpstr>
      <vt:lpstr>RF-Measurements of SPS pumping ports without shielding inserts</vt:lpstr>
      <vt:lpstr>Overview</vt:lpstr>
      <vt:lpstr>Motivation</vt:lpstr>
      <vt:lpstr>Simplified theoretical model</vt:lpstr>
      <vt:lpstr>Measurement setup (1)</vt:lpstr>
      <vt:lpstr>Measurement setup (2) </vt:lpstr>
      <vt:lpstr>Results for setup #1</vt:lpstr>
      <vt:lpstr>Results</vt:lpstr>
      <vt:lpstr>Results for Setup #2</vt:lpstr>
      <vt:lpstr>results</vt:lpstr>
      <vt:lpstr>Results</vt:lpstr>
      <vt:lpstr>results</vt:lpstr>
      <vt:lpstr>Results</vt:lpstr>
      <vt:lpstr>Results</vt:lpstr>
      <vt:lpstr>Preliminary conclusions</vt:lpstr>
      <vt:lpstr>Multipactor Measurements on a Stand Alone MBB Magnet</vt:lpstr>
      <vt:lpstr>Overview</vt:lpstr>
      <vt:lpstr>Motivation</vt:lpstr>
      <vt:lpstr>Measurement Setup</vt:lpstr>
      <vt:lpstr>Simultions using ESA multipactor code</vt:lpstr>
      <vt:lpstr>Simulation Results</vt:lpstr>
      <vt:lpstr>Results</vt:lpstr>
      <vt:lpstr>Multipacting test #2  225 MHz, 1min period from -25 to -5 dB on VNA without MAGNETIC FIELD</vt:lpstr>
      <vt:lpstr>Multipacting test #4: test influence of magnetic field  225 MHz, 1min period  from -25 to -3 dB on VNA IMBB -&gt; current in the MBB coil</vt:lpstr>
      <vt:lpstr>Multipacting test #4: test constant power  225 MHz, constant power -3 dB on VNA (25W)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Measurements of SPS pumping ports without shielding</dc:title>
  <dc:creator>federmann</dc:creator>
  <cp:lastModifiedBy>federmann</cp:lastModifiedBy>
  <cp:revision>58</cp:revision>
  <dcterms:created xsi:type="dcterms:W3CDTF">2010-07-28T13:48:54Z</dcterms:created>
  <dcterms:modified xsi:type="dcterms:W3CDTF">2010-08-26T13:13:01Z</dcterms:modified>
</cp:coreProperties>
</file>