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1C43-C46B-42E5-B3C0-60B2EC8B1956}" type="datetimeFigureOut">
              <a:rPr lang="en-US" smtClean="0"/>
              <a:pPr/>
              <a:t>9/22/2010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86659-3C68-4426-BFF0-08C1B4DE61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1C43-C46B-42E5-B3C0-60B2EC8B1956}" type="datetimeFigureOut">
              <a:rPr lang="en-US" smtClean="0"/>
              <a:pPr/>
              <a:t>9/22/2010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86659-3C68-4426-BFF0-08C1B4DE61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1C43-C46B-42E5-B3C0-60B2EC8B1956}" type="datetimeFigureOut">
              <a:rPr lang="en-US" smtClean="0"/>
              <a:pPr/>
              <a:t>9/22/2010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86659-3C68-4426-BFF0-08C1B4DE61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1C43-C46B-42E5-B3C0-60B2EC8B1956}" type="datetimeFigureOut">
              <a:rPr lang="en-US" smtClean="0"/>
              <a:pPr/>
              <a:t>9/22/2010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86659-3C68-4426-BFF0-08C1B4DE61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1C43-C46B-42E5-B3C0-60B2EC8B1956}" type="datetimeFigureOut">
              <a:rPr lang="en-US" smtClean="0"/>
              <a:pPr/>
              <a:t>9/22/2010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86659-3C68-4426-BFF0-08C1B4DE61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1C43-C46B-42E5-B3C0-60B2EC8B1956}" type="datetimeFigureOut">
              <a:rPr lang="en-US" smtClean="0"/>
              <a:pPr/>
              <a:t>9/22/2010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86659-3C68-4426-BFF0-08C1B4DE61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1C43-C46B-42E5-B3C0-60B2EC8B1956}" type="datetimeFigureOut">
              <a:rPr lang="en-US" smtClean="0"/>
              <a:pPr/>
              <a:t>9/22/2010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86659-3C68-4426-BFF0-08C1B4DE61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1C43-C46B-42E5-B3C0-60B2EC8B1956}" type="datetimeFigureOut">
              <a:rPr lang="en-US" smtClean="0"/>
              <a:pPr/>
              <a:t>9/22/2010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86659-3C68-4426-BFF0-08C1B4DE61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1C43-C46B-42E5-B3C0-60B2EC8B1956}" type="datetimeFigureOut">
              <a:rPr lang="en-US" smtClean="0"/>
              <a:pPr/>
              <a:t>9/22/2010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86659-3C68-4426-BFF0-08C1B4DE61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1C43-C46B-42E5-B3C0-60B2EC8B1956}" type="datetimeFigureOut">
              <a:rPr lang="en-US" smtClean="0"/>
              <a:pPr/>
              <a:t>9/22/2010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86659-3C68-4426-BFF0-08C1B4DE61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1C43-C46B-42E5-B3C0-60B2EC8B1956}" type="datetimeFigureOut">
              <a:rPr lang="en-US" smtClean="0"/>
              <a:pPr/>
              <a:t>9/22/2010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86659-3C68-4426-BFF0-08C1B4DE61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A1C43-C46B-42E5-B3C0-60B2EC8B1956}" type="datetimeFigureOut">
              <a:rPr lang="en-US" smtClean="0"/>
              <a:pPr/>
              <a:t>9/22/2010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86659-3C68-4426-BFF0-08C1B4DE61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8077200" cy="762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Multipactor</a:t>
            </a:r>
            <a:r>
              <a:rPr lang="en-US" dirty="0" smtClean="0"/>
              <a:t> test </a:t>
            </a:r>
            <a:r>
              <a:rPr lang="en-US" dirty="0" smtClean="0"/>
              <a:t>stand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400" dirty="0" err="1" smtClean="0"/>
              <a:t>Srgio</a:t>
            </a:r>
            <a:r>
              <a:rPr lang="en-US" sz="1400" dirty="0" smtClean="0"/>
              <a:t> </a:t>
            </a:r>
            <a:r>
              <a:rPr lang="en-US" sz="1400" dirty="0" err="1" smtClean="0"/>
              <a:t>Calatroni</a:t>
            </a:r>
            <a:r>
              <a:rPr lang="en-US" sz="1400" dirty="0" smtClean="0"/>
              <a:t>, Fritz </a:t>
            </a:r>
            <a:r>
              <a:rPr lang="en-US" sz="1400" dirty="0" err="1" smtClean="0"/>
              <a:t>Caspers</a:t>
            </a:r>
            <a:r>
              <a:rPr lang="en-US" sz="1400" dirty="0" smtClean="0"/>
              <a:t>, Pedro Costa Pinto, Luigi </a:t>
            </a:r>
            <a:r>
              <a:rPr lang="en-US" sz="1400" dirty="0" err="1" smtClean="0"/>
              <a:t>Leggiero</a:t>
            </a:r>
            <a:r>
              <a:rPr lang="en-US" sz="1400" dirty="0" smtClean="0"/>
              <a:t>, Mauro </a:t>
            </a:r>
            <a:r>
              <a:rPr lang="en-US" sz="1400" dirty="0" err="1" smtClean="0"/>
              <a:t>Taborelli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133600"/>
            <a:ext cx="9144000" cy="2362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Goal of this meeting: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define the characteristics the system must have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Assign tasks (Fritz for the RF electronics, VSC for the rest)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Decide about the manpower to operate it. Workload enough for a diploma thesis. Check radiation issues. (take one of the two Germans).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Date estimated to have the system assembled: end November 2010.</a:t>
            </a:r>
          </a:p>
          <a:p>
            <a:pPr algn="just"/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8077200" cy="762000"/>
          </a:xfrm>
        </p:spPr>
        <p:txBody>
          <a:bodyPr/>
          <a:lstStyle/>
          <a:p>
            <a:r>
              <a:rPr lang="en-US" dirty="0" err="1" smtClean="0"/>
              <a:t>Multipactor</a:t>
            </a:r>
            <a:r>
              <a:rPr lang="en-US" dirty="0" smtClean="0"/>
              <a:t> test stand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9144000" cy="99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define the characteristics the system must have</a:t>
            </a:r>
          </a:p>
          <a:p>
            <a:pPr>
              <a:buFont typeface="Wingdings" pitchFamily="2" charset="2"/>
              <a:buChar char="Ø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2438400"/>
            <a:ext cx="9144000" cy="40386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/>
              <a:t>General orientation: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/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/>
              <a:t>is it realistic try to reproduce the </a:t>
            </a:r>
            <a:r>
              <a:rPr lang="en-US" sz="2800" dirty="0" err="1" smtClean="0"/>
              <a:t>multipacting</a:t>
            </a:r>
            <a:r>
              <a:rPr lang="en-US" sz="2800" dirty="0" smtClean="0"/>
              <a:t> conditions we have in the SPS? (the same electron current, repetition rates, electron energies…)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Or shall we just have controlled </a:t>
            </a:r>
            <a:r>
              <a:rPr lang="en-US" sz="2800" dirty="0" err="1" smtClean="0">
                <a:solidFill>
                  <a:srgbClr val="FF0000"/>
                </a:solidFill>
              </a:rPr>
              <a:t>multipacting</a:t>
            </a:r>
            <a:r>
              <a:rPr lang="en-US" sz="2800" dirty="0" smtClean="0">
                <a:solidFill>
                  <a:srgbClr val="FF0000"/>
                </a:solidFill>
              </a:rPr>
              <a:t> to characterize the SEY?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8600" y="3352800"/>
            <a:ext cx="8458200" cy="14478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1000" y="3505200"/>
            <a:ext cx="8458200" cy="14478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8077200" cy="762000"/>
          </a:xfrm>
        </p:spPr>
        <p:txBody>
          <a:bodyPr/>
          <a:lstStyle/>
          <a:p>
            <a:r>
              <a:rPr lang="en-US" dirty="0" err="1" smtClean="0"/>
              <a:t>Multipactor</a:t>
            </a:r>
            <a:r>
              <a:rPr lang="en-US" dirty="0" smtClean="0"/>
              <a:t> test stand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9144000" cy="99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define the characteristics the system must have</a:t>
            </a:r>
          </a:p>
          <a:p>
            <a:pPr>
              <a:buFont typeface="Wingdings" pitchFamily="2" charset="2"/>
              <a:buChar char="Ø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1905000"/>
            <a:ext cx="9144000" cy="3657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/>
              <a:t>RF part: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2400" dirty="0" smtClean="0"/>
              <a:t>insert the wire without scratching the central part of the chamber;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2400" dirty="0" smtClean="0"/>
              <a:t>stretch it with a controlled and reproducible sag; (</a:t>
            </a:r>
            <a:r>
              <a:rPr lang="en-US" sz="2400" dirty="0" err="1" smtClean="0"/>
              <a:t>dynometer</a:t>
            </a:r>
            <a:r>
              <a:rPr lang="en-US" sz="2400" dirty="0" smtClean="0"/>
              <a:t>, RF)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2400" dirty="0" smtClean="0"/>
              <a:t>Current </a:t>
            </a:r>
            <a:r>
              <a:rPr lang="en-US" sz="2400" dirty="0" err="1" smtClean="0"/>
              <a:t>feedthrough</a:t>
            </a:r>
            <a:r>
              <a:rPr lang="en-US" sz="2400" dirty="0" smtClean="0"/>
              <a:t> at one extremity, isolation at the other;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2400" dirty="0" smtClean="0"/>
              <a:t>Adjustable DC bias for the wire; possibility of current measurement. </a:t>
            </a:r>
            <a:r>
              <a:rPr lang="en-US" sz="2400" dirty="0" smtClean="0"/>
              <a:t>(</a:t>
            </a:r>
            <a:r>
              <a:rPr lang="en-US" sz="2400" i="1" dirty="0" err="1" smtClean="0"/>
              <a:t>C’est</a:t>
            </a:r>
            <a:r>
              <a:rPr lang="en-US" sz="2400" i="1" dirty="0" smtClean="0"/>
              <a:t> </a:t>
            </a:r>
            <a:r>
              <a:rPr lang="en-US" sz="2400" i="1" dirty="0" smtClean="0"/>
              <a:t>Fritz qui </a:t>
            </a:r>
            <a:r>
              <a:rPr lang="en-US" sz="2400" i="1" dirty="0" err="1" smtClean="0"/>
              <a:t>regarde</a:t>
            </a:r>
            <a:r>
              <a:rPr lang="en-US" sz="2400" dirty="0" smtClean="0"/>
              <a:t>!)</a:t>
            </a:r>
            <a:endParaRPr lang="en-US" sz="2400" dirty="0" smtClean="0"/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2400" dirty="0" smtClean="0"/>
              <a:t>Microwave antennas to measure e-cloud? Yes, flanges.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2400" dirty="0" smtClean="0"/>
              <a:t> Electronics: </a:t>
            </a:r>
            <a:r>
              <a:rPr lang="en-US" sz="2400" i="1" dirty="0" smtClean="0"/>
              <a:t>Fritz qui </a:t>
            </a:r>
            <a:r>
              <a:rPr lang="en-US" sz="2400" i="1" dirty="0" err="1" smtClean="0"/>
              <a:t>regarde</a:t>
            </a:r>
            <a:r>
              <a:rPr lang="en-US" sz="2400" i="1" dirty="0"/>
              <a:t>.</a:t>
            </a:r>
            <a:endParaRPr lang="en-US" sz="2400" i="1" dirty="0" smtClean="0"/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8077200" cy="762000"/>
          </a:xfrm>
        </p:spPr>
        <p:txBody>
          <a:bodyPr/>
          <a:lstStyle/>
          <a:p>
            <a:r>
              <a:rPr lang="en-US" dirty="0" err="1" smtClean="0"/>
              <a:t>Multipactor</a:t>
            </a:r>
            <a:r>
              <a:rPr lang="en-US" dirty="0" smtClean="0"/>
              <a:t> test stand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38200"/>
            <a:ext cx="9144000" cy="99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define the characteristics the system must have</a:t>
            </a:r>
          </a:p>
          <a:p>
            <a:pPr>
              <a:buFont typeface="Wingdings" pitchFamily="2" charset="2"/>
              <a:buChar char="Ø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1524000"/>
            <a:ext cx="9144000" cy="495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/>
              <a:t>vacuum part: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2400" dirty="0" smtClean="0"/>
              <a:t>The dipole’s chamber is pumped through a known conductance; the pressure range in the dipole must be 10</a:t>
            </a:r>
            <a:r>
              <a:rPr lang="en-US" sz="2400" baseline="30000" dirty="0" smtClean="0"/>
              <a:t>-8</a:t>
            </a:r>
            <a:r>
              <a:rPr lang="en-US" sz="2400" dirty="0" smtClean="0"/>
              <a:t> to the 10</a:t>
            </a:r>
            <a:r>
              <a:rPr lang="en-US" sz="2400" baseline="30000" dirty="0" smtClean="0"/>
              <a:t>-5</a:t>
            </a:r>
            <a:r>
              <a:rPr lang="en-US" sz="2400" dirty="0" smtClean="0"/>
              <a:t> mbar;</a:t>
            </a:r>
          </a:p>
          <a:p>
            <a:pPr lvl="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400" dirty="0" smtClean="0"/>
              <a:t>A differentially pumped system will allow to work with the RGA in the range 10</a:t>
            </a:r>
            <a:r>
              <a:rPr lang="en-US" sz="2400" baseline="30000" dirty="0" smtClean="0"/>
              <a:t>-10</a:t>
            </a:r>
            <a:r>
              <a:rPr lang="en-US" sz="2400" dirty="0" smtClean="0"/>
              <a:t> to the 10</a:t>
            </a:r>
            <a:r>
              <a:rPr lang="en-US" sz="2400" baseline="30000" dirty="0" smtClean="0"/>
              <a:t>-7</a:t>
            </a:r>
            <a:r>
              <a:rPr lang="en-US" sz="2400" dirty="0" smtClean="0"/>
              <a:t> mbar;</a:t>
            </a:r>
          </a:p>
          <a:p>
            <a:pPr lvl="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400" dirty="0" smtClean="0"/>
              <a:t>The relaxation time of the differential system must be much smaller than the one of the chamber system;</a:t>
            </a:r>
          </a:p>
          <a:p>
            <a:pPr lvl="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400" dirty="0" smtClean="0"/>
              <a:t>Injection of gases in the chamber side to calibrate the RGA (H2, CO,…)</a:t>
            </a:r>
          </a:p>
          <a:p>
            <a:pPr lvl="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400" dirty="0" smtClean="0"/>
              <a:t>“exotic” options: possibility to pump the dipole with an ion pump equivalent to the SPS ones</a:t>
            </a:r>
            <a:r>
              <a:rPr lang="en-US" sz="2400" dirty="0" smtClean="0"/>
              <a:t>? </a:t>
            </a:r>
            <a:r>
              <a:rPr lang="en-US" sz="2400" dirty="0" smtClean="0"/>
              <a:t>NOT FOR THE FIRST PHASE</a:t>
            </a:r>
            <a:endParaRPr lang="en-US" sz="2400" dirty="0" smtClean="0"/>
          </a:p>
          <a:p>
            <a:pPr lvl="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400" dirty="0" smtClean="0"/>
              <a:t>Possibility to do glow discharge cleaning</a:t>
            </a:r>
          </a:p>
          <a:p>
            <a:pPr lvl="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400" dirty="0" smtClean="0"/>
              <a:t>Water cooling for </a:t>
            </a:r>
            <a:r>
              <a:rPr lang="en-US" sz="2400" dirty="0" err="1" smtClean="0"/>
              <a:t>Idipole</a:t>
            </a:r>
            <a:r>
              <a:rPr lang="en-US" sz="2400" dirty="0" smtClean="0"/>
              <a:t>&gt;400A (to be checked)</a:t>
            </a:r>
          </a:p>
          <a:p>
            <a:pPr lvl="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400" dirty="0" smtClean="0"/>
              <a:t>System to be installed in 867? Check space availability with </a:t>
            </a:r>
            <a:r>
              <a:rPr lang="en-US" sz="2400" dirty="0" err="1" smtClean="0"/>
              <a:t>Jeremie</a:t>
            </a:r>
            <a:r>
              <a:rPr lang="en-US" sz="2400" dirty="0"/>
              <a:t>.</a:t>
            </a:r>
            <a:endParaRPr lang="en-US" sz="2400" dirty="0" smtClean="0"/>
          </a:p>
          <a:p>
            <a:pPr lvl="0" algn="just">
              <a:spcBef>
                <a:spcPct val="20000"/>
              </a:spcBef>
              <a:buFont typeface="Wingdings" pitchFamily="2" charset="2"/>
              <a:buChar char="Ø"/>
            </a:pPr>
            <a:endParaRPr lang="en-US" sz="2400" dirty="0" smtClean="0"/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lang="en-US" sz="2400" dirty="0" smtClean="0"/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350</Words>
  <Application>Microsoft Office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Multipactor test stand  Srgio Calatroni, Fritz Caspers, Pedro Costa Pinto, Luigi Leggiero, Mauro Taborelli</vt:lpstr>
      <vt:lpstr>Multipactor test stand</vt:lpstr>
      <vt:lpstr>Multipactor test stand</vt:lpstr>
      <vt:lpstr>Multipactor test stand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Multipactor test stand</dc:title>
  <dc:creator>pedro</dc:creator>
  <cp:lastModifiedBy>pedro</cp:lastModifiedBy>
  <cp:revision>4</cp:revision>
  <dcterms:created xsi:type="dcterms:W3CDTF">2010-09-07T08:46:12Z</dcterms:created>
  <dcterms:modified xsi:type="dcterms:W3CDTF">2010-09-22T09:47:19Z</dcterms:modified>
</cp:coreProperties>
</file>