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5" r:id="rId3"/>
    <p:sldId id="257" r:id="rId4"/>
    <p:sldId id="258" r:id="rId5"/>
    <p:sldId id="259" r:id="rId6"/>
    <p:sldId id="260" r:id="rId7"/>
    <p:sldId id="268" r:id="rId8"/>
    <p:sldId id="263" r:id="rId9"/>
    <p:sldId id="262" r:id="rId10"/>
    <p:sldId id="269" r:id="rId11"/>
    <p:sldId id="266" r:id="rId12"/>
    <p:sldId id="270" r:id="rId13"/>
    <p:sldId id="264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3F11-38B6-4AA0-BF56-C68B1EB97CEF}" type="datetimeFigureOut">
              <a:rPr lang="en-US" smtClean="0"/>
              <a:pPr/>
              <a:t>5/21/2010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0B1B-884D-436A-9634-A642C364BA6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0B1B-884D-436A-9634-A642C364BA61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FFA9D-6E3F-471C-8F64-EDDF126E81C2}" type="datetimeFigureOut">
              <a:rPr lang="en-US" smtClean="0"/>
              <a:pPr/>
              <a:t>5/21/2010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88F81-3575-4D23-AD18-029E83B08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Observations and measurements on the ZS during the SPS MD </a:t>
            </a:r>
            <a:br>
              <a:rPr lang="en-US" dirty="0" smtClean="0"/>
            </a:br>
            <a:r>
              <a:rPr lang="en-US" sz="2200" dirty="0" smtClean="0"/>
              <a:t>27-29 April 2010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886200"/>
            <a:ext cx="82296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Collaborative effort of many people:</a:t>
            </a:r>
          </a:p>
          <a:p>
            <a:r>
              <a:rPr lang="en-US" dirty="0" smtClean="0"/>
              <a:t>B. Balhan, R. Barlow, J. Borburgh, K. Cornelis, B. Goddard, V. Mertens, B. Pinget, OP crew, RF team …………….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04900"/>
            <a:ext cx="8229600" cy="50212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ZS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depends strongly on beam parameters, in particular the bunch length.</a:t>
            </a:r>
          </a:p>
          <a:p>
            <a:r>
              <a:rPr lang="en-US" sz="2400" dirty="0" smtClean="0"/>
              <a:t>It was found that the main circuit needs to be powered to reduce the vacuum activity.</a:t>
            </a:r>
          </a:p>
          <a:p>
            <a:r>
              <a:rPr lang="en-US" sz="2400" dirty="0" smtClean="0"/>
              <a:t>Most effective setting for reduction of the vacuum activity  appear:</a:t>
            </a:r>
          </a:p>
          <a:p>
            <a:pPr lvl="1"/>
            <a:r>
              <a:rPr lang="en-US" sz="2400" dirty="0" smtClean="0"/>
              <a:t>ZS ‘retracted’</a:t>
            </a:r>
          </a:p>
          <a:p>
            <a:pPr lvl="1"/>
            <a:r>
              <a:rPr lang="en-US" sz="2400" dirty="0" smtClean="0"/>
              <a:t>High Voltage ‘ON’, main gap voltage ≈ - 7 kV; this limits the vacuum activity and still seems a save value not to risk damage to the ZS. </a:t>
            </a:r>
          </a:p>
          <a:p>
            <a:pPr lvl="1"/>
            <a:r>
              <a:rPr lang="en-US" sz="2400" dirty="0" smtClean="0"/>
              <a:t>Ion traps ‘ON’: -3kV /-6kV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Simulations of e-cloud with the main field and ion trap field voltages would be nice, but may be very difficult to model.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Conclusions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>
            <a:normAutofit/>
          </a:bodyPr>
          <a:lstStyle/>
          <a:p>
            <a:r>
              <a:rPr lang="en-GB" dirty="0" err="1" smtClean="0"/>
              <a:t>Outgassing</a:t>
            </a:r>
            <a:r>
              <a:rPr lang="en-GB" dirty="0" smtClean="0"/>
              <a:t> observed on MST/MSE</a:t>
            </a:r>
            <a:endParaRPr lang="en-GB" dirty="0"/>
          </a:p>
        </p:txBody>
      </p:sp>
      <p:grpSp>
        <p:nvGrpSpPr>
          <p:cNvPr id="10" name="Group 9"/>
          <p:cNvGrpSpPr/>
          <p:nvPr/>
        </p:nvGrpSpPr>
        <p:grpSpPr>
          <a:xfrm>
            <a:off x="2803199" y="1198897"/>
            <a:ext cx="6340801" cy="4325603"/>
            <a:chOff x="2803199" y="1789447"/>
            <a:chExt cx="6340801" cy="4325603"/>
          </a:xfrm>
        </p:grpSpPr>
        <p:pic>
          <p:nvPicPr>
            <p:cNvPr id="1026" name="Picture 52" descr="image002"/>
            <p:cNvPicPr>
              <a:picLocks noChangeAspect="1" noChangeArrowheads="1"/>
            </p:cNvPicPr>
            <p:nvPr/>
          </p:nvPicPr>
          <p:blipFill>
            <a:blip r:embed="rId2" cstate="print"/>
            <a:srcRect r="5329"/>
            <a:stretch>
              <a:fillRect/>
            </a:stretch>
          </p:blipFill>
          <p:spPr bwMode="auto">
            <a:xfrm>
              <a:off x="2803199" y="1789447"/>
              <a:ext cx="6340801" cy="4325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Connector 7"/>
            <p:cNvCxnSpPr/>
            <p:nvPr/>
          </p:nvCxnSpPr>
          <p:spPr>
            <a:xfrm>
              <a:off x="4324350" y="3171825"/>
              <a:ext cx="4581525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10075" y="2914650"/>
              <a:ext cx="1076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>
                  <a:solidFill>
                    <a:srgbClr val="FF0000"/>
                  </a:solidFill>
                </a:rPr>
                <a:t>Interlock Level</a:t>
              </a:r>
              <a:endParaRPr lang="en-GB" sz="1100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886075" y="5829300"/>
            <a:ext cx="5953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MS tripped during these tests. However it is acceptable to increase the vacuum interlock threshold to 10</a:t>
            </a:r>
            <a:r>
              <a:rPr lang="en-US" baseline="30000" dirty="0" smtClean="0"/>
              <a:t>-6</a:t>
            </a:r>
            <a:r>
              <a:rPr lang="en-US" dirty="0" smtClean="0"/>
              <a:t> mbar from the equipment point of view.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MS geometry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5696490" y="1151985"/>
            <a:ext cx="4391026" cy="292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43575" y="5010150"/>
            <a:ext cx="3152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Beam screen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rot="5400000" flipH="1" flipV="1">
            <a:off x="7739062" y="4005263"/>
            <a:ext cx="1676400" cy="33337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ms.JPG"/>
          <p:cNvPicPr>
            <a:picLocks noChangeAspect="1"/>
          </p:cNvPicPr>
          <p:nvPr/>
        </p:nvPicPr>
        <p:blipFill>
          <a:blip r:embed="rId3" cstate="print"/>
          <a:srcRect l="11250"/>
          <a:stretch>
            <a:fillRect/>
          </a:stretch>
        </p:blipFill>
        <p:spPr>
          <a:xfrm>
            <a:off x="0" y="1524001"/>
            <a:ext cx="6311899" cy="53340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10800000">
            <a:off x="4762500" y="4629151"/>
            <a:ext cx="2781300" cy="5429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GB" sz="4000" dirty="0" smtClean="0"/>
              <a:t>Ideas for the next MD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50" y="1371600"/>
            <a:ext cx="901065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Test ZS </a:t>
            </a:r>
            <a:r>
              <a:rPr lang="en-US" dirty="0" err="1" smtClean="0"/>
              <a:t>behaviour</a:t>
            </a:r>
            <a:r>
              <a:rPr lang="en-US" dirty="0" smtClean="0"/>
              <a:t> but make sure to keep ZS alive…</a:t>
            </a:r>
          </a:p>
          <a:p>
            <a:endParaRPr lang="en-GB" sz="2400" dirty="0" smtClean="0"/>
          </a:p>
          <a:p>
            <a:r>
              <a:rPr lang="en-GB" sz="2400" dirty="0" smtClean="0"/>
              <a:t>Scan girder position ZS5 (retracted -&gt; in beam) to determine main voltage required vs. girder position.</a:t>
            </a:r>
          </a:p>
          <a:p>
            <a:r>
              <a:rPr lang="en-US" sz="2400" dirty="0" smtClean="0"/>
              <a:t>Set girder parallel to the beam and compare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ZS1-ZS5.</a:t>
            </a:r>
          </a:p>
          <a:p>
            <a:r>
              <a:rPr lang="en-US" sz="2400" dirty="0" smtClean="0"/>
              <a:t>Observe individual ZS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by varying the gap widths, </a:t>
            </a:r>
          </a:p>
          <a:p>
            <a:pPr lvl="1">
              <a:buNone/>
            </a:pPr>
            <a:r>
              <a:rPr lang="en-US" sz="2400" dirty="0" smtClean="0"/>
              <a:t>→ vary the fields individually to see if one of them is more sensitive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/>
              <a:t>Measure precisely the threshold levels for vacuum activity reduction as a function of the Ion trap voltage and Main gap voltage with nominal beam parameters</a:t>
            </a:r>
            <a:r>
              <a:rPr lang="en-US" sz="2400" dirty="0" smtClean="0"/>
              <a:t>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smtClean="0"/>
              <a:t>Verify </a:t>
            </a:r>
            <a:r>
              <a:rPr lang="en-US" sz="2400" dirty="0" err="1" smtClean="0"/>
              <a:t>outgassing</a:t>
            </a:r>
            <a:r>
              <a:rPr lang="en-US" sz="2400" dirty="0" smtClean="0"/>
              <a:t> as well as de-conditioning during higher than nominal intensity runs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621426"/>
            <a:ext cx="8546937" cy="219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599" y="2748498"/>
            <a:ext cx="891540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000" dirty="0" smtClean="0"/>
              <a:t>Install 1 ZS (100 µm, wires, stainless steel anode) in LSS6 (cabling to a large extend still available from former West Area extraction). 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Install a bipolar Ion Trap Power supply to verify origin of </a:t>
            </a:r>
            <a:r>
              <a:rPr lang="en-GB" sz="2000" dirty="0" err="1" smtClean="0"/>
              <a:t>I</a:t>
            </a:r>
            <a:r>
              <a:rPr lang="en-GB" sz="2000" baseline="-25000" dirty="0" err="1" smtClean="0"/>
              <a:t>anode</a:t>
            </a:r>
            <a:r>
              <a:rPr lang="en-GB" sz="2000" baseline="-25000" dirty="0" smtClean="0"/>
              <a:t> </a:t>
            </a:r>
            <a:r>
              <a:rPr lang="en-GB" sz="2000" dirty="0" smtClean="0"/>
              <a:t>decrease.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Improve Ion trap box, i.e. direct voltage measurement on Ion Trap. plates, as well as lower impedance towards power supply?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 Vacuum gauges installed on individual ZS tanks and pumping modules.</a:t>
            </a:r>
          </a:p>
          <a:p>
            <a:pPr>
              <a:buFont typeface="Arial" pitchFamily="34" charset="0"/>
              <a:buChar char="•"/>
            </a:pPr>
            <a:r>
              <a:rPr lang="en-GB" sz="2000" dirty="0" smtClean="0"/>
              <a:t>Improved image current paths (beam impedance reduction?).</a:t>
            </a:r>
          </a:p>
          <a:p>
            <a:pPr lvl="1">
              <a:buFont typeface="Arial" pitchFamily="34" charset="0"/>
              <a:buChar char="•"/>
            </a:pPr>
            <a:endParaRPr lang="en-GB" sz="2400" dirty="0" smtClean="0"/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Resources needed: ~0.6 MY + ~100 </a:t>
            </a:r>
            <a:r>
              <a:rPr lang="en-GB" sz="2400" dirty="0" err="1" smtClean="0"/>
              <a:t>kCHF</a:t>
            </a:r>
            <a:r>
              <a:rPr lang="en-GB" sz="2400" dirty="0" smtClean="0"/>
              <a:t> (</a:t>
            </a:r>
            <a:r>
              <a:rPr lang="en-GB" sz="2400" dirty="0" err="1" smtClean="0"/>
              <a:t>hardware+electronics</a:t>
            </a:r>
            <a:r>
              <a:rPr lang="en-GB" sz="24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Work may be started in SD 2010/2011?</a:t>
            </a:r>
          </a:p>
          <a:p>
            <a:pPr>
              <a:buFont typeface="Arial" pitchFamily="34" charset="0"/>
              <a:buChar char="•"/>
            </a:pPr>
            <a:r>
              <a:rPr lang="en-GB" sz="2400" dirty="0" smtClean="0"/>
              <a:t>Launch now??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0"/>
            <a:ext cx="8372475" cy="9144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Ideas for a test facility in LSS6 (ZSTF6)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61974" y="2362200"/>
            <a:ext cx="38671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LSS6 proposed layout with one Zs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61974" y="1285875"/>
            <a:ext cx="22955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LSS2 actual layout</a:t>
            </a:r>
            <a:endParaRPr lang="en-GB" sz="1200" dirty="0"/>
          </a:p>
        </p:txBody>
      </p:sp>
      <p:sp>
        <p:nvSpPr>
          <p:cNvPr id="9" name="Oval 8"/>
          <p:cNvSpPr/>
          <p:nvPr/>
        </p:nvSpPr>
        <p:spPr>
          <a:xfrm>
            <a:off x="5067301" y="1752600"/>
            <a:ext cx="1962150" cy="7334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8479"/>
          </a:xfrm>
        </p:spPr>
        <p:txBody>
          <a:bodyPr/>
          <a:lstStyle/>
          <a:p>
            <a:r>
              <a:rPr lang="en-GB" dirty="0" smtClean="0"/>
              <a:t>ZS incident 2002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During 2002 scrubbing run: Vacuum interlock provoked ZS main voltage off and ion traps off.</a:t>
            </a:r>
          </a:p>
          <a:p>
            <a:pPr>
              <a:buNone/>
            </a:pPr>
            <a:r>
              <a:rPr lang="en-US" dirty="0" smtClean="0"/>
              <a:t>When restarting extraction ZS 5 did not hold voltage anymore (high spark rate), and needed to be replaced.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Therefore, since 2003, during LHC beams, scrubbing runs, etc…. :</a:t>
            </a:r>
          </a:p>
          <a:p>
            <a:r>
              <a:rPr lang="en-US" dirty="0" smtClean="0"/>
              <a:t>ZS ‘retracted’</a:t>
            </a:r>
          </a:p>
          <a:p>
            <a:r>
              <a:rPr lang="en-US" dirty="0" smtClean="0"/>
              <a:t>High Voltage ‘ON’ </a:t>
            </a:r>
            <a:r>
              <a:rPr lang="en-US" dirty="0" smtClean="0">
                <a:latin typeface="Arial"/>
                <a:cs typeface="Arial"/>
              </a:rPr>
              <a:t>at</a:t>
            </a:r>
            <a:r>
              <a:rPr lang="en-US" dirty="0" smtClean="0"/>
              <a:t> 0 kV (not off, to be sure that the voltage is well defined)</a:t>
            </a:r>
          </a:p>
          <a:p>
            <a:r>
              <a:rPr lang="en-US" dirty="0" smtClean="0"/>
              <a:t>ZS 1-5 Ion traps ‘ON’: 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dirty="0" smtClean="0"/>
              <a:t>-3 kV </a:t>
            </a:r>
          </a:p>
          <a:p>
            <a:pPr lvl="4">
              <a:buFont typeface="Wingdings" pitchFamily="2" charset="2"/>
              <a:buChar char="Ø"/>
            </a:pPr>
            <a:r>
              <a:rPr lang="en-US" sz="2400" i="1" dirty="0"/>
              <a:t>-</a:t>
            </a:r>
            <a:r>
              <a:rPr lang="en-US" sz="2400" i="1" dirty="0" smtClean="0"/>
              <a:t>6kV</a:t>
            </a:r>
            <a:endParaRPr lang="en-US" sz="2400" i="1" dirty="0"/>
          </a:p>
          <a:p>
            <a:pPr>
              <a:buNone/>
            </a:pPr>
            <a:r>
              <a:rPr lang="en-US" dirty="0" smtClean="0"/>
              <a:t>Software interlock added that verifies Ion trap state: only if Ion trap=on beam is allowed in machine.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4475" y="190500"/>
            <a:ext cx="33528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ZS geometry</a:t>
            </a:r>
            <a:endParaRPr lang="en-US" dirty="0"/>
          </a:p>
        </p:txBody>
      </p:sp>
      <p:pic>
        <p:nvPicPr>
          <p:cNvPr id="11265" name="Picture 2" descr="image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796953" cy="39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lbow Connector 4"/>
          <p:cNvCxnSpPr>
            <a:stCxn id="11265" idx="1"/>
            <a:endCxn id="11" idx="0"/>
          </p:cNvCxnSpPr>
          <p:nvPr/>
        </p:nvCxnSpPr>
        <p:spPr>
          <a:xfrm rot="10800000" flipV="1">
            <a:off x="398170" y="3550440"/>
            <a:ext cx="1506831" cy="2210890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0169" y="5761330"/>
            <a:ext cx="216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Elbow Connector 14"/>
          <p:cNvCxnSpPr>
            <a:endCxn id="19" idx="0"/>
          </p:cNvCxnSpPr>
          <p:nvPr/>
        </p:nvCxnSpPr>
        <p:spPr>
          <a:xfrm>
            <a:off x="7467600" y="3429000"/>
            <a:ext cx="990600" cy="914400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53400" y="4343400"/>
            <a:ext cx="609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7362825" y="4486275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 -220 kV</a:t>
            </a:r>
            <a:endParaRPr lang="en-GB" sz="1200" dirty="0"/>
          </a:p>
        </p:txBody>
      </p:sp>
      <p:cxnSp>
        <p:nvCxnSpPr>
          <p:cNvPr id="23" name="Straight Connector 22"/>
          <p:cNvCxnSpPr/>
          <p:nvPr/>
        </p:nvCxnSpPr>
        <p:spPr>
          <a:xfrm rot="10800000">
            <a:off x="228600" y="6324600"/>
            <a:ext cx="822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9" idx="0"/>
          </p:cNvCxnSpPr>
          <p:nvPr/>
        </p:nvCxnSpPr>
        <p:spPr>
          <a:xfrm rot="16200000" flipH="1">
            <a:off x="7467600" y="5334000"/>
            <a:ext cx="1981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495800" y="6553200"/>
            <a:ext cx="3048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419600" y="6477000"/>
            <a:ext cx="4572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572000" y="6629400"/>
            <a:ext cx="152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4572000" y="6400800"/>
            <a:ext cx="1524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Elbow Connector 70"/>
          <p:cNvCxnSpPr>
            <a:stCxn id="75" idx="0"/>
          </p:cNvCxnSpPr>
          <p:nvPr/>
        </p:nvCxnSpPr>
        <p:spPr>
          <a:xfrm rot="5400000" flipH="1" flipV="1">
            <a:off x="2292900" y="1073700"/>
            <a:ext cx="762000" cy="2424600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1371600" y="2667000"/>
            <a:ext cx="180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Oval 81"/>
          <p:cNvSpPr/>
          <p:nvPr/>
        </p:nvSpPr>
        <p:spPr>
          <a:xfrm>
            <a:off x="3650285" y="609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4" name="Straight Connector 83"/>
          <p:cNvCxnSpPr>
            <a:stCxn id="192" idx="0"/>
          </p:cNvCxnSpPr>
          <p:nvPr/>
        </p:nvCxnSpPr>
        <p:spPr>
          <a:xfrm rot="16200000" flipH="1" flipV="1">
            <a:off x="3551225" y="948234"/>
            <a:ext cx="674828" cy="1950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Oval 118"/>
          <p:cNvSpPr/>
          <p:nvPr/>
        </p:nvSpPr>
        <p:spPr>
          <a:xfrm>
            <a:off x="3657600" y="57150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1" name="Straight Connector 130"/>
          <p:cNvCxnSpPr>
            <a:stCxn id="119" idx="4"/>
          </p:cNvCxnSpPr>
          <p:nvPr/>
        </p:nvCxnSpPr>
        <p:spPr>
          <a:xfrm rot="5400000" flipH="1">
            <a:off x="3529076" y="5815076"/>
            <a:ext cx="706990" cy="725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3782400" y="5105400"/>
            <a:ext cx="180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5" name="Straight Connector 144"/>
          <p:cNvCxnSpPr>
            <a:stCxn id="133" idx="0"/>
          </p:cNvCxnSpPr>
          <p:nvPr/>
        </p:nvCxnSpPr>
        <p:spPr>
          <a:xfrm rot="5400000" flipH="1" flipV="1">
            <a:off x="3271529" y="4499873"/>
            <a:ext cx="1206398" cy="4656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Elbow Connector 146"/>
          <p:cNvCxnSpPr>
            <a:endCxn id="159" idx="2"/>
          </p:cNvCxnSpPr>
          <p:nvPr/>
        </p:nvCxnSpPr>
        <p:spPr>
          <a:xfrm rot="10800000">
            <a:off x="1461601" y="4398600"/>
            <a:ext cx="2410801" cy="554400"/>
          </a:xfrm>
          <a:prstGeom prst="bentConnector2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Rectangle 158"/>
          <p:cNvSpPr/>
          <p:nvPr/>
        </p:nvSpPr>
        <p:spPr>
          <a:xfrm>
            <a:off x="1371600" y="4038600"/>
            <a:ext cx="180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5" name="Straight Connector 174"/>
          <p:cNvCxnSpPr/>
          <p:nvPr/>
        </p:nvCxnSpPr>
        <p:spPr>
          <a:xfrm rot="16200000" flipV="1">
            <a:off x="3190530" y="2341962"/>
            <a:ext cx="1380597" cy="709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/>
          <p:cNvSpPr/>
          <p:nvPr/>
        </p:nvSpPr>
        <p:spPr>
          <a:xfrm>
            <a:off x="3782400" y="1295400"/>
            <a:ext cx="180000" cy="3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4" name="Straight Connector 183"/>
          <p:cNvCxnSpPr>
            <a:stCxn id="75" idx="2"/>
            <a:endCxn id="159" idx="0"/>
          </p:cNvCxnSpPr>
          <p:nvPr/>
        </p:nvCxnSpPr>
        <p:spPr>
          <a:xfrm rot="5400000">
            <a:off x="955800" y="3532800"/>
            <a:ext cx="1011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11" idx="2"/>
          </p:cNvCxnSpPr>
          <p:nvPr/>
        </p:nvCxnSpPr>
        <p:spPr>
          <a:xfrm rot="5400000">
            <a:off x="289779" y="6226576"/>
            <a:ext cx="213636" cy="3145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TextBox 190"/>
          <p:cNvSpPr txBox="1"/>
          <p:nvPr/>
        </p:nvSpPr>
        <p:spPr>
          <a:xfrm>
            <a:off x="4116475" y="5782056"/>
            <a:ext cx="6650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 -6 kV</a:t>
            </a:r>
            <a:endParaRPr lang="en-GB" sz="1200" dirty="0"/>
          </a:p>
        </p:txBody>
      </p:sp>
      <p:sp>
        <p:nvSpPr>
          <p:cNvPr id="192" name="TextBox 191"/>
          <p:cNvSpPr txBox="1"/>
          <p:nvPr/>
        </p:nvSpPr>
        <p:spPr>
          <a:xfrm>
            <a:off x="3441191" y="620573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 -3 kV</a:t>
            </a:r>
            <a:endParaRPr lang="en-GB" sz="1200" dirty="0"/>
          </a:p>
        </p:txBody>
      </p:sp>
      <p:sp>
        <p:nvSpPr>
          <p:cNvPr id="193" name="TextBox 192"/>
          <p:cNvSpPr txBox="1"/>
          <p:nvPr/>
        </p:nvSpPr>
        <p:spPr>
          <a:xfrm>
            <a:off x="3798417" y="1343559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 1MΩ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3782571" y="5160868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 1MΩ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658367" y="4098944"/>
            <a:ext cx="76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 500MΩ</a:t>
            </a:r>
          </a:p>
        </p:txBody>
      </p:sp>
      <p:sp>
        <p:nvSpPr>
          <p:cNvPr id="196" name="TextBox 195"/>
          <p:cNvSpPr txBox="1"/>
          <p:nvPr/>
        </p:nvSpPr>
        <p:spPr>
          <a:xfrm>
            <a:off x="658367" y="2722467"/>
            <a:ext cx="76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 500MΩ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503528" y="5824112"/>
            <a:ext cx="76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R 100KΩ</a:t>
            </a:r>
          </a:p>
        </p:txBody>
      </p:sp>
      <p:cxnSp>
        <p:nvCxnSpPr>
          <p:cNvPr id="210" name="Straight Connector 209"/>
          <p:cNvCxnSpPr/>
          <p:nvPr/>
        </p:nvCxnSpPr>
        <p:spPr>
          <a:xfrm>
            <a:off x="395021" y="5654650"/>
            <a:ext cx="1038758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1256994" y="5838742"/>
            <a:ext cx="767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I ANODE</a:t>
            </a:r>
          </a:p>
        </p:txBody>
      </p:sp>
      <p:sp>
        <p:nvSpPr>
          <p:cNvPr id="212" name="Oval 211"/>
          <p:cNvSpPr/>
          <p:nvPr/>
        </p:nvSpPr>
        <p:spPr>
          <a:xfrm>
            <a:off x="1433780" y="5640019"/>
            <a:ext cx="51207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16" name="Straight Connector 215"/>
          <p:cNvCxnSpPr>
            <a:endCxn id="119" idx="4"/>
          </p:cNvCxnSpPr>
          <p:nvPr/>
        </p:nvCxnSpPr>
        <p:spPr>
          <a:xfrm rot="5400000" flipH="1" flipV="1">
            <a:off x="3807561" y="6249010"/>
            <a:ext cx="155448" cy="1829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1" name="Group 220"/>
          <p:cNvGrpSpPr/>
          <p:nvPr/>
        </p:nvGrpSpPr>
        <p:grpSpPr>
          <a:xfrm>
            <a:off x="4286707" y="654101"/>
            <a:ext cx="457200" cy="304800"/>
            <a:chOff x="4615891" y="617525"/>
            <a:chExt cx="457200" cy="304800"/>
          </a:xfrm>
        </p:grpSpPr>
        <p:cxnSp>
          <p:nvCxnSpPr>
            <p:cNvPr id="217" name="Straight Connector 216"/>
            <p:cNvCxnSpPr/>
            <p:nvPr/>
          </p:nvCxnSpPr>
          <p:spPr>
            <a:xfrm>
              <a:off x="4692091" y="846125"/>
              <a:ext cx="3048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>
              <a:off x="4615891" y="769925"/>
              <a:ext cx="4572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>
              <a:off x="4768291" y="922325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5400000" flipH="1" flipV="1">
              <a:off x="4768291" y="693725"/>
              <a:ext cx="152400" cy="0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9" name="Elbow Connector 228"/>
          <p:cNvCxnSpPr/>
          <p:nvPr/>
        </p:nvCxnSpPr>
        <p:spPr>
          <a:xfrm rot="10800000">
            <a:off x="3898392" y="620573"/>
            <a:ext cx="615089" cy="30480"/>
          </a:xfrm>
          <a:prstGeom prst="bentConnector4">
            <a:avLst>
              <a:gd name="adj1" fmla="val -1102"/>
              <a:gd name="adj2" fmla="val 850000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2" name="Picture 231"/>
          <p:cNvPicPr/>
          <p:nvPr/>
        </p:nvPicPr>
        <p:blipFill>
          <a:blip r:embed="rId3" cstate="print"/>
          <a:srcRect t="19326" r="28586" b="6884"/>
          <a:stretch>
            <a:fillRect/>
          </a:stretch>
        </p:blipFill>
        <p:spPr bwMode="auto">
          <a:xfrm>
            <a:off x="1982419" y="5632704"/>
            <a:ext cx="1053389" cy="665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Oval 50"/>
          <p:cNvSpPr/>
          <p:nvPr/>
        </p:nvSpPr>
        <p:spPr>
          <a:xfrm>
            <a:off x="1433780" y="3534994"/>
            <a:ext cx="51207" cy="457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elogbook.cern.ch/eLogbook/attach_reader?attach_id=1074997"/>
          <p:cNvPicPr>
            <a:picLocks noChangeAspect="1" noChangeArrowheads="1"/>
          </p:cNvPicPr>
          <p:nvPr/>
        </p:nvPicPr>
        <p:blipFill>
          <a:blip r:embed="rId2" cstate="print"/>
          <a:srcRect t="8084" b="33347"/>
          <a:stretch>
            <a:fillRect/>
          </a:stretch>
        </p:blipFill>
        <p:spPr bwMode="auto">
          <a:xfrm>
            <a:off x="2942553" y="862126"/>
            <a:ext cx="6005309" cy="471952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2900" y="2171700"/>
            <a:ext cx="2381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ZS Anode current seems to behave like RF pick-up</a:t>
            </a:r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6725" y="0"/>
            <a:ext cx="8229600" cy="858837"/>
          </a:xfrm>
        </p:spPr>
        <p:txBody>
          <a:bodyPr/>
          <a:lstStyle/>
          <a:p>
            <a:r>
              <a:rPr lang="en-GB" dirty="0" err="1" smtClean="0"/>
              <a:t>I</a:t>
            </a:r>
            <a:r>
              <a:rPr lang="en-GB" baseline="-25000" dirty="0" err="1" smtClean="0"/>
              <a:t>anode</a:t>
            </a:r>
            <a:r>
              <a:rPr lang="en-GB" baseline="-25000" dirty="0" smtClean="0"/>
              <a:t> </a:t>
            </a:r>
            <a:r>
              <a:rPr lang="en-GB" dirty="0" smtClean="0"/>
              <a:t>/ RF pick-up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14500" y="1981200"/>
            <a:ext cx="1638300" cy="1619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57350" y="3314700"/>
            <a:ext cx="1666875" cy="809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52400" y="5658445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beam is injected into SPS, the </a:t>
            </a:r>
            <a:r>
              <a:rPr lang="en-US" dirty="0" err="1" smtClean="0"/>
              <a:t>I</a:t>
            </a:r>
            <a:r>
              <a:rPr lang="en-US" baseline="-25000" dirty="0" err="1" smtClean="0"/>
              <a:t>anode</a:t>
            </a:r>
            <a:r>
              <a:rPr lang="en-US" dirty="0" smtClean="0"/>
              <a:t> appears to drops. </a:t>
            </a:r>
          </a:p>
          <a:p>
            <a:r>
              <a:rPr lang="en-US" dirty="0" smtClean="0"/>
              <a:t>If this would be due to protons hitting the anode we would lose 10</a:t>
            </a:r>
            <a:r>
              <a:rPr lang="en-US" baseline="30000" dirty="0" smtClean="0"/>
              <a:t>14</a:t>
            </a:r>
            <a:r>
              <a:rPr lang="en-US" dirty="0" smtClean="0"/>
              <a:t> particles per second!!! </a:t>
            </a:r>
          </a:p>
          <a:p>
            <a:r>
              <a:rPr lang="en-US" dirty="0" smtClean="0"/>
              <a:t> However, no current is observed in generators</a:t>
            </a:r>
            <a:r>
              <a:rPr lang="en-US" dirty="0" smtClean="0">
                <a:latin typeface="Arial"/>
                <a:cs typeface="Arial"/>
              </a:rPr>
              <a:t>→ electrons emitted from anode ????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b="1774"/>
          <a:stretch>
            <a:fillRect/>
          </a:stretch>
        </p:blipFill>
        <p:spPr bwMode="auto">
          <a:xfrm>
            <a:off x="3143250" y="904875"/>
            <a:ext cx="5797583" cy="444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5052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‘Retracted’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71600" y="3733800"/>
            <a:ext cx="2667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667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‘In beam’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66800" y="2819400"/>
            <a:ext cx="27432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066800" y="2819400"/>
            <a:ext cx="3810000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4495800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Little conditioning effect observed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514600" y="3657600"/>
            <a:ext cx="30480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71450" y="6257925"/>
            <a:ext cx="8972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NB: LHC25 beam wasn’t at the nominal settings as yet (1 batch, 60 bunches, RF not nominal).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Vacuum activity as a function of beam position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28509" cy="7348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Effect of main gap voltage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5931" y="4589222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LHC25 beam parameters not yet nominal!!!  Effect less significant with nominal beam parameters.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31672" y="4879238"/>
            <a:ext cx="9012327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2000" dirty="0" smtClean="0"/>
              <a:t>By applying main gap field the vacuum activity can be reduced.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U Main </a:t>
            </a:r>
            <a:r>
              <a:rPr lang="en-GB" sz="2000" dirty="0" smtClean="0"/>
              <a:t>≤ </a:t>
            </a:r>
            <a:r>
              <a:rPr lang="en-US" sz="2000" dirty="0" smtClean="0"/>
              <a:t>-3kV for Itrap settings -3, -6kV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U Main </a:t>
            </a:r>
            <a:r>
              <a:rPr lang="en-GB" sz="2000" dirty="0" smtClean="0"/>
              <a:t>≤ </a:t>
            </a:r>
            <a:r>
              <a:rPr lang="en-US" sz="2000" dirty="0" smtClean="0"/>
              <a:t>-1.5kV for Itrap settings -1.5, -4.5kV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 Setting the </a:t>
            </a:r>
            <a:r>
              <a:rPr lang="en-US" sz="2000" dirty="0" err="1" smtClean="0"/>
              <a:t>Itrap</a:t>
            </a:r>
            <a:r>
              <a:rPr lang="en-US" sz="2000" dirty="0" smtClean="0"/>
              <a:t> settings to 0, -3 kV, tripped the vacuum interlock. </a:t>
            </a:r>
          </a:p>
          <a:p>
            <a:r>
              <a:rPr lang="en-US" sz="2000" dirty="0" smtClean="0"/>
              <a:t> But more time &amp; stable conditions are needed to perform accurate measurement…</a:t>
            </a:r>
            <a:endParaRPr lang="en-US" sz="2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143000" y="2286000"/>
            <a:ext cx="5562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90549" y="1166012"/>
            <a:ext cx="8068667" cy="3372309"/>
            <a:chOff x="590549" y="1166012"/>
            <a:chExt cx="8068667" cy="3372309"/>
          </a:xfrm>
        </p:grpSpPr>
        <p:pic>
          <p:nvPicPr>
            <p:cNvPr id="4" name="Picture 3"/>
            <p:cNvPicPr/>
            <p:nvPr/>
          </p:nvPicPr>
          <p:blipFill>
            <a:blip r:embed="rId2" cstate="print"/>
            <a:srcRect t="8481" b="6784"/>
            <a:stretch>
              <a:fillRect/>
            </a:stretch>
          </p:blipFill>
          <p:spPr bwMode="auto">
            <a:xfrm>
              <a:off x="590549" y="1166012"/>
              <a:ext cx="8068667" cy="33723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Connector 11"/>
            <p:cNvCxnSpPr/>
            <p:nvPr/>
          </p:nvCxnSpPr>
          <p:spPr>
            <a:xfrm>
              <a:off x="4324350" y="1819275"/>
              <a:ext cx="3962400" cy="0"/>
            </a:xfrm>
            <a:prstGeom prst="line">
              <a:avLst/>
            </a:prstGeom>
            <a:ln w="127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274638"/>
            <a:ext cx="8477250" cy="7540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Anode support </a:t>
            </a:r>
            <a:r>
              <a:rPr lang="en-US" sz="3600" dirty="0" err="1" smtClean="0"/>
              <a:t>equi</a:t>
            </a:r>
            <a:r>
              <a:rPr lang="en-US" sz="3600" dirty="0" smtClean="0"/>
              <a:t>-potential lines</a:t>
            </a:r>
            <a:endParaRPr lang="en-US" sz="3600" dirty="0"/>
          </a:p>
        </p:txBody>
      </p:sp>
      <p:pic>
        <p:nvPicPr>
          <p:cNvPr id="4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7525" y="1323975"/>
            <a:ext cx="5943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714750"/>
            <a:ext cx="5943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-1" y="1847801"/>
            <a:ext cx="32289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Ion traps on(-3, -6 kV)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Main Voltage 0 kV</a:t>
            </a:r>
            <a:endParaRPr lang="en-US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3825" y="4286201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Ion traps on(-3, -6 kV)</a:t>
            </a:r>
          </a:p>
          <a:p>
            <a:pPr lvl="0" algn="ctr">
              <a:spcBef>
                <a:spcPct val="0"/>
              </a:spcBef>
            </a:pPr>
            <a:r>
              <a:rPr lang="en-US" sz="2400" dirty="0" smtClean="0">
                <a:solidFill>
                  <a:prstClr val="black"/>
                </a:solidFill>
                <a:ea typeface="+mj-ea"/>
                <a:cs typeface="+mj-cs"/>
              </a:rPr>
              <a:t>Main Voltage -7 kV</a:t>
            </a:r>
            <a:endParaRPr lang="en-US" sz="2400" dirty="0">
              <a:solidFill>
                <a:prstClr val="black"/>
              </a:solidFill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image001"/>
          <p:cNvPicPr>
            <a:picLocks noChangeAspect="1" noChangeArrowheads="1"/>
          </p:cNvPicPr>
          <p:nvPr/>
        </p:nvPicPr>
        <p:blipFill>
          <a:blip r:embed="rId2" cstate="print"/>
          <a:srcRect l="1054" t="2043" r="13699" b="2043"/>
          <a:stretch>
            <a:fillRect/>
          </a:stretch>
        </p:blipFill>
        <p:spPr bwMode="auto">
          <a:xfrm>
            <a:off x="3640327" y="1028367"/>
            <a:ext cx="5366835" cy="3115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1075372"/>
            <a:ext cx="31146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night of 29/4/2010 4 batches of 72 bunches were taken with nominal beam parameters (from 12:40 am onwards) . </a:t>
            </a:r>
          </a:p>
          <a:p>
            <a:endParaRPr lang="en-GB" dirty="0" smtClean="0"/>
          </a:p>
          <a:p>
            <a:r>
              <a:rPr lang="en-GB" dirty="0" smtClean="0"/>
              <a:t>The main voltage was kept at -7 kV, </a:t>
            </a:r>
            <a:r>
              <a:rPr lang="en-GB" dirty="0" err="1" smtClean="0"/>
              <a:t>Itrap</a:t>
            </a:r>
            <a:r>
              <a:rPr lang="en-GB" dirty="0" smtClean="0"/>
              <a:t> voltage at -3, -6 kV.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981825" y="219075"/>
            <a:ext cx="216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RF voltage increased to 7MV as from here</a:t>
            </a:r>
            <a:endParaRPr lang="en-GB" sz="1400" dirty="0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7210426" y="666750"/>
            <a:ext cx="619125" cy="5048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512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Repeated high intensity cycles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23825" y="4533900"/>
            <a:ext cx="8763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Nominal beam parameters were more difficult to sustain  the beam setting used before. The vacuum levels degraded a factor 10.</a:t>
            </a:r>
          </a:p>
          <a:p>
            <a:endParaRPr lang="en-GB" dirty="0" smtClean="0"/>
          </a:p>
          <a:p>
            <a:r>
              <a:rPr lang="en-GB" dirty="0" smtClean="0"/>
              <a:t>Running several hours does not show any further degradation of vacuum in ZS. </a:t>
            </a:r>
          </a:p>
          <a:p>
            <a:endParaRPr lang="en-US" dirty="0" smtClean="0"/>
          </a:p>
          <a:p>
            <a:r>
              <a:rPr lang="en-US" dirty="0" smtClean="0"/>
              <a:t>Applying a higher voltage to the main gap did not yield a further reduction of the vacuum  levels.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ZS de-conditioning </a:t>
            </a:r>
            <a:endParaRPr lang="en-US" dirty="0"/>
          </a:p>
        </p:txBody>
      </p:sp>
      <p:pic>
        <p:nvPicPr>
          <p:cNvPr id="16386" name="Picture 2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914400"/>
            <a:ext cx="8286750" cy="479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5791200"/>
            <a:ext cx="822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De-conditioning was observed. However, only 10 sparks suffice to retrieve the initial conditioning level.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15075" y="1714500"/>
            <a:ext cx="1571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C00FF"/>
                </a:solidFill>
              </a:rPr>
              <a:t>Main voltage</a:t>
            </a:r>
            <a:endParaRPr lang="en-US" dirty="0">
              <a:solidFill>
                <a:srgbClr val="CC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450" y="3838575"/>
            <a:ext cx="1971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Vacua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162050" y="3438525"/>
            <a:ext cx="866775" cy="371475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9793</TotalTime>
  <Words>938</Words>
  <Application>Microsoft Office PowerPoint</Application>
  <PresentationFormat>On-screen Show (4:3)</PresentationFormat>
  <Paragraphs>98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Observations and measurements on the ZS during the SPS MD  27-29 April 2010</vt:lpstr>
      <vt:lpstr>ZS incident 2002</vt:lpstr>
      <vt:lpstr>ZS geometry</vt:lpstr>
      <vt:lpstr>Ianode / RF pick-up</vt:lpstr>
      <vt:lpstr>Vacuum activity as a function of beam position</vt:lpstr>
      <vt:lpstr>Effect of main gap voltage </vt:lpstr>
      <vt:lpstr>Anode support equi-potential lines</vt:lpstr>
      <vt:lpstr>Repeated high intensity cycles</vt:lpstr>
      <vt:lpstr>ZS de-conditioning </vt:lpstr>
      <vt:lpstr>Conclusions</vt:lpstr>
      <vt:lpstr>Outgassing observed on MST/MSE</vt:lpstr>
      <vt:lpstr>MS geometry</vt:lpstr>
      <vt:lpstr>Ideas for the next MD</vt:lpstr>
      <vt:lpstr>Ideas for a test facility in LSS6 (ZSTF6)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‘First impressions’ of  electron cloud MD with the ZS  26-29 April 2010</dc:title>
  <dc:creator>Borburgh</dc:creator>
  <cp:lastModifiedBy>Borburgh</cp:lastModifiedBy>
  <cp:revision>68</cp:revision>
  <dcterms:created xsi:type="dcterms:W3CDTF">2010-04-29T07:11:50Z</dcterms:created>
  <dcterms:modified xsi:type="dcterms:W3CDTF">2010-05-21T07:18:37Z</dcterms:modified>
</cp:coreProperties>
</file>