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88" r:id="rId4"/>
    <p:sldId id="282" r:id="rId5"/>
    <p:sldId id="283" r:id="rId6"/>
    <p:sldId id="287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751" autoAdjust="0"/>
    <p:restoredTop sz="86443" autoAdjust="0"/>
  </p:normalViewPr>
  <p:slideViewPr>
    <p:cSldViewPr snapToGrid="0" snapToObjects="1">
      <p:cViewPr>
        <p:scale>
          <a:sx n="100" d="100"/>
          <a:sy n="100" d="100"/>
        </p:scale>
        <p:origin x="-9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AEB0-24EA-0E48-8996-EA95EBDA1F38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8787-74A6-3647-BAF3-4BD4BC806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97" y="1011616"/>
            <a:ext cx="8642204" cy="569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ln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24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6" Type="http://schemas.openxmlformats.org/officeDocument/2006/relationships/image" Target="../media/image9.pd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 results from Nov. 20 on low transition energy in the </a:t>
            </a:r>
            <a:r>
              <a:rPr lang="en-US" dirty="0" smtClean="0"/>
              <a:t>SPS and </a:t>
            </a:r>
            <a:r>
              <a:rPr lang="en-US" dirty="0" smtClean="0"/>
              <a:t>studies for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H. Bartosik, Y. </a:t>
            </a:r>
            <a:r>
              <a:rPr lang="en-US" dirty="0" err="1" smtClean="0"/>
              <a:t>Papaphilippou</a:t>
            </a:r>
            <a:r>
              <a:rPr lang="en-US" dirty="0" smtClean="0"/>
              <a:t>, B. </a:t>
            </a:r>
            <a:r>
              <a:rPr lang="en-US" dirty="0" err="1" smtClean="0"/>
              <a:t>Salvant</a:t>
            </a:r>
            <a:r>
              <a:rPr lang="en-US" dirty="0" smtClean="0"/>
              <a:t>, T. </a:t>
            </a:r>
            <a:r>
              <a:rPr lang="en-US" dirty="0" err="1" smtClean="0"/>
              <a:t>Argyropoulos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lower transition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6"/>
            <a:ext cx="8642204" cy="56304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Instability thresholds for TMCI and longitudinal instabilities increase linearly with slippage factor </a:t>
            </a:r>
            <a:r>
              <a:rPr lang="en-US" dirty="0" err="1" smtClean="0"/>
              <a:t>η</a:t>
            </a:r>
            <a:endParaRPr lang="en-US" dirty="0" smtClean="0"/>
          </a:p>
          <a:p>
            <a:pPr lvl="1"/>
            <a:r>
              <a:rPr lang="en-US" dirty="0" smtClean="0"/>
              <a:t>Higher slippage factor means more mixing in longitudinal plane and faster damping</a:t>
            </a:r>
          </a:p>
          <a:p>
            <a:pPr lvl="1"/>
            <a:r>
              <a:rPr lang="en-US" dirty="0" smtClean="0"/>
              <a:t>Higher instability thresholds is thus expected for lower transition energies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(=higher slippage factor)</a:t>
            </a:r>
          </a:p>
          <a:p>
            <a:r>
              <a:rPr lang="en-US" dirty="0" smtClean="0"/>
              <a:t>Lower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can be achieved in SPS easily by reducing the horizontal </a:t>
            </a:r>
            <a:r>
              <a:rPr lang="en-US" dirty="0" err="1" smtClean="0"/>
              <a:t>betatron</a:t>
            </a:r>
            <a:r>
              <a:rPr lang="en-US" dirty="0" smtClean="0"/>
              <a:t> tune</a:t>
            </a:r>
            <a:endParaRPr lang="en-US" baseline="-25000" dirty="0" smtClean="0"/>
          </a:p>
          <a:p>
            <a:pPr lvl="1"/>
            <a:r>
              <a:rPr lang="en-US" dirty="0" smtClean="0"/>
              <a:t>Nominal working point for LHC beams (Q26):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=26.13,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=26.18,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=22.8, η(@26GeV)=0.63E-3, maximal horizontal dispersion~4.8m</a:t>
            </a:r>
          </a:p>
          <a:p>
            <a:pPr lvl="1"/>
            <a:r>
              <a:rPr lang="en-US" dirty="0" smtClean="0"/>
              <a:t>New working point for LHC beams (Q20):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=20.13,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=20.18,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=18, η(@26GeV)=1.8E-3, maximal horizontal dispersion~8m</a:t>
            </a:r>
          </a:p>
          <a:p>
            <a:pPr lvl="1"/>
            <a:r>
              <a:rPr lang="en-US" dirty="0" smtClean="0"/>
              <a:t>Increase of </a:t>
            </a:r>
            <a:r>
              <a:rPr lang="en-US" dirty="0" err="1" smtClean="0"/>
              <a:t>η</a:t>
            </a:r>
            <a:r>
              <a:rPr lang="en-US" dirty="0" smtClean="0"/>
              <a:t> by </a:t>
            </a:r>
            <a:r>
              <a:rPr lang="en-US" dirty="0" smtClean="0"/>
              <a:t>a factor of </a:t>
            </a:r>
            <a:r>
              <a:rPr lang="en-US" dirty="0" smtClean="0"/>
              <a:t>2.8 @injection and 1.6 @extraction!</a:t>
            </a:r>
            <a:endParaRPr lang="en-US" dirty="0" smtClean="0"/>
          </a:p>
          <a:p>
            <a:r>
              <a:rPr lang="en-US" dirty="0" smtClean="0"/>
              <a:t>Possible limitation: for achieving same longitudinal parameters (bucket area) RF-voltage needs to be increased according to V~η</a:t>
            </a:r>
          </a:p>
          <a:p>
            <a:r>
              <a:rPr lang="en-US" dirty="0" smtClean="0"/>
              <a:t>However, smaller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for same stability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6"/>
            <a:ext cx="8642204" cy="58463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 cycles with lower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(Q20) prepared in the SPS database</a:t>
            </a:r>
          </a:p>
          <a:p>
            <a:pPr lvl="1"/>
            <a:r>
              <a:rPr lang="en-US" dirty="0" smtClean="0"/>
              <a:t>MD1 for flat bottom studies (3.7s)</a:t>
            </a:r>
          </a:p>
          <a:p>
            <a:pPr lvl="1"/>
            <a:r>
              <a:rPr lang="en-US" dirty="0" smtClean="0"/>
              <a:t>LHCfast3 with acceleration up to 450GeV</a:t>
            </a:r>
          </a:p>
          <a:p>
            <a:pPr lvl="1"/>
            <a:r>
              <a:rPr lang="en-US" dirty="0" smtClean="0"/>
              <a:t>Transfer lines TT2/TT10 not matched to new optics yet</a:t>
            </a:r>
          </a:p>
          <a:p>
            <a:r>
              <a:rPr lang="en-US" dirty="0" smtClean="0"/>
              <a:t>Optics function in the new cycles confirmed by measurements</a:t>
            </a:r>
          </a:p>
          <a:p>
            <a:r>
              <a:rPr lang="en-US" dirty="0" smtClean="0"/>
              <a:t>Experimentally confirmed increase of slippage factor by measurement of synchrotron frequencies for nominal and new optics</a:t>
            </a:r>
          </a:p>
          <a:p>
            <a:r>
              <a:rPr lang="en-US" dirty="0" smtClean="0"/>
              <a:t>Up to now studies with single bunches only </a:t>
            </a:r>
          </a:p>
          <a:p>
            <a:r>
              <a:rPr lang="en-US" dirty="0" smtClean="0"/>
              <a:t>Successfully injected up to </a:t>
            </a:r>
            <a:r>
              <a:rPr lang="en-US" dirty="0" smtClean="0">
                <a:solidFill>
                  <a:srgbClr val="FF0000"/>
                </a:solidFill>
              </a:rPr>
              <a:t>3.3E11 </a:t>
            </a:r>
            <a:r>
              <a:rPr lang="en-US" dirty="0" err="1" smtClean="0">
                <a:solidFill>
                  <a:srgbClr val="FF0000"/>
                </a:solidFill>
              </a:rPr>
              <a:t>p/b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MD1 cycle</a:t>
            </a:r>
          </a:p>
          <a:p>
            <a:r>
              <a:rPr lang="en-US" dirty="0" smtClean="0"/>
              <a:t>Successfully accelerated up to </a:t>
            </a:r>
            <a:r>
              <a:rPr lang="en-US" dirty="0" smtClean="0">
                <a:solidFill>
                  <a:srgbClr val="FF0000"/>
                </a:solidFill>
              </a:rPr>
              <a:t>2.5E11 </a:t>
            </a:r>
            <a:r>
              <a:rPr lang="en-US" dirty="0" err="1" smtClean="0">
                <a:solidFill>
                  <a:srgbClr val="FF0000"/>
                </a:solidFill>
              </a:rPr>
              <a:t>p/b</a:t>
            </a:r>
            <a:r>
              <a:rPr lang="en-US" dirty="0" smtClean="0"/>
              <a:t> up to 450GeV</a:t>
            </a:r>
          </a:p>
          <a:p>
            <a:r>
              <a:rPr lang="en-US" dirty="0" smtClean="0"/>
              <a:t>No significant blow-up of transverse </a:t>
            </a:r>
            <a:r>
              <a:rPr lang="en-US" dirty="0" err="1" smtClean="0"/>
              <a:t>emittances</a:t>
            </a:r>
            <a:r>
              <a:rPr lang="en-US" dirty="0" smtClean="0"/>
              <a:t> observed</a:t>
            </a:r>
          </a:p>
          <a:p>
            <a:r>
              <a:rPr lang="en-US" dirty="0" smtClean="0"/>
              <a:t>Higher thresholds for Transverse Mode Coupling (TMC) instabilities qualitatively confirmed</a:t>
            </a:r>
          </a:p>
          <a:p>
            <a:r>
              <a:rPr lang="en-US" dirty="0" smtClean="0"/>
              <a:t>Particle losses (~10%) within the first</a:t>
            </a:r>
            <a:r>
              <a:rPr lang="en-US" dirty="0" smtClean="0"/>
              <a:t> 10ms </a:t>
            </a:r>
            <a:r>
              <a:rPr lang="en-US" dirty="0" smtClean="0"/>
              <a:t>after injection of about 3E11 </a:t>
            </a:r>
            <a:r>
              <a:rPr lang="en-US" dirty="0" err="1" smtClean="0"/>
              <a:t>p/</a:t>
            </a:r>
            <a:r>
              <a:rPr lang="en-US" dirty="0" err="1" smtClean="0"/>
              <a:t>b</a:t>
            </a:r>
            <a:r>
              <a:rPr lang="en-US" dirty="0" smtClean="0"/>
              <a:t> for  </a:t>
            </a:r>
            <a:r>
              <a:rPr lang="en-US" dirty="0" smtClean="0">
                <a:solidFill>
                  <a:srgbClr val="FF0000"/>
                </a:solidFill>
              </a:rPr>
              <a:t>RF-voltage of </a:t>
            </a:r>
            <a:r>
              <a:rPr lang="en-US" dirty="0" smtClean="0">
                <a:solidFill>
                  <a:srgbClr val="FF0000"/>
                </a:solidFill>
              </a:rPr>
              <a:t>1.8MV </a:t>
            </a:r>
            <a:r>
              <a:rPr lang="en-US" dirty="0" smtClean="0"/>
              <a:t>(measured </a:t>
            </a:r>
            <a:r>
              <a:rPr lang="en-US" dirty="0" smtClean="0"/>
              <a:t>with the integrated bunch intensity from the wall current </a:t>
            </a:r>
            <a:r>
              <a:rPr lang="en-US" dirty="0" smtClean="0"/>
              <a:t>monitor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Losses at </a:t>
            </a:r>
            <a:r>
              <a:rPr lang="en-US" dirty="0" smtClean="0"/>
              <a:t>injection for </a:t>
            </a:r>
            <a:r>
              <a:rPr lang="en-US" dirty="0" smtClean="0"/>
              <a:t>different RF-voltages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6"/>
            <a:ext cx="8642204" cy="58463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Scan of RF-voltage for different intensities </a:t>
            </a:r>
          </a:p>
          <a:p>
            <a:pPr lvl="1"/>
            <a:r>
              <a:rPr lang="en-US" dirty="0" err="1" smtClean="0"/>
              <a:t>Qx</a:t>
            </a:r>
            <a:r>
              <a:rPr lang="en-US" dirty="0" smtClean="0"/>
              <a:t>=20.13, </a:t>
            </a:r>
            <a:r>
              <a:rPr lang="en-US" dirty="0" err="1" smtClean="0"/>
              <a:t>Qy</a:t>
            </a:r>
            <a:r>
              <a:rPr lang="en-US" dirty="0" smtClean="0"/>
              <a:t>=20.18, ξ</a:t>
            </a:r>
            <a:r>
              <a:rPr lang="en-US" baseline="-25000" dirty="0" smtClean="0"/>
              <a:t>x</a:t>
            </a:r>
            <a:r>
              <a:rPr lang="en-US" dirty="0" smtClean="0"/>
              <a:t>~0.2, ξ</a:t>
            </a:r>
            <a:r>
              <a:rPr lang="en-US" baseline="-25000" dirty="0" smtClean="0"/>
              <a:t>y</a:t>
            </a:r>
            <a:r>
              <a:rPr lang="en-US" dirty="0" smtClean="0"/>
              <a:t>~0.03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chromaticities</a:t>
            </a:r>
            <a:r>
              <a:rPr lang="en-US" dirty="0" smtClean="0">
                <a:solidFill>
                  <a:srgbClr val="FF0000"/>
                </a:solidFill>
              </a:rPr>
              <a:t> not measured)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Improving losses</a:t>
            </a:r>
            <a:r>
              <a:rPr lang="en-US" dirty="0" smtClean="0"/>
              <a:t> within 10 ms after injection by increasing </a:t>
            </a:r>
            <a:r>
              <a:rPr lang="en-US" dirty="0" smtClean="0"/>
              <a:t>RF-voltage</a:t>
            </a:r>
          </a:p>
          <a:p>
            <a:pPr lvl="1"/>
            <a:r>
              <a:rPr lang="en-US" dirty="0" smtClean="0"/>
              <a:t>Small effect for intensity around 1E11 </a:t>
            </a:r>
            <a:r>
              <a:rPr lang="en-US" dirty="0" err="1" smtClean="0"/>
              <a:t>p/b</a:t>
            </a:r>
            <a:r>
              <a:rPr lang="en-US" dirty="0" smtClean="0"/>
              <a:t>: 2-4% losses</a:t>
            </a:r>
          </a:p>
          <a:p>
            <a:pPr lvl="1"/>
            <a:r>
              <a:rPr lang="en-US" dirty="0" smtClean="0"/>
              <a:t>Losses of around 4% for RF-voltage above 2.5 MV for 2E11, but increased loses for lower voltages</a:t>
            </a:r>
          </a:p>
          <a:p>
            <a:pPr lvl="1"/>
            <a:r>
              <a:rPr lang="en-US" dirty="0" smtClean="0"/>
              <a:t>No clear dependence on RF-voltage in both cases (for RF voltage above 2.5MV)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maybe due to longitudinal phase space distribution coming from the PS or space charge effects (optimization for high </a:t>
            </a:r>
            <a:r>
              <a:rPr lang="en-US" dirty="0" smtClean="0"/>
              <a:t>intensities </a:t>
            </a:r>
            <a:r>
              <a:rPr lang="en-US" dirty="0" smtClean="0"/>
              <a:t>needed)</a:t>
            </a:r>
            <a:endParaRPr lang="en-US" dirty="0"/>
          </a:p>
        </p:txBody>
      </p:sp>
      <p:pic>
        <p:nvPicPr>
          <p:cNvPr id="6" name="Picture 5" descr="LossesVsRF-1E1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3900" y="1873961"/>
            <a:ext cx="3685200" cy="2796804"/>
          </a:xfrm>
          <a:prstGeom prst="rect">
            <a:avLst/>
          </a:prstGeom>
        </p:spPr>
      </p:pic>
      <p:pic>
        <p:nvPicPr>
          <p:cNvPr id="7" name="Picture 6" descr="LossesVsRF-2E1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811101" y="1873961"/>
            <a:ext cx="3685200" cy="2796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along flat bottom of MD1</a:t>
            </a:r>
            <a:endParaRPr lang="en-US" dirty="0"/>
          </a:p>
        </p:txBody>
      </p:sp>
      <p:pic>
        <p:nvPicPr>
          <p:cNvPr id="4" name="Content Placeholder 3" descr="Intensity_MR154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105" r="-12105"/>
              <a:stretch>
                <a:fillRect/>
              </a:stretch>
            </p:blipFill>
          </mc:Choice>
          <mc:Fallback>
            <p:blipFill>
              <a:blip r:embed="rId3"/>
              <a:srcRect l="-12105" r="-12105"/>
              <a:stretch>
                <a:fillRect/>
              </a:stretch>
            </p:blipFill>
          </mc:Fallback>
        </mc:AlternateContent>
        <p:spPr>
          <a:xfrm>
            <a:off x="-266312" y="1406555"/>
            <a:ext cx="3682612" cy="2425910"/>
          </a:xfrm>
        </p:spPr>
      </p:pic>
      <p:pic>
        <p:nvPicPr>
          <p:cNvPr id="5" name="Picture 4" descr="Intensity_MR144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973598" y="1406555"/>
            <a:ext cx="2965002" cy="24259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053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1.8 MV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8297" y="4064000"/>
            <a:ext cx="8642204" cy="2654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Immediate losses with 1.8 MV (~10%) </a:t>
            </a:r>
          </a:p>
          <a:p>
            <a:pPr marL="342900" lvl="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Reduced losses within first 20 ms after injection for RF-voltage above 2.5 MV (~4%)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Slow losses within 1.5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losses seem to increase again with higher voltage – Crossing of resonances due to increased space charge forces arising from shorter bunch length?</a:t>
            </a:r>
          </a:p>
          <a:p>
            <a:pPr marL="34290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Comparison with nominal Q26 MD1 cycle and further studies needed</a:t>
            </a:r>
          </a:p>
        </p:txBody>
      </p:sp>
      <p:pic>
        <p:nvPicPr>
          <p:cNvPr id="11" name="Picture 10" descr="Intensity_MR136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030096" y="1406555"/>
            <a:ext cx="2965001" cy="24259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11153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3.8 MV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69957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3.2 MV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addressed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Correct chromaticity along the acceleration cycle for providing comparable set of machine parameters</a:t>
            </a:r>
          </a:p>
          <a:p>
            <a:r>
              <a:rPr lang="en-US" dirty="0" smtClean="0"/>
              <a:t>Optimize RF parameters at flat bottom and along the cycle</a:t>
            </a:r>
          </a:p>
          <a:p>
            <a:r>
              <a:rPr lang="en-US" dirty="0" smtClean="0"/>
              <a:t>Study longitudinal parameters at 450 </a:t>
            </a:r>
            <a:r>
              <a:rPr lang="en-US" dirty="0" err="1" smtClean="0"/>
              <a:t>GeV</a:t>
            </a:r>
            <a:r>
              <a:rPr lang="en-US" dirty="0" smtClean="0"/>
              <a:t> for different intensities – compatible with LHC requirements and available RF-voltage?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Investigate loss mechanisms at injection – optimize working point and further studies on the nonlinear machine model (space charge, resonances, …)</a:t>
            </a:r>
          </a:p>
          <a:p>
            <a:r>
              <a:rPr lang="en-US" dirty="0" smtClean="0"/>
              <a:t>Inject LHC bunch trains with high intensity for studying impact on electron cloud and other multi-bunch instabilities with all different bunch </a:t>
            </a:r>
            <a:r>
              <a:rPr lang="en-US" dirty="0" err="1" smtClean="0"/>
              <a:t>spacings</a:t>
            </a:r>
            <a:endParaRPr lang="en-US" dirty="0" smtClean="0"/>
          </a:p>
          <a:p>
            <a:r>
              <a:rPr lang="en-US" dirty="0" smtClean="0"/>
              <a:t>Investigate the possibility of injecting high intensity (CNGS) beams above transition (Q15) </a:t>
            </a:r>
          </a:p>
          <a:p>
            <a:r>
              <a:rPr lang="en-US" dirty="0" smtClean="0"/>
              <a:t>Q20 cycles could be very useful to study the localization of impedance sources of the machine</a:t>
            </a:r>
          </a:p>
          <a:p>
            <a:r>
              <a:rPr lang="en-US" dirty="0" smtClean="0"/>
              <a:t>Match </a:t>
            </a:r>
            <a:r>
              <a:rPr lang="en-US" dirty="0" err="1" smtClean="0"/>
              <a:t>transferline</a:t>
            </a:r>
            <a:r>
              <a:rPr lang="en-US" dirty="0" smtClean="0"/>
              <a:t> TT2/TT10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simulation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Study space charge effects and find improved nonlinear model for optimizing working </a:t>
            </a:r>
            <a:r>
              <a:rPr lang="en-US" dirty="0" err="1" smtClean="0"/>
              <a:t>pointfor</a:t>
            </a:r>
            <a:r>
              <a:rPr lang="en-US" dirty="0" smtClean="0"/>
              <a:t> new optics with different </a:t>
            </a:r>
            <a:r>
              <a:rPr lang="en-US" dirty="0" err="1" smtClean="0"/>
              <a:t>emittances</a:t>
            </a:r>
            <a:r>
              <a:rPr lang="en-US" dirty="0" smtClean="0"/>
              <a:t>: Hannes</a:t>
            </a:r>
          </a:p>
          <a:p>
            <a:r>
              <a:rPr lang="en-US" dirty="0" smtClean="0"/>
              <a:t>Study electron cloud instability with new optics with different bunch </a:t>
            </a:r>
            <a:r>
              <a:rPr lang="en-US" dirty="0" err="1" smtClean="0"/>
              <a:t>spacings</a:t>
            </a:r>
            <a:r>
              <a:rPr lang="en-US" dirty="0" smtClean="0"/>
              <a:t>: Kevin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Headtail</a:t>
            </a:r>
            <a:r>
              <a:rPr lang="en-US" dirty="0" smtClean="0"/>
              <a:t>” simulations on Transverse Mode Coupling instabilities for estimating thresholds for nominal and new optics (injection/extraction): Benoit</a:t>
            </a:r>
          </a:p>
          <a:p>
            <a:r>
              <a:rPr lang="en-US" dirty="0" smtClean="0"/>
              <a:t>Study of the impedance localization through intensity dependent multi-BPM response (cross check with one-turn transfer matrix): </a:t>
            </a:r>
            <a:r>
              <a:rPr lang="en-US" dirty="0" err="1" smtClean="0"/>
              <a:t>Nicolo</a:t>
            </a:r>
            <a:endParaRPr lang="en-US" dirty="0" smtClean="0"/>
          </a:p>
          <a:p>
            <a:r>
              <a:rPr lang="en-US" dirty="0" smtClean="0"/>
              <a:t>Study coupled bunch instabilities (transverse, injection/extraction): Nicolas</a:t>
            </a:r>
          </a:p>
          <a:p>
            <a:r>
              <a:rPr lang="en-US" dirty="0" smtClean="0"/>
              <a:t>Studies in longitudinal plane: Elena S./</a:t>
            </a:r>
            <a:r>
              <a:rPr lang="en-US" dirty="0" err="1" smtClean="0"/>
              <a:t>Theodoros</a:t>
            </a:r>
            <a:r>
              <a:rPr lang="en-US" dirty="0" smtClean="0"/>
              <a:t>/Chandra</a:t>
            </a:r>
          </a:p>
          <a:p>
            <a:pPr lvl="1"/>
            <a:r>
              <a:rPr lang="en-US" dirty="0" smtClean="0"/>
              <a:t>Coupled bunch instabilities (injection-extraction)</a:t>
            </a:r>
          </a:p>
          <a:p>
            <a:pPr lvl="1"/>
            <a:r>
              <a:rPr lang="en-US" dirty="0" smtClean="0"/>
              <a:t>Double RF – use of 800MHz cavity and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</a:t>
            </a:r>
          </a:p>
          <a:p>
            <a:r>
              <a:rPr lang="en-US" dirty="0" smtClean="0"/>
              <a:t>Matching of transfer line TT2/TT10: Elena B./Hannes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15441</TotalTime>
  <Words>866</Words>
  <Application>Microsoft Macintosh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MD results from Nov. 20 on low transition energy in the SPS and studies for 2011</vt:lpstr>
      <vt:lpstr>Motivation for lower transition energy</vt:lpstr>
      <vt:lpstr>Previous results</vt:lpstr>
      <vt:lpstr>Losses at injection for different RF-voltages</vt:lpstr>
      <vt:lpstr>Intensity along flat bottom of MD1</vt:lpstr>
      <vt:lpstr>To be addressed next year</vt:lpstr>
      <vt:lpstr>Possible simulation studies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Hannes Bartosik</dc:creator>
  <cp:keywords/>
  <dc:description/>
  <cp:lastModifiedBy>Hannes Bartosik</cp:lastModifiedBy>
  <cp:revision>148</cp:revision>
  <dcterms:created xsi:type="dcterms:W3CDTF">2010-12-16T13:55:17Z</dcterms:created>
  <dcterms:modified xsi:type="dcterms:W3CDTF">2010-12-16T14:40:40Z</dcterms:modified>
  <cp:category/>
</cp:coreProperties>
</file>