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64" r:id="rId5"/>
    <p:sldId id="263" r:id="rId6"/>
    <p:sldId id="265" r:id="rId7"/>
    <p:sldId id="266" r:id="rId8"/>
    <p:sldId id="271" r:id="rId9"/>
    <p:sldId id="267" r:id="rId10"/>
    <p:sldId id="269" r:id="rId11"/>
    <p:sldId id="268" r:id="rId12"/>
    <p:sldId id="270" r:id="rId13"/>
    <p:sldId id="272" r:id="rId14"/>
    <p:sldId id="261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6"/>
  </p:normalViewPr>
  <p:slideViewPr>
    <p:cSldViewPr snapToGrid="0" snapToObjects="1">
      <p:cViewPr varScale="1">
        <p:scale>
          <a:sx n="89" d="100"/>
          <a:sy n="89" d="100"/>
        </p:scale>
        <p:origin x="89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42DB-B642-40E5-AF00-D7196E7F053F}" type="datetimeFigureOut">
              <a:rPr lang="en-US" smtClean="0"/>
              <a:t>1/16/20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7F226-FFA2-4651-9380-1D99E1CCF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45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D832D-7356-254C-B613-CBA1D1969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0CCCD-6551-4349-9D7B-BDEB5C81C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592E9-06DE-4447-9459-A2E5131B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0BC5-5F03-47B1-93D4-ABCF08D677DD}" type="datetime1">
              <a:rPr lang="de-DE" smtClean="0"/>
              <a:t>16.01.20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16CA2-6CA8-BA4A-AD0B-29C6A676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B77E6-BF24-E748-9955-748C3C78E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A63C-3161-9148-934F-E50C0DFB4B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07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FA38-7CF1-DF49-A051-0F488B99F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D0EC9-B6D8-2A48-9E6F-22B6867CD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951EA-1283-D849-8B70-C72C385A9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68B9-FE36-4022-919B-33DB4B6CB392}" type="datetime1">
              <a:rPr lang="de-DE" smtClean="0"/>
              <a:t>16.01.20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34BBF-370F-174B-8FC6-E48A0EFD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CF783-8851-CE41-B67D-CFECBF753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A63C-3161-9148-934F-E50C0DFB4B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91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F1D482-7BE7-7F4F-9B25-B694249AB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E83BB-EA47-034C-BCCE-94D6C0F2D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2909C-7497-584B-9285-4343E3569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81F1-66B3-42FE-8D64-A4500A6B5CF4}" type="datetime1">
              <a:rPr lang="de-DE" smtClean="0"/>
              <a:t>16.01.20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8EEF5-14AE-9D42-9271-BC9F6E0C7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C710F-2C94-2F40-A0C1-D4851D553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A63C-3161-9148-934F-E50C0DFB4B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03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23DCB-E0C3-924D-B18E-9E014F876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B4CA2-E5B9-A242-A2CD-ED9FB49BC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211BD-ED64-BB4F-873A-E13927F0C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F55A-742A-4BE1-BE15-6C9A0978BE75}" type="datetime1">
              <a:rPr lang="de-DE" smtClean="0"/>
              <a:t>16.01.20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04F3C-B61F-F147-9301-5BC13403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A6CF3-5A41-A54D-96B4-5A8505222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A63C-3161-9148-934F-E50C0DFB4B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978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80E6-E9DD-8341-9D0D-6B74D96DE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541C2-6EEB-2440-9A14-956DA8E3C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3FED9-ACC1-4B43-97D1-A3EFC7982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97D0-93F6-40E6-B5AF-935D9912D35F}" type="datetime1">
              <a:rPr lang="de-DE" smtClean="0"/>
              <a:t>16.01.20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F9B0C-DAC4-524C-AD16-ACCA23350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164F1-2ADD-C44D-B814-2AA5F12FE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A63C-3161-9148-934F-E50C0DFB4B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88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2AA44-D60E-9643-B19E-4BD1361F8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5EC67-B341-F440-ADF0-718A5F1B58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1FE91-1E3A-9A48-8DA0-759C4F917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B6C0C-B489-2044-8CFE-3C2541DF4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3D68-37D2-4541-A8ED-4CE05E2041B4}" type="datetime1">
              <a:rPr lang="de-DE" smtClean="0"/>
              <a:t>16.01.20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1ECED-E039-664B-9F70-483E8DD7C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408EB-6324-FE49-97F4-354BDEEA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A63C-3161-9148-934F-E50C0DFB4B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476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C86A6-C8C7-EE48-949F-73DF785C9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5E53C-5C21-284F-AC00-6622BA31D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E4637-C965-2341-AA68-3C37BA81B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B02FEF-1661-4E49-BEE5-BBEAB7351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DB37CA-F10A-4842-883B-206F08E6A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62896A-135D-EC47-AC8F-8B417DEA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976C-4E92-4195-8FE7-01F287361B08}" type="datetime1">
              <a:rPr lang="de-DE" smtClean="0"/>
              <a:t>16.01.20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88F359-41B1-584F-8C6A-197B09B40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89A23-466C-2143-91BF-1091A882C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A63C-3161-9148-934F-E50C0DFB4B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05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535EB-FECE-3F4C-A5D5-CF780A70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79CDA-B4BD-C94B-A165-20E37E24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8B88-3198-4CE1-8505-981D7D0A5B4B}" type="datetime1">
              <a:rPr lang="de-DE" smtClean="0"/>
              <a:t>16.01.20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7E040-9AA1-2746-9BF5-5CF61A7EF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F22C3-3B5B-5E43-AAED-AB5C2118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A63C-3161-9148-934F-E50C0DFB4B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29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6EE1B9-3B5C-8B4D-B4E0-5CF29203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6F07-3863-4291-91CB-408E27324F41}" type="datetime1">
              <a:rPr lang="de-DE" smtClean="0"/>
              <a:t>16.01.20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E86B8E-91F3-6049-AE6E-22BE9A695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BEAA7-376D-CC44-8A94-492B74E3E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A63C-3161-9148-934F-E50C0DFB4B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44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F5B77-08C7-6344-89CC-33A870826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494F7-33F3-364E-B75F-11021E748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5EA0B-103E-5D49-9416-B2B717361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F0F0B-3773-0C46-94A3-8C288036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9FC5-555F-458D-A12B-40113CBEDFA8}" type="datetime1">
              <a:rPr lang="de-DE" smtClean="0"/>
              <a:t>16.01.20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C17C3-CA68-E740-94FD-3A685B31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89A5E-828A-4048-9C9D-EC52E9F8F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A63C-3161-9148-934F-E50C0DFB4B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42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F542C-0B0B-FE47-917C-C128410BE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2EC577-68EE-664F-A74F-48669859CD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46B49-41FD-1D46-BE26-E9AC97264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729F7-DE40-7544-A62C-B0FC7845D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F850-FBE4-4D57-B561-0F16261B1F44}" type="datetime1">
              <a:rPr lang="de-DE" smtClean="0"/>
              <a:t>16.01.20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5F9F1-B0E0-5A42-AEC5-DA90CE3F5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B2D0E-0640-604F-93C7-86F4A6A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A63C-3161-9148-934F-E50C0DFB4B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27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FE14BF-F60C-424A-B23E-56FF732CB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734F8-BD3E-4C44-B046-DA5C2078A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27688-7C61-304C-9E75-D5ADD49B4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56E51-97E6-4989-9900-E8730641A7BD}" type="datetime1">
              <a:rPr lang="de-DE" smtClean="0"/>
              <a:t>16.01.20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35B84-0E78-BB49-A6C3-8D6A7E628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B43F8-CD90-164C-B4F3-989EC1C50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EA63C-3161-9148-934F-E50C0DFB4B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paf-spsu.web.cern.ch/paf-spsu/meetings/2015/m06-08/SPSu-30072015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af-spsu.web.cern.ch/paf-spsu/meetings/2015/m06-08/SPSu-30072015.PPT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DEA73-C390-A940-9AC8-964AB3578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176" y="470356"/>
            <a:ext cx="11235193" cy="2387600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Single Bunch Instability at Flat Top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9B1D3F-1C95-3F45-8449-EFF733E66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41587"/>
          </a:xfrm>
        </p:spPr>
        <p:txBody>
          <a:bodyPr>
            <a:normAutofit/>
          </a:bodyPr>
          <a:lstStyle/>
          <a:p>
            <a:r>
              <a:rPr lang="en-GB" dirty="0"/>
              <a:t>Ivan Karpov</a:t>
            </a:r>
          </a:p>
          <a:p>
            <a:endParaRPr lang="en-GB" dirty="0"/>
          </a:p>
          <a:p>
            <a:r>
              <a:rPr lang="en-GB" dirty="0"/>
              <a:t>Acknowledgements:</a:t>
            </a:r>
          </a:p>
          <a:p>
            <a:r>
              <a:rPr lang="en-GB" dirty="0"/>
              <a:t>Alexandre </a:t>
            </a:r>
            <a:r>
              <a:rPr lang="en-GB" dirty="0" err="1"/>
              <a:t>Lasheen</a:t>
            </a:r>
            <a:r>
              <a:rPr lang="en-GB" dirty="0"/>
              <a:t>, Theodoros </a:t>
            </a:r>
            <a:r>
              <a:rPr lang="en-GB" dirty="0" err="1"/>
              <a:t>Argyropoulos</a:t>
            </a:r>
            <a:r>
              <a:rPr lang="en-GB" dirty="0"/>
              <a:t>,</a:t>
            </a:r>
          </a:p>
          <a:p>
            <a:r>
              <a:rPr lang="en-GB" dirty="0"/>
              <a:t> Markus Schwarz, Elena </a:t>
            </a:r>
            <a:r>
              <a:rPr lang="en-GB" dirty="0" err="1"/>
              <a:t>Shaposhnikova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41007" y="6264522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LIU-SPS BD WG meeting, 16 Jan. 2020</a:t>
            </a:r>
          </a:p>
        </p:txBody>
      </p:sp>
    </p:spTree>
    <p:extLst>
      <p:ext uri="{BB962C8B-B14F-4D97-AF65-F5344CB8AC3E}">
        <p14:creationId xmlns:p14="http://schemas.microsoft.com/office/powerpoint/2010/main" val="1677075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Example of unstable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A63C-3161-9148-934F-E50C0DFB4BB2}" type="slidenum">
              <a:rPr lang="de-DE" smtClean="0"/>
              <a:t>10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1" y="1535217"/>
            <a:ext cx="5440691" cy="4224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530" y="1535217"/>
            <a:ext cx="5705867" cy="42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24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Example of stable solution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07" y="1748714"/>
            <a:ext cx="5404115" cy="42245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A63C-3161-9148-934F-E50C0DFB4BB2}" type="slidenum">
              <a:rPr lang="de-DE" smtClean="0"/>
              <a:t>11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09" y="1748714"/>
            <a:ext cx="5440691" cy="42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80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D77D4-B203-7942-9841-01EDD5E37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/>
          <a:lstStyle/>
          <a:p>
            <a:pPr algn="ctr"/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919B7-E488-E34F-B4EB-680D13DCA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Single bunch simulations are difficult to use as reference measurements</a:t>
            </a:r>
          </a:p>
          <a:p>
            <a:r>
              <a:rPr lang="en-GB" dirty="0"/>
              <a:t>Initial comparison of macroparticle simulations and analytical calculations looks promising. More detailed convergence study is required.</a:t>
            </a:r>
          </a:p>
          <a:p>
            <a:endParaRPr lang="en-GB" dirty="0"/>
          </a:p>
          <a:p>
            <a:r>
              <a:rPr lang="en-GB" dirty="0"/>
              <a:t>Next steps:</a:t>
            </a:r>
          </a:p>
          <a:p>
            <a:pPr lvl="1"/>
            <a:r>
              <a:rPr lang="en-GB" dirty="0"/>
              <a:t>Impact of phase loop</a:t>
            </a:r>
          </a:p>
          <a:p>
            <a:pPr lvl="1"/>
            <a:r>
              <a:rPr lang="en-GB" dirty="0"/>
              <a:t>Injection of PS bunches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C9FEB-9F94-3448-A822-92DE2AD0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A63C-3161-9148-934F-E50C0DFB4BB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449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BF6A9-D6FB-6C45-AFFE-861D7E399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3e11, bunch length 1.2 ns, post LS2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75996-6394-A047-AF04-CC04B4FB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A63C-3161-9148-934F-E50C0DFB4BB2}" type="slidenum">
              <a:rPr lang="de-DE" smtClean="0"/>
              <a:t>13</a:t>
            </a:fld>
            <a:endParaRPr lang="de-DE"/>
          </a:p>
        </p:txBody>
      </p:sp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BE29E27-383D-644D-9220-71AEF6DB8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34" y="1930135"/>
            <a:ext cx="5334000" cy="4013200"/>
          </a:xfrm>
          <a:prstGeom prst="rect">
            <a:avLst/>
          </a:prstGeom>
        </p:spPr>
      </p:pic>
      <p:pic>
        <p:nvPicPr>
          <p:cNvPr id="8" name="Picture 7" descr="A screenshot of a video game&#10;&#10;Description automatically generated">
            <a:extLst>
              <a:ext uri="{FF2B5EF4-FFF2-40B4-BE49-F238E27FC236}">
                <a16:creationId xmlns:a16="http://schemas.microsoft.com/office/drawing/2014/main" id="{88BBA29C-2977-EF44-BDD5-A4428322A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40454"/>
            <a:ext cx="54991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18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A63C-3161-9148-934F-E50C0DFB4BB2}" type="slidenum">
              <a:rPr lang="de-DE" smtClean="0"/>
              <a:t>14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818" y="1280160"/>
            <a:ext cx="7979382" cy="533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16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53FE0-B96E-B540-893B-DAAA53192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68"/>
            <a:ext cx="121920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Reference measurements with single bunch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A63C-3161-9148-934F-E50C0DFB4BB2}" type="slidenum">
              <a:rPr lang="de-DE" smtClean="0"/>
              <a:t>2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621281" y="1607854"/>
            <a:ext cx="5652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Potential use single bunch instability threshold as validation of post-LS2 SPS impedance model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582" y="1980346"/>
            <a:ext cx="5269094" cy="3485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19780" y="1581749"/>
                <a:ext cx="4597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Flat top (FT), single </a:t>
                </a:r>
                <a:r>
                  <a:rPr lang="en-US" dirty="0" err="1"/>
                  <a:t>rf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7.2</m:t>
                    </m:r>
                  </m:oMath>
                </a14:m>
                <a:r>
                  <a:rPr lang="en-US" dirty="0"/>
                  <a:t> MV, Q20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780" y="1581749"/>
                <a:ext cx="4597156" cy="369332"/>
              </a:xfrm>
              <a:prstGeom prst="rect">
                <a:avLst/>
              </a:prstGeom>
              <a:blipFill>
                <a:blip r:embed="rId3"/>
                <a:stretch>
                  <a:fillRect l="-1061" t="-8197" r="-39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628793" y="5499146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(A. Lasheen, PhD thesis, 2017)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281" y="2617301"/>
            <a:ext cx="5588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Single bunch measurements in 2015 </a:t>
            </a:r>
            <a:br>
              <a:rPr lang="en-US" sz="2000" dirty="0"/>
            </a:br>
            <a:r>
              <a:rPr lang="en-US" sz="2000" i="1" dirty="0">
                <a:solidFill>
                  <a:srgbClr val="002060"/>
                </a:solidFill>
                <a:hlinkClick r:id="rId4"/>
              </a:rPr>
              <a:t>(A. Lasheen, </a:t>
            </a:r>
            <a:r>
              <a:rPr lang="en-GB" sz="2000" i="1" dirty="0">
                <a:solidFill>
                  <a:srgbClr val="002060"/>
                </a:solidFill>
                <a:hlinkClick r:id="rId4"/>
              </a:rPr>
              <a:t>LIU-SPS BD WG 06/08/2015</a:t>
            </a:r>
            <a:r>
              <a:rPr lang="en-US" sz="2000" i="1" dirty="0">
                <a:solidFill>
                  <a:srgbClr val="002060"/>
                </a:solidFill>
                <a:hlinkClick r:id="rId4"/>
              </a:rPr>
              <a:t>)</a:t>
            </a:r>
            <a:r>
              <a:rPr lang="en-US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21281" y="3488225"/>
                <a:ext cx="6096000" cy="9529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/>
                  <a:t> Emittance and intensity adjusted in the PSB</a:t>
                </a:r>
              </a:p>
              <a:p>
                <a:pPr lvl="1"/>
                <a:r>
                  <a:rPr lang="en-US" dirty="0"/>
                  <a:t> Emittance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~0.24</m:t>
                    </m:r>
                  </m:oMath>
                </a14:m>
                <a:r>
                  <a:rPr lang="en-US" dirty="0"/>
                  <a:t> eVs, calculated from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 Scanning intensity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ppb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=0.5×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.8×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81" y="3488225"/>
                <a:ext cx="6096000" cy="952953"/>
              </a:xfrm>
              <a:prstGeom prst="rect">
                <a:avLst/>
              </a:prstGeom>
              <a:blipFill>
                <a:blip r:embed="rId5"/>
                <a:stretch>
                  <a:fillRect t="-3185" b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02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53FE0-B96E-B540-893B-DAAA53192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68"/>
            <a:ext cx="121920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Reference measurements with single bunch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A63C-3161-9148-934F-E50C0DFB4BB2}" type="slidenum">
              <a:rPr lang="de-DE" smtClean="0"/>
              <a:t>3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621281" y="1607854"/>
            <a:ext cx="5652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Potential use single bunch instability threshold as validation of post-LS2 SPS impedance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19780" y="1581749"/>
                <a:ext cx="4597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Flat top (FT), single </a:t>
                </a:r>
                <a:r>
                  <a:rPr lang="en-US" dirty="0" err="1"/>
                  <a:t>rf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7.2</m:t>
                    </m:r>
                  </m:oMath>
                </a14:m>
                <a:r>
                  <a:rPr lang="en-US" dirty="0"/>
                  <a:t> MV, Q20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780" y="1581749"/>
                <a:ext cx="4597156" cy="369332"/>
              </a:xfrm>
              <a:prstGeom prst="rect">
                <a:avLst/>
              </a:prstGeom>
              <a:blipFill>
                <a:blip r:embed="rId2"/>
                <a:stretch>
                  <a:fillRect l="-1061" t="-8197" r="-39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628793" y="5499146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(J. Repond, PhD thesis, 2019)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281" y="2617301"/>
            <a:ext cx="5588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Single bunch measurements in 2015 </a:t>
            </a:r>
            <a:br>
              <a:rPr lang="en-US" sz="2000" dirty="0"/>
            </a:br>
            <a:r>
              <a:rPr lang="en-US" sz="2000" i="1" dirty="0">
                <a:solidFill>
                  <a:srgbClr val="002060"/>
                </a:solidFill>
                <a:hlinkClick r:id="rId3"/>
              </a:rPr>
              <a:t>(A. Lasheen, </a:t>
            </a:r>
            <a:r>
              <a:rPr lang="en-GB" sz="2000" i="1" dirty="0">
                <a:solidFill>
                  <a:srgbClr val="002060"/>
                </a:solidFill>
                <a:hlinkClick r:id="rId3"/>
              </a:rPr>
              <a:t>LIU-SPS BD WG 06/08/2015</a:t>
            </a:r>
            <a:r>
              <a:rPr lang="en-US" sz="2000" i="1" dirty="0">
                <a:solidFill>
                  <a:srgbClr val="002060"/>
                </a:solidFill>
                <a:hlinkClick r:id="rId3"/>
              </a:rPr>
              <a:t>)</a:t>
            </a:r>
            <a:r>
              <a:rPr lang="en-US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21281" y="3488225"/>
                <a:ext cx="6096000" cy="9529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/>
                  <a:t> Emittance and intensity adjusted in the PSB</a:t>
                </a:r>
              </a:p>
              <a:p>
                <a:pPr lvl="1"/>
                <a:r>
                  <a:rPr lang="en-US" dirty="0"/>
                  <a:t> Emittance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~0.24</m:t>
                    </m:r>
                  </m:oMath>
                </a14:m>
                <a:r>
                  <a:rPr lang="en-US" dirty="0"/>
                  <a:t> eVs, calculated from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 Scanning intensity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ppb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=0.5×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.8×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81" y="3488225"/>
                <a:ext cx="6096000" cy="952953"/>
              </a:xfrm>
              <a:prstGeom prst="rect">
                <a:avLst/>
              </a:prstGeom>
              <a:blipFill>
                <a:blip r:embed="rId4"/>
                <a:stretch>
                  <a:fillRect t="-3185" b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1281" y="5613663"/>
                <a:ext cx="58933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Comparison of simulations and measurements in double </a:t>
                </a:r>
                <a:r>
                  <a:rPr lang="en-US" sz="2000" dirty="0" err="1"/>
                  <a:t>rf</a:t>
                </a:r>
                <a:r>
                  <a:rPr lang="en-US" sz="2000" dirty="0"/>
                  <a:t> are more difficult due to unknown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81" y="5613663"/>
                <a:ext cx="5893376" cy="707886"/>
              </a:xfrm>
              <a:prstGeom prst="rect">
                <a:avLst/>
              </a:prstGeom>
              <a:blipFill>
                <a:blip r:embed="rId5"/>
                <a:stretch>
                  <a:fillRect l="-1138" t="-4310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0948" y="2158260"/>
            <a:ext cx="4526362" cy="33408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0252" y="4736489"/>
            <a:ext cx="6371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Better agreement with simulations using the latest impedance model</a:t>
            </a:r>
          </a:p>
        </p:txBody>
      </p:sp>
    </p:spTree>
    <p:extLst>
      <p:ext uri="{BB962C8B-B14F-4D97-AF65-F5344CB8AC3E}">
        <p14:creationId xmlns:p14="http://schemas.microsoft.com/office/powerpoint/2010/main" val="1666153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Simulations parameters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53944" y="1238430"/>
            <a:ext cx="419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Bunch length evolution during the ramp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86" y="1674358"/>
            <a:ext cx="4950142" cy="33716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5562" y="5388829"/>
            <a:ext cx="9546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Two set of simulations with different impedance model (pre-LS2 &amp; post-LS2) </a:t>
            </a:r>
          </a:p>
          <a:p>
            <a:pPr fontAlgn="t"/>
            <a:r>
              <a:rPr lang="en-US" dirty="0"/>
              <a:t>bunches are matched at flat bottom (bunch length 2-3 ns, intensity 0.5e11 - 3e11 ppb)</a:t>
            </a:r>
          </a:p>
          <a:p>
            <a:pPr fontAlgn="t"/>
            <a:r>
              <a:rPr lang="en-US" dirty="0"/>
              <a:t>Number of macro-particles 1e6, slicing 256 bins per bucket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241340" y="2120491"/>
            <a:ext cx="131806" cy="852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71566" y="2972738"/>
            <a:ext cx="2183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Extended flattop to compare with “flattop” simulations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554" y="1621096"/>
            <a:ext cx="4628975" cy="33888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A63C-3161-9148-934F-E50C0DFB4BB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678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Simulations at FT vs ramp in single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rf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A63C-3161-9148-934F-E50C0DFB4BB2}" type="slidenum">
              <a:rPr lang="de-DE" smtClean="0"/>
              <a:t>5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77" y="1514154"/>
            <a:ext cx="4824474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5047" y="1189026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Pre-LS2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657" y="1514154"/>
            <a:ext cx="4814143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89336" y="1186682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Post-LS2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077" y="5440886"/>
            <a:ext cx="11174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“Degradation” of stability in single rf (was also observed in simulations done by A. Lasheen and E. </a:t>
            </a:r>
            <a:r>
              <a:rPr lang="en-US" dirty="0" err="1"/>
              <a:t>Radvilas</a:t>
            </a:r>
            <a:r>
              <a:rPr lang="en-US" dirty="0"/>
              <a:t>)</a:t>
            </a:r>
          </a:p>
          <a:p>
            <a:r>
              <a:rPr lang="en-US" dirty="0"/>
              <a:t>Overall agreement between simulation results during the ramp and flat top only</a:t>
            </a:r>
          </a:p>
          <a:p>
            <a:r>
              <a:rPr lang="en-US" dirty="0"/>
              <a:t>There is an offset in bunch length in comparison to measurements</a:t>
            </a:r>
          </a:p>
        </p:txBody>
      </p:sp>
    </p:spTree>
    <p:extLst>
      <p:ext uri="{BB962C8B-B14F-4D97-AF65-F5344CB8AC3E}">
        <p14:creationId xmlns:p14="http://schemas.microsoft.com/office/powerpoint/2010/main" val="410242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40" y="1767212"/>
            <a:ext cx="4797023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Stability at flat top in double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rf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8535" y="1093540"/>
                <a:ext cx="3622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0.1,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7.2 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MV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35" y="1093540"/>
                <a:ext cx="3622338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562" y="1767212"/>
            <a:ext cx="4797023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01832" y="1397880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Post-LS2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9503" y="1397880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Pre-LS2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288" y="5578565"/>
            <a:ext cx="11854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Crosses are simulations where matched distribution was not found</a:t>
            </a:r>
          </a:p>
          <a:p>
            <a:r>
              <a:rPr lang="en-US" dirty="0"/>
              <a:t>After LS2 bunch is more stable in double rf (was also observed in simulations done by A. Lasheen and E. </a:t>
            </a:r>
            <a:r>
              <a:rPr lang="en-US" dirty="0" err="1"/>
              <a:t>Radvilas</a:t>
            </a:r>
            <a:r>
              <a:rPr lang="en-US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A63C-3161-9148-934F-E50C0DFB4BB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89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16"/>
            <a:ext cx="121920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BLonD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vs MELODY at FT in single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A63C-3161-9148-934F-E50C0DFB4BB2}" type="slidenum">
              <a:rPr lang="de-DE" smtClean="0"/>
              <a:t>7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867" y="1775823"/>
            <a:ext cx="4984933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78" y="1775823"/>
            <a:ext cx="4984933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01832" y="1304029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Post-LS2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9503" y="130402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Pre-LS2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166" y="5710019"/>
            <a:ext cx="7528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Overall good agreement (preliminary)</a:t>
            </a:r>
          </a:p>
          <a:p>
            <a:r>
              <a:rPr lang="en-US" dirty="0"/>
              <a:t>Discrepancy potentially due to not sufficient number of azimuthal modes</a:t>
            </a:r>
          </a:p>
        </p:txBody>
      </p:sp>
    </p:spTree>
    <p:extLst>
      <p:ext uri="{BB962C8B-B14F-4D97-AF65-F5344CB8AC3E}">
        <p14:creationId xmlns:p14="http://schemas.microsoft.com/office/powerpoint/2010/main" val="1092784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16"/>
            <a:ext cx="121920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BLonD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vs MELODY at FT in single rf m=1,2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A63C-3161-9148-934F-E50C0DFB4BB2}" type="slidenum">
              <a:rPr lang="de-DE" smtClean="0"/>
              <a:t>8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867" y="1775823"/>
            <a:ext cx="4984933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78" y="1775823"/>
            <a:ext cx="4984933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01832" y="1304029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Post-LS2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9503" y="130402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Pre-LS2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166" y="5710019"/>
            <a:ext cx="7528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Overall good agreement (preliminary)</a:t>
            </a:r>
          </a:p>
          <a:p>
            <a:r>
              <a:rPr lang="en-US" dirty="0"/>
              <a:t>Discrepancy potentially due to not sufficient number of azimuthal modes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04C3DE-B732-8248-850A-ED5944FE8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560" y="1775823"/>
            <a:ext cx="4984694" cy="3657600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id="{09B5B119-82EE-254B-9521-E081F0DB39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714" y="1739203"/>
            <a:ext cx="498469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1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3" y="2005133"/>
            <a:ext cx="4797023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BLonD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vs MELODY at FT in double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rf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18535" y="1325563"/>
                <a:ext cx="3622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0.1,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7.2 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MV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35" y="1325563"/>
                <a:ext cx="3622338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501832" y="163580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Post-LS2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9503" y="1635801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Pre-LS2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080" y="2005133"/>
            <a:ext cx="4797023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1978" y="5847399"/>
            <a:ext cx="696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Results from MELODY*: white dots – stable, black dots – unstable </a:t>
            </a:r>
          </a:p>
        </p:txBody>
      </p:sp>
      <p:sp>
        <p:nvSpPr>
          <p:cNvPr id="3" name="Rectangle 2"/>
          <p:cNvSpPr/>
          <p:nvPr/>
        </p:nvSpPr>
        <p:spPr>
          <a:xfrm>
            <a:off x="691978" y="6216731"/>
            <a:ext cx="834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*Matrix Equations for </a:t>
            </a:r>
            <a:r>
              <a:rPr lang="en-US" dirty="0" err="1"/>
              <a:t>LOngitudinal</a:t>
            </a:r>
            <a:r>
              <a:rPr lang="en-US" dirty="0"/>
              <a:t> beam </a:t>
            </a:r>
            <a:r>
              <a:rPr lang="en-US" dirty="0" err="1"/>
              <a:t>DYnamics</a:t>
            </a:r>
            <a:r>
              <a:rPr lang="en-US" dirty="0"/>
              <a:t> calculations – </a:t>
            </a:r>
            <a:r>
              <a:rPr lang="en-US" dirty="0" err="1"/>
              <a:t>Vlasov</a:t>
            </a:r>
            <a:r>
              <a:rPr lang="en-US" dirty="0"/>
              <a:t> solver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4585-1C3B-4FBE-8625-6198D8AC6F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5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576</Words>
  <Application>Microsoft Macintosh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Office Theme</vt:lpstr>
      <vt:lpstr>Single Bunch Instability at Flat Top</vt:lpstr>
      <vt:lpstr>Reference measurements with single bunch</vt:lpstr>
      <vt:lpstr>Reference measurements with single bunch</vt:lpstr>
      <vt:lpstr>Simulations parameters</vt:lpstr>
      <vt:lpstr>Simulations at FT vs ramp in single rf</vt:lpstr>
      <vt:lpstr>Stability at flat top in double rf</vt:lpstr>
      <vt:lpstr>BLonD vs MELODY at FT in single rf</vt:lpstr>
      <vt:lpstr>BLonD vs MELODY at FT in single rf m=1,2</vt:lpstr>
      <vt:lpstr>BLonD vs MELODY at FT in double rf</vt:lpstr>
      <vt:lpstr>Example of unstable solution</vt:lpstr>
      <vt:lpstr>Example of stable solution</vt:lpstr>
      <vt:lpstr>Summary</vt:lpstr>
      <vt:lpstr>3e11, bunch length 1.2 ns, post LS2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Bunch Instability at Flat Top</dc:title>
  <dc:creator>Ivan Karpov</dc:creator>
  <cp:lastModifiedBy>Ivan Karpov</cp:lastModifiedBy>
  <cp:revision>25</cp:revision>
  <dcterms:created xsi:type="dcterms:W3CDTF">2020-01-12T16:56:43Z</dcterms:created>
  <dcterms:modified xsi:type="dcterms:W3CDTF">2020-01-16T15:50:04Z</dcterms:modified>
</cp:coreProperties>
</file>