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2"/>
  </p:notesMasterIdLst>
  <p:sldIdLst>
    <p:sldId id="256" r:id="rId2"/>
    <p:sldId id="600" r:id="rId3"/>
    <p:sldId id="601" r:id="rId4"/>
    <p:sldId id="613" r:id="rId5"/>
    <p:sldId id="706" r:id="rId6"/>
    <p:sldId id="626" r:id="rId7"/>
    <p:sldId id="673" r:id="rId8"/>
    <p:sldId id="693" r:id="rId9"/>
    <p:sldId id="718" r:id="rId10"/>
    <p:sldId id="727" r:id="rId11"/>
    <p:sldId id="716" r:id="rId12"/>
    <p:sldId id="717" r:id="rId13"/>
    <p:sldId id="728" r:id="rId14"/>
    <p:sldId id="725" r:id="rId15"/>
    <p:sldId id="649" r:id="rId16"/>
    <p:sldId id="434" r:id="rId17"/>
    <p:sldId id="445" r:id="rId18"/>
    <p:sldId id="707" r:id="rId19"/>
    <p:sldId id="708" r:id="rId20"/>
    <p:sldId id="709" r:id="rId21"/>
    <p:sldId id="710" r:id="rId22"/>
    <p:sldId id="711" r:id="rId23"/>
    <p:sldId id="712" r:id="rId24"/>
    <p:sldId id="713" r:id="rId25"/>
    <p:sldId id="714" r:id="rId26"/>
    <p:sldId id="730" r:id="rId27"/>
    <p:sldId id="731" r:id="rId28"/>
    <p:sldId id="732" r:id="rId29"/>
    <p:sldId id="733" r:id="rId30"/>
    <p:sldId id="66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F844"/>
    <a:srgbClr val="53D2FF"/>
    <a:srgbClr val="9EFCAE"/>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9" autoAdjust="0"/>
    <p:restoredTop sz="94660"/>
  </p:normalViewPr>
  <p:slideViewPr>
    <p:cSldViewPr>
      <p:cViewPr varScale="1">
        <p:scale>
          <a:sx n="101" d="100"/>
          <a:sy n="101" d="100"/>
        </p:scale>
        <p:origin x="120" y="62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6A3FDD-F0CD-402C-A6C7-D2F1F64F1EAF}" type="datetimeFigureOut">
              <a:rPr lang="en-GB" smtClean="0"/>
              <a:t>15/01/2020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FEB532-B93C-4861-AE4B-9E9A85F7C340}" type="slidenum">
              <a:rPr lang="en-GB" smtClean="0"/>
              <a:t>‹#›</a:t>
            </a:fld>
            <a:endParaRPr lang="en-GB"/>
          </a:p>
        </p:txBody>
      </p:sp>
    </p:spTree>
    <p:extLst>
      <p:ext uri="{BB962C8B-B14F-4D97-AF65-F5344CB8AC3E}">
        <p14:creationId xmlns:p14="http://schemas.microsoft.com/office/powerpoint/2010/main" val="448697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5C4DCE-45C2-4FDD-A352-11221E82F860}" type="datetime1">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427368-C78D-4D83-801E-E01992852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131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A8241D-87C3-410D-8554-081F2733F5F4}" type="datetime1">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427368-C78D-4D83-801E-E01992852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12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886A99-FD0E-4993-9F0D-AE795A6F7F52}" type="datetime1">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427368-C78D-4D83-801E-E01992852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3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CDB102-24A6-4B05-84A8-0D0D47278D52}" type="datetime1">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427368-C78D-4D83-801E-E01992852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849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2C95BE-BBFB-4BE1-BF61-BBE25B05CD4D}" type="datetime1">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427368-C78D-4D83-801E-E01992852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88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C52F7E-C1CC-4E40-84DF-92B7E139EF86}" type="datetime1">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427368-C78D-4D83-801E-E01992852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32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9E7AE6-40E8-4232-B54C-30DF2DCE79ED}" type="datetime1">
              <a:rPr lang="en-US" smtClean="0">
                <a:solidFill>
                  <a:prstClr val="black">
                    <a:tint val="75000"/>
                  </a:prstClr>
                </a:solidFill>
              </a:rPr>
              <a:pPr/>
              <a:t>1/15/2020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3427368-C78D-4D83-801E-E01992852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823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B07F7F-5720-424C-91EE-5967DB16119C}" type="datetime1">
              <a:rPr lang="en-US" smtClean="0">
                <a:solidFill>
                  <a:prstClr val="black">
                    <a:tint val="75000"/>
                  </a:prstClr>
                </a:solidFill>
              </a:rPr>
              <a:pPr/>
              <a:t>1/15/2020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3427368-C78D-4D83-801E-E01992852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753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E0C8B7-446E-4AFF-92B3-A651325F82A9}" type="datetime1">
              <a:rPr lang="en-US" smtClean="0">
                <a:solidFill>
                  <a:prstClr val="black">
                    <a:tint val="75000"/>
                  </a:prstClr>
                </a:solidFill>
              </a:rPr>
              <a:pPr/>
              <a:t>1/15/2020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427368-C78D-4D83-801E-E01992852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100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C342B6-5DFA-4F55-8108-B81D68948B9A}" type="datetime1">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427368-C78D-4D83-801E-E01992852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739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306A01-A647-4632-A4E0-2A03EFA44EC9}" type="datetime1">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427368-C78D-4D83-801E-E01992852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62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A403D-FBF8-4051-A9F0-40CA5EB3736A}" type="datetime1">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27368-C78D-4D83-801E-E01992852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5848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docs.google.com/presentation/d/1o2NMNl-Up7lwaYoNW3rgwHuA_-kosCByWSxxZ7C-6c0/edit#slide=id.g36dac49bd4_0_104"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132856"/>
            <a:ext cx="8856984" cy="1470025"/>
          </a:xfrm>
        </p:spPr>
        <p:txBody>
          <a:bodyPr>
            <a:normAutofit fontScale="90000"/>
          </a:bodyPr>
          <a:lstStyle/>
          <a:p>
            <a:r>
              <a:rPr lang="en-US" b="1" dirty="0" smtClean="0"/>
              <a:t>Update on the CERN-SPS </a:t>
            </a:r>
            <a:r>
              <a:rPr lang="en-US" b="1" dirty="0" smtClean="0"/>
              <a:t>horizontal </a:t>
            </a:r>
            <a:r>
              <a:rPr lang="en-US" b="1" dirty="0" smtClean="0"/>
              <a:t>instability studies</a:t>
            </a:r>
            <a:r>
              <a:rPr lang="en-US" b="1" dirty="0" smtClean="0"/>
              <a:t/>
            </a:r>
            <a:br>
              <a:rPr lang="en-US" b="1" dirty="0" smtClean="0"/>
            </a:br>
            <a:r>
              <a:rPr lang="en-GB" dirty="0"/>
              <a:t/>
            </a:r>
            <a:br>
              <a:rPr lang="en-GB" dirty="0"/>
            </a:br>
            <a:r>
              <a:rPr lang="en-GB" dirty="0"/>
              <a:t> </a:t>
            </a:r>
          </a:p>
        </p:txBody>
      </p:sp>
      <p:sp>
        <p:nvSpPr>
          <p:cNvPr id="3" name="Subtitle 2"/>
          <p:cNvSpPr>
            <a:spLocks noGrp="1"/>
          </p:cNvSpPr>
          <p:nvPr>
            <p:ph type="subTitle" idx="1"/>
          </p:nvPr>
        </p:nvSpPr>
        <p:spPr>
          <a:xfrm>
            <a:off x="251520" y="3284984"/>
            <a:ext cx="8568952" cy="2070497"/>
          </a:xfrm>
          <a:noFill/>
        </p:spPr>
        <p:txBody>
          <a:bodyPr>
            <a:normAutofit fontScale="70000" lnSpcReduction="20000"/>
          </a:bodyPr>
          <a:lstStyle/>
          <a:p>
            <a:r>
              <a:rPr lang="en-US" dirty="0" smtClean="0"/>
              <a:t>C. Zannini, S. Antipov, H</a:t>
            </a:r>
            <a:r>
              <a:rPr lang="en-US" dirty="0"/>
              <a:t>. Bartosik, M. Beck, </a:t>
            </a:r>
            <a:r>
              <a:rPr lang="en-US" dirty="0" smtClean="0"/>
              <a:t>M</a:t>
            </a:r>
            <a:r>
              <a:rPr lang="en-US" dirty="0" smtClean="0"/>
              <a:t>. Carla’, </a:t>
            </a:r>
          </a:p>
          <a:p>
            <a:r>
              <a:rPr lang="en-US" dirty="0" smtClean="0"/>
              <a:t>L.R. Carver, </a:t>
            </a:r>
            <a:r>
              <a:rPr lang="en-US" dirty="0" smtClean="0"/>
              <a:t>E</a:t>
            </a:r>
            <a:r>
              <a:rPr lang="en-US" dirty="0"/>
              <a:t>. M</a:t>
            </a:r>
            <a:r>
              <a:rPr lang="en-GB" dirty="0"/>
              <a:t>é</a:t>
            </a:r>
            <a:r>
              <a:rPr lang="en-US" dirty="0" err="1" smtClean="0"/>
              <a:t>tral</a:t>
            </a:r>
            <a:r>
              <a:rPr lang="en-US" dirty="0" smtClean="0"/>
              <a:t>, N. Mounet, G</a:t>
            </a:r>
            <a:r>
              <a:rPr lang="en-US" dirty="0"/>
              <a:t>. Rumolo, B. </a:t>
            </a:r>
            <a:r>
              <a:rPr lang="en-US" dirty="0" smtClean="0"/>
              <a:t>Salvant, M. </a:t>
            </a:r>
            <a:r>
              <a:rPr lang="en-US" dirty="0" smtClean="0"/>
              <a:t>Schenk,</a:t>
            </a:r>
            <a:endParaRPr lang="en-US" dirty="0" smtClean="0"/>
          </a:p>
          <a:p>
            <a:endParaRPr lang="en-US" dirty="0" smtClean="0"/>
          </a:p>
          <a:p>
            <a:r>
              <a:rPr lang="en-US" dirty="0" smtClean="0"/>
              <a:t>Thanks to: T</a:t>
            </a:r>
            <a:r>
              <a:rPr lang="en-US" dirty="0"/>
              <a:t>. </a:t>
            </a:r>
            <a:r>
              <a:rPr lang="en-US" dirty="0" err="1"/>
              <a:t>Bohl</a:t>
            </a:r>
            <a:r>
              <a:rPr lang="en-US" dirty="0"/>
              <a:t>, </a:t>
            </a:r>
            <a:r>
              <a:rPr lang="en-US" dirty="0" smtClean="0"/>
              <a:t>H</a:t>
            </a:r>
            <a:r>
              <a:rPr lang="en-US" dirty="0"/>
              <a:t>. </a:t>
            </a:r>
            <a:r>
              <a:rPr lang="en-US" dirty="0" err="1"/>
              <a:t>Damerau</a:t>
            </a:r>
            <a:r>
              <a:rPr lang="en-US" dirty="0"/>
              <a:t>, V. </a:t>
            </a:r>
            <a:r>
              <a:rPr lang="en-US" dirty="0" err="1"/>
              <a:t>Kain</a:t>
            </a:r>
            <a:r>
              <a:rPr lang="en-US" dirty="0"/>
              <a:t>, G. </a:t>
            </a:r>
            <a:r>
              <a:rPr lang="en-US" dirty="0" err="1"/>
              <a:t>Kotzian</a:t>
            </a:r>
            <a:r>
              <a:rPr lang="en-US" dirty="0"/>
              <a:t>, A. </a:t>
            </a:r>
            <a:r>
              <a:rPr lang="en-US" dirty="0" err="1"/>
              <a:t>Lasheen</a:t>
            </a:r>
            <a:r>
              <a:rPr lang="en-US" dirty="0"/>
              <a:t>, </a:t>
            </a:r>
          </a:p>
          <a:p>
            <a:r>
              <a:rPr lang="en-US" dirty="0"/>
              <a:t>K. Li,</a:t>
            </a:r>
            <a:r>
              <a:rPr lang="en-US" dirty="0" smtClean="0"/>
              <a:t> </a:t>
            </a:r>
            <a:r>
              <a:rPr lang="en-US" dirty="0"/>
              <a:t>G. </a:t>
            </a:r>
            <a:r>
              <a:rPr lang="en-US" dirty="0" err="1"/>
              <a:t>Papotti</a:t>
            </a:r>
            <a:r>
              <a:rPr lang="en-US" dirty="0"/>
              <a:t>, J. </a:t>
            </a:r>
            <a:r>
              <a:rPr lang="en-US" dirty="0" err="1" smtClean="0"/>
              <a:t>Repond</a:t>
            </a:r>
            <a:r>
              <a:rPr lang="en-US" dirty="0" smtClean="0"/>
              <a:t>, M</a:t>
            </a:r>
            <a:r>
              <a:rPr lang="en-US" dirty="0"/>
              <a:t>. Schwarz, E. </a:t>
            </a:r>
            <a:r>
              <a:rPr lang="en-US" dirty="0" err="1"/>
              <a:t>Shaposhnikova</a:t>
            </a:r>
            <a:endParaRPr lang="en-US" dirty="0"/>
          </a:p>
          <a:p>
            <a:r>
              <a:rPr lang="en-US" dirty="0"/>
              <a:t>SPS &amp; PS operators </a:t>
            </a:r>
          </a:p>
          <a:p>
            <a:endParaRPr lang="en-US" dirty="0" smtClean="0"/>
          </a:p>
          <a:p>
            <a:endParaRPr lang="en-US" dirty="0"/>
          </a:p>
          <a:p>
            <a:endParaRPr lang="en-US" dirty="0" smtClean="0"/>
          </a:p>
          <a:p>
            <a:endParaRPr lang="en-US" dirty="0"/>
          </a:p>
        </p:txBody>
      </p:sp>
      <p:pic>
        <p:nvPicPr>
          <p:cNvPr id="4" name="Picture 102"/>
          <p:cNvPicPr>
            <a:picLocks noChangeAspect="1" noChangeArrowheads="1"/>
          </p:cNvPicPr>
          <p:nvPr/>
        </p:nvPicPr>
        <p:blipFill>
          <a:blip r:embed="rId2" cstate="print"/>
          <a:srcRect/>
          <a:stretch>
            <a:fillRect/>
          </a:stretch>
        </p:blipFill>
        <p:spPr bwMode="auto">
          <a:xfrm>
            <a:off x="152400" y="76200"/>
            <a:ext cx="943107" cy="943107"/>
          </a:xfrm>
          <a:prstGeom prst="rect">
            <a:avLst/>
          </a:prstGeom>
          <a:noFill/>
          <a:ln w="9525">
            <a:noFill/>
            <a:miter lim="800000"/>
            <a:headEnd/>
            <a:tailEnd/>
          </a:ln>
          <a:effectLst/>
        </p:spPr>
      </p:pic>
    </p:spTree>
    <p:extLst>
      <p:ext uri="{BB962C8B-B14F-4D97-AF65-F5344CB8AC3E}">
        <p14:creationId xmlns:p14="http://schemas.microsoft.com/office/powerpoint/2010/main" val="2135647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3"/>
          <p:cNvGraphicFramePr>
            <a:graphicFrameLocks noGrp="1"/>
          </p:cNvGraphicFramePr>
          <p:nvPr>
            <p:ph idx="1"/>
            <p:extLst>
              <p:ext uri="{D42A27DB-BD31-4B8C-83A1-F6EECF244321}">
                <p14:modId xmlns:p14="http://schemas.microsoft.com/office/powerpoint/2010/main" val="4024400544"/>
              </p:ext>
            </p:extLst>
          </p:nvPr>
        </p:nvGraphicFramePr>
        <p:xfrm>
          <a:off x="647700" y="2861072"/>
          <a:ext cx="7886700" cy="225552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1894816552"/>
                    </a:ext>
                  </a:extLst>
                </a:gridCol>
                <a:gridCol w="3943350">
                  <a:extLst>
                    <a:ext uri="{9D8B030D-6E8A-4147-A177-3AD203B41FA5}">
                      <a16:colId xmlns:a16="http://schemas.microsoft.com/office/drawing/2014/main" val="2006056631"/>
                    </a:ext>
                  </a:extLst>
                </a:gridCol>
              </a:tblGrid>
              <a:tr h="278130">
                <a:tc>
                  <a:txBody>
                    <a:bodyPr/>
                    <a:lstStyle/>
                    <a:p>
                      <a:r>
                        <a:rPr lang="en-US" sz="1400" dirty="0" smtClean="0"/>
                        <a:t>MD</a:t>
                      </a:r>
                      <a:r>
                        <a:rPr lang="en-US" sz="1400" baseline="0" dirty="0" smtClean="0"/>
                        <a:t> observations</a:t>
                      </a:r>
                      <a:endParaRPr lang="en-GB" sz="1400" dirty="0"/>
                    </a:p>
                  </a:txBody>
                  <a:tcPr marL="68580" marR="68580" marT="34290" marB="34290"/>
                </a:tc>
                <a:tc>
                  <a:txBody>
                    <a:bodyPr/>
                    <a:lstStyle/>
                    <a:p>
                      <a:r>
                        <a:rPr lang="en-US" sz="1400" dirty="0" err="1" smtClean="0"/>
                        <a:t>Multibunch</a:t>
                      </a:r>
                      <a:r>
                        <a:rPr lang="en-US" sz="1400" dirty="0" smtClean="0"/>
                        <a:t> </a:t>
                      </a:r>
                      <a:r>
                        <a:rPr lang="en-US" sz="1400" dirty="0" err="1" smtClean="0"/>
                        <a:t>PyHEADTAIL</a:t>
                      </a:r>
                      <a:r>
                        <a:rPr lang="en-US" sz="1400" dirty="0" smtClean="0"/>
                        <a:t> simulations</a:t>
                      </a:r>
                      <a:endParaRPr lang="en-GB" sz="1400" dirty="0"/>
                    </a:p>
                  </a:txBody>
                  <a:tcPr marL="68580" marR="68580" marT="34290" marB="34290"/>
                </a:tc>
                <a:extLst>
                  <a:ext uri="{0D108BD9-81ED-4DB2-BD59-A6C34878D82A}">
                    <a16:rowId xmlns:a16="http://schemas.microsoft.com/office/drawing/2014/main" val="2119169555"/>
                  </a:ext>
                </a:extLst>
              </a:tr>
              <a:tr h="278130">
                <a:tc>
                  <a:txBody>
                    <a:bodyPr/>
                    <a:lstStyle/>
                    <a:p>
                      <a:r>
                        <a:rPr lang="en-US" sz="1400" dirty="0" smtClean="0"/>
                        <a:t>Stable</a:t>
                      </a:r>
                      <a:r>
                        <a:rPr lang="en-US" sz="1400" baseline="0" dirty="0" smtClean="0"/>
                        <a:t> with 1 batch at 2e11</a:t>
                      </a:r>
                      <a:endParaRPr lang="en-GB" sz="1400" dirty="0"/>
                    </a:p>
                  </a:txBody>
                  <a:tcPr marL="68580" marR="68580" marT="34290" marB="34290"/>
                </a:tc>
                <a:tc>
                  <a:txBody>
                    <a:bodyPr/>
                    <a:lstStyle/>
                    <a:p>
                      <a:r>
                        <a:rPr lang="en-GB" sz="1400" dirty="0" smtClean="0"/>
                        <a:t>ok</a:t>
                      </a:r>
                      <a:endParaRPr lang="en-GB" sz="1400" dirty="0"/>
                    </a:p>
                  </a:txBody>
                  <a:tcPr marL="68580" marR="68580" marT="34290" marB="34290">
                    <a:solidFill>
                      <a:srgbClr val="20F844"/>
                    </a:solidFill>
                  </a:tcPr>
                </a:tc>
                <a:extLst>
                  <a:ext uri="{0D108BD9-81ED-4DB2-BD59-A6C34878D82A}">
                    <a16:rowId xmlns:a16="http://schemas.microsoft.com/office/drawing/2014/main" val="1818208095"/>
                  </a:ext>
                </a:extLst>
              </a:tr>
              <a:tr h="278130">
                <a:tc>
                  <a:txBody>
                    <a:bodyPr/>
                    <a:lstStyle/>
                    <a:p>
                      <a:r>
                        <a:rPr lang="en-US" sz="1400" dirty="0" smtClean="0"/>
                        <a:t>Unstable with</a:t>
                      </a:r>
                      <a:r>
                        <a:rPr lang="en-US" sz="1400" baseline="0" dirty="0" smtClean="0"/>
                        <a:t> </a:t>
                      </a:r>
                      <a:r>
                        <a:rPr lang="en-US" sz="1400" dirty="0" smtClean="0"/>
                        <a:t>4 batches at 2e11 with</a:t>
                      </a:r>
                      <a:r>
                        <a:rPr lang="en-US" sz="1400" baseline="0" dirty="0" smtClean="0"/>
                        <a:t> BS = 200ns</a:t>
                      </a:r>
                      <a:endParaRPr lang="en-GB" sz="1400" dirty="0"/>
                    </a:p>
                  </a:txBody>
                  <a:tcPr marL="68580" marR="68580" marT="34290" marB="34290"/>
                </a:tc>
                <a:tc>
                  <a:txBody>
                    <a:bodyPr/>
                    <a:lstStyle/>
                    <a:p>
                      <a:r>
                        <a:rPr lang="en-GB" sz="1400" dirty="0" smtClean="0"/>
                        <a:t>ok</a:t>
                      </a:r>
                      <a:endParaRPr lang="en-GB" sz="1400" dirty="0"/>
                    </a:p>
                  </a:txBody>
                  <a:tcPr marL="68580" marR="68580" marT="34290" marB="34290">
                    <a:solidFill>
                      <a:srgbClr val="20F844"/>
                    </a:solidFill>
                  </a:tcPr>
                </a:tc>
                <a:extLst>
                  <a:ext uri="{0D108BD9-81ED-4DB2-BD59-A6C34878D82A}">
                    <a16:rowId xmlns:a16="http://schemas.microsoft.com/office/drawing/2014/main" val="3703714094"/>
                  </a:ext>
                </a:extLst>
              </a:tr>
              <a:tr h="278130">
                <a:tc>
                  <a:txBody>
                    <a:bodyPr/>
                    <a:lstStyle/>
                    <a:p>
                      <a:r>
                        <a:rPr lang="en-US" sz="1400" dirty="0" smtClean="0"/>
                        <a:t>Instability</a:t>
                      </a:r>
                      <a:r>
                        <a:rPr lang="en-US" sz="1400" baseline="0" dirty="0" smtClean="0"/>
                        <a:t> </a:t>
                      </a:r>
                      <a:r>
                        <a:rPr lang="en-US" sz="1400" baseline="0" dirty="0" err="1" smtClean="0"/>
                        <a:t>behaviour</a:t>
                      </a:r>
                      <a:r>
                        <a:rPr lang="en-US" sz="1400" baseline="0" dirty="0" smtClean="0"/>
                        <a:t> along the batches</a:t>
                      </a:r>
                      <a:endParaRPr lang="en-GB" sz="1400" dirty="0"/>
                    </a:p>
                  </a:txBody>
                  <a:tcPr marL="68580" marR="68580" marT="34290" marB="34290"/>
                </a:tc>
                <a:tc>
                  <a:txBody>
                    <a:bodyPr/>
                    <a:lstStyle/>
                    <a:p>
                      <a:r>
                        <a:rPr lang="en-GB" sz="1400" dirty="0" smtClean="0"/>
                        <a:t>ok</a:t>
                      </a:r>
                      <a:endParaRPr lang="en-GB" sz="1400" dirty="0"/>
                    </a:p>
                  </a:txBody>
                  <a:tcPr marL="68580" marR="68580" marT="34290" marB="34290">
                    <a:solidFill>
                      <a:srgbClr val="20F844"/>
                    </a:solidFill>
                  </a:tcPr>
                </a:tc>
                <a:extLst>
                  <a:ext uri="{0D108BD9-81ED-4DB2-BD59-A6C34878D82A}">
                    <a16:rowId xmlns:a16="http://schemas.microsoft.com/office/drawing/2014/main" val="1546220266"/>
                  </a:ext>
                </a:extLst>
              </a:tr>
              <a:tr h="278130">
                <a:tc>
                  <a:txBody>
                    <a:bodyPr/>
                    <a:lstStyle/>
                    <a:p>
                      <a:r>
                        <a:rPr lang="en-US" sz="1400" dirty="0" smtClean="0"/>
                        <a:t>Stabilization with batch spacing &gt;500 ns</a:t>
                      </a:r>
                      <a:endParaRPr lang="en-GB" sz="1400" dirty="0"/>
                    </a:p>
                  </a:txBody>
                  <a:tcPr marL="68580" marR="68580" marT="34290" marB="34290"/>
                </a:tc>
                <a:tc>
                  <a:txBody>
                    <a:bodyPr/>
                    <a:lstStyle/>
                    <a:p>
                      <a:r>
                        <a:rPr lang="en-GB" sz="1400" dirty="0" smtClean="0"/>
                        <a:t>ok</a:t>
                      </a:r>
                      <a:endParaRPr lang="en-GB" sz="1400" dirty="0"/>
                    </a:p>
                  </a:txBody>
                  <a:tcPr marL="68580" marR="68580" marT="34290" marB="34290">
                    <a:solidFill>
                      <a:schemeClr val="bg1">
                        <a:lumMod val="85000"/>
                      </a:schemeClr>
                    </a:solidFill>
                  </a:tcPr>
                </a:tc>
                <a:extLst>
                  <a:ext uri="{0D108BD9-81ED-4DB2-BD59-A6C34878D82A}">
                    <a16:rowId xmlns:a16="http://schemas.microsoft.com/office/drawing/2014/main" val="3703995644"/>
                  </a:ext>
                </a:extLst>
              </a:tr>
              <a:tr h="278130">
                <a:tc>
                  <a:txBody>
                    <a:bodyPr/>
                    <a:lstStyle/>
                    <a:p>
                      <a:r>
                        <a:rPr lang="en-US" sz="1400" dirty="0" smtClean="0"/>
                        <a:t>Instability</a:t>
                      </a:r>
                      <a:r>
                        <a:rPr lang="en-US" sz="1400" baseline="0" dirty="0" smtClean="0"/>
                        <a:t> threshold at about 1.8e11</a:t>
                      </a:r>
                      <a:endParaRPr lang="en-GB" sz="1400" dirty="0"/>
                    </a:p>
                  </a:txBody>
                  <a:tcPr marL="68580" marR="68580" marT="34290" marB="34290"/>
                </a:tc>
                <a:tc>
                  <a:txBody>
                    <a:bodyPr/>
                    <a:lstStyle/>
                    <a:p>
                      <a:r>
                        <a:rPr lang="en-GB" sz="1400" dirty="0" smtClean="0"/>
                        <a:t>Within</a:t>
                      </a:r>
                      <a:r>
                        <a:rPr lang="en-GB" sz="1400" baseline="0" dirty="0" smtClean="0"/>
                        <a:t> 10% (ok)</a:t>
                      </a:r>
                      <a:endParaRPr lang="en-GB" sz="1400" dirty="0"/>
                    </a:p>
                  </a:txBody>
                  <a:tcPr marL="68580" marR="68580" marT="34290" marB="34290">
                    <a:solidFill>
                      <a:srgbClr val="20F844"/>
                    </a:solidFill>
                  </a:tcPr>
                </a:tc>
                <a:extLst>
                  <a:ext uri="{0D108BD9-81ED-4DB2-BD59-A6C34878D82A}">
                    <a16:rowId xmlns:a16="http://schemas.microsoft.com/office/drawing/2014/main" val="1027251323"/>
                  </a:ext>
                </a:extLst>
              </a:tr>
              <a:tr h="278130">
                <a:tc>
                  <a:txBody>
                    <a:bodyPr/>
                    <a:lstStyle/>
                    <a:p>
                      <a:r>
                        <a:rPr lang="en-US" sz="1400" dirty="0" smtClean="0"/>
                        <a:t>Stabilization at </a:t>
                      </a:r>
                      <a:r>
                        <a:rPr lang="en-US" sz="1400" dirty="0" err="1" smtClean="0"/>
                        <a:t>chromax</a:t>
                      </a:r>
                      <a:r>
                        <a:rPr lang="en-US" sz="1400" baseline="0" dirty="0" smtClean="0"/>
                        <a:t> about 0.6</a:t>
                      </a:r>
                      <a:endParaRPr lang="en-GB" sz="1400" dirty="0"/>
                    </a:p>
                  </a:txBody>
                  <a:tcPr marL="68580" marR="68580" marT="34290" marB="34290"/>
                </a:tc>
                <a:tc>
                  <a:txBody>
                    <a:bodyPr/>
                    <a:lstStyle/>
                    <a:p>
                      <a:r>
                        <a:rPr lang="en-GB" sz="1400" dirty="0" smtClean="0"/>
                        <a:t>ok</a:t>
                      </a:r>
                      <a:endParaRPr lang="en-GB" sz="1400" dirty="0"/>
                    </a:p>
                  </a:txBody>
                  <a:tcPr marL="68580" marR="68580" marT="34290" marB="34290">
                    <a:solidFill>
                      <a:srgbClr val="20F844"/>
                    </a:solidFill>
                  </a:tcPr>
                </a:tc>
                <a:extLst>
                  <a:ext uri="{0D108BD9-81ED-4DB2-BD59-A6C34878D82A}">
                    <a16:rowId xmlns:a16="http://schemas.microsoft.com/office/drawing/2014/main" val="1465594807"/>
                  </a:ext>
                </a:extLst>
              </a:tr>
              <a:tr h="278130">
                <a:tc>
                  <a:txBody>
                    <a:bodyPr/>
                    <a:lstStyle/>
                    <a:p>
                      <a:r>
                        <a:rPr lang="en-US" sz="1400" dirty="0" err="1" smtClean="0"/>
                        <a:t>Behaviour</a:t>
                      </a:r>
                      <a:r>
                        <a:rPr lang="en-US" sz="1400" baseline="0" dirty="0" smtClean="0"/>
                        <a:t> </a:t>
                      </a:r>
                      <a:r>
                        <a:rPr lang="en-US" sz="1400" baseline="0" dirty="0" smtClean="0"/>
                        <a:t>with </a:t>
                      </a:r>
                      <a:r>
                        <a:rPr lang="en-US" sz="1400" baseline="0" dirty="0" err="1" smtClean="0"/>
                        <a:t>chroma</a:t>
                      </a:r>
                      <a:r>
                        <a:rPr lang="en-US" sz="1400" baseline="0" dirty="0" smtClean="0"/>
                        <a:t> and </a:t>
                      </a:r>
                      <a:r>
                        <a:rPr lang="en-US" sz="1400" baseline="0" dirty="0" err="1" smtClean="0"/>
                        <a:t>octupoles</a:t>
                      </a:r>
                      <a:endParaRPr lang="en-GB" sz="1400" dirty="0"/>
                    </a:p>
                  </a:txBody>
                  <a:tcPr marL="68580" marR="68580" marT="34290" marB="34290"/>
                </a:tc>
                <a:tc>
                  <a:txBody>
                    <a:bodyPr/>
                    <a:lstStyle/>
                    <a:p>
                      <a:r>
                        <a:rPr lang="en-GB" sz="1400" dirty="0" smtClean="0"/>
                        <a:t>ok</a:t>
                      </a:r>
                      <a:endParaRPr lang="en-GB" sz="1400" dirty="0"/>
                    </a:p>
                  </a:txBody>
                  <a:tcPr marL="68580" marR="68580" marT="34290" marB="34290">
                    <a:solidFill>
                      <a:srgbClr val="20F844"/>
                    </a:solidFill>
                  </a:tcPr>
                </a:tc>
                <a:extLst>
                  <a:ext uri="{0D108BD9-81ED-4DB2-BD59-A6C34878D82A}">
                    <a16:rowId xmlns:a16="http://schemas.microsoft.com/office/drawing/2014/main" val="3604607278"/>
                  </a:ext>
                </a:extLst>
              </a:tr>
            </a:tbl>
          </a:graphicData>
        </a:graphic>
      </p:graphicFrame>
      <p:sp>
        <p:nvSpPr>
          <p:cNvPr id="14" name="CasellaDiTesto 13"/>
          <p:cNvSpPr txBox="1"/>
          <p:nvPr/>
        </p:nvSpPr>
        <p:spPr>
          <a:xfrm>
            <a:off x="2895600" y="1764268"/>
            <a:ext cx="3454875"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it-IT" dirty="0" err="1" smtClean="0"/>
              <a:t>Impedance</a:t>
            </a:r>
            <a:r>
              <a:rPr lang="it-IT" dirty="0" smtClean="0"/>
              <a:t> model: </a:t>
            </a:r>
            <a:r>
              <a:rPr lang="it-IT" dirty="0" err="1" smtClean="0"/>
              <a:t>wall</a:t>
            </a:r>
            <a:r>
              <a:rPr lang="it-IT" dirty="0" smtClean="0"/>
              <a:t> and </a:t>
            </a:r>
            <a:r>
              <a:rPr lang="it-IT" dirty="0" err="1" smtClean="0"/>
              <a:t>kickers</a:t>
            </a:r>
            <a:endParaRPr lang="it-IT" dirty="0"/>
          </a:p>
        </p:txBody>
      </p:sp>
      <p:sp>
        <p:nvSpPr>
          <p:cNvPr id="3" name="TextBox 2"/>
          <p:cNvSpPr txBox="1"/>
          <p:nvPr/>
        </p:nvSpPr>
        <p:spPr>
          <a:xfrm>
            <a:off x="2880229" y="2145268"/>
            <a:ext cx="3512025"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Kicker model fitted with resonators</a:t>
            </a:r>
            <a:endParaRPr lang="en-GB" dirty="0"/>
          </a:p>
        </p:txBody>
      </p:sp>
      <p:sp>
        <p:nvSpPr>
          <p:cNvPr id="8" name="Title 1"/>
          <p:cNvSpPr txBox="1">
            <a:spLocks/>
          </p:cNvSpPr>
          <p:nvPr/>
        </p:nvSpPr>
        <p:spPr>
          <a:xfrm>
            <a:off x="251520" y="76200"/>
            <a:ext cx="8686800" cy="114300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smtClean="0">
                <a:solidFill>
                  <a:schemeClr val="bg1"/>
                </a:solidFill>
              </a:rPr>
              <a:t>Understanding of the SPS horizontal instability: PyHEADTAIL simulations</a:t>
            </a:r>
            <a:endParaRPr lang="it-IT" dirty="0">
              <a:solidFill>
                <a:schemeClr val="bg1"/>
              </a:solidFill>
            </a:endParaRPr>
          </a:p>
        </p:txBody>
      </p:sp>
      <p:sp>
        <p:nvSpPr>
          <p:cNvPr id="2" name="TextBox 1"/>
          <p:cNvSpPr txBox="1"/>
          <p:nvPr/>
        </p:nvSpPr>
        <p:spPr>
          <a:xfrm>
            <a:off x="2394806" y="5733256"/>
            <a:ext cx="4392488"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Improved kicker wake for multi-bunch range</a:t>
            </a:r>
            <a:endParaRPr lang="en-GB" dirty="0"/>
          </a:p>
        </p:txBody>
      </p:sp>
    </p:spTree>
    <p:extLst>
      <p:ext uri="{BB962C8B-B14F-4D97-AF65-F5344CB8AC3E}">
        <p14:creationId xmlns:p14="http://schemas.microsoft.com/office/powerpoint/2010/main" val="392316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2204864"/>
            <a:ext cx="4448961" cy="328498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930605"/>
            <a:ext cx="4548571" cy="3946667"/>
          </a:xfrm>
          <a:prstGeom prst="rect">
            <a:avLst/>
          </a:prstGeom>
        </p:spPr>
      </p:pic>
      <p:sp>
        <p:nvSpPr>
          <p:cNvPr id="12" name="TextBox 11"/>
          <p:cNvSpPr txBox="1"/>
          <p:nvPr/>
        </p:nvSpPr>
        <p:spPr>
          <a:xfrm>
            <a:off x="1547664" y="1745939"/>
            <a:ext cx="1584176" cy="369332"/>
          </a:xfrm>
          <a:prstGeom prst="rect">
            <a:avLst/>
          </a:prstGeom>
          <a:noFill/>
        </p:spPr>
        <p:txBody>
          <a:bodyPr wrap="square" rtlCol="0">
            <a:spAutoFit/>
          </a:bodyPr>
          <a:lstStyle/>
          <a:p>
            <a:r>
              <a:rPr lang="en-US" dirty="0" smtClean="0"/>
              <a:t>Measurements</a:t>
            </a:r>
            <a:endParaRPr lang="en-GB" dirty="0"/>
          </a:p>
        </p:txBody>
      </p:sp>
      <p:sp>
        <p:nvSpPr>
          <p:cNvPr id="13" name="TextBox 12"/>
          <p:cNvSpPr txBox="1"/>
          <p:nvPr/>
        </p:nvSpPr>
        <p:spPr>
          <a:xfrm>
            <a:off x="5766165" y="1844824"/>
            <a:ext cx="2478243" cy="369332"/>
          </a:xfrm>
          <a:prstGeom prst="rect">
            <a:avLst/>
          </a:prstGeom>
          <a:noFill/>
        </p:spPr>
        <p:txBody>
          <a:bodyPr wrap="square" rtlCol="0">
            <a:spAutoFit/>
          </a:bodyPr>
          <a:lstStyle/>
          <a:p>
            <a:r>
              <a:rPr lang="en-US" dirty="0" err="1" smtClean="0"/>
              <a:t>PyHEADTAIL</a:t>
            </a:r>
            <a:r>
              <a:rPr lang="en-US" dirty="0" smtClean="0"/>
              <a:t> simulations</a:t>
            </a:r>
            <a:endParaRPr lang="en-GB" dirty="0"/>
          </a:p>
        </p:txBody>
      </p:sp>
      <p:sp>
        <p:nvSpPr>
          <p:cNvPr id="14" name="Title 13"/>
          <p:cNvSpPr>
            <a:spLocks noGrp="1"/>
          </p:cNvSpPr>
          <p:nvPr>
            <p:ph type="title"/>
          </p:nvPr>
        </p:nvSpPr>
        <p:spPr>
          <a:xfrm>
            <a:off x="457200" y="44624"/>
            <a:ext cx="8229600" cy="1143000"/>
          </a:xfrm>
        </p:spPr>
        <p:style>
          <a:lnRef idx="0">
            <a:schemeClr val="dk1"/>
          </a:lnRef>
          <a:fillRef idx="3">
            <a:schemeClr val="dk1"/>
          </a:fillRef>
          <a:effectRef idx="3">
            <a:schemeClr val="dk1"/>
          </a:effectRef>
          <a:fontRef idx="minor">
            <a:schemeClr val="lt1"/>
          </a:fontRef>
        </p:style>
        <p:txBody>
          <a:bodyPr>
            <a:normAutofit/>
          </a:bodyPr>
          <a:lstStyle/>
          <a:p>
            <a:r>
              <a:rPr lang="en-US" sz="3200" dirty="0" smtClean="0"/>
              <a:t>Instability versus </a:t>
            </a:r>
            <a:r>
              <a:rPr lang="en-US" sz="3200" dirty="0" err="1" smtClean="0"/>
              <a:t>chroma</a:t>
            </a:r>
            <a:r>
              <a:rPr lang="en-US" sz="3200" dirty="0" smtClean="0"/>
              <a:t> and </a:t>
            </a:r>
            <a:r>
              <a:rPr lang="en-US" sz="3200" dirty="0" err="1" smtClean="0"/>
              <a:t>octupoles</a:t>
            </a:r>
            <a:r>
              <a:rPr lang="en-US" sz="3200" dirty="0" smtClean="0"/>
              <a:t>: comparing measurements and simulations</a:t>
            </a:r>
            <a:endParaRPr lang="en-GB" sz="3200" dirty="0"/>
          </a:p>
        </p:txBody>
      </p:sp>
      <p:sp>
        <p:nvSpPr>
          <p:cNvPr id="2" name="TextBox 1"/>
          <p:cNvSpPr txBox="1"/>
          <p:nvPr/>
        </p:nvSpPr>
        <p:spPr>
          <a:xfrm>
            <a:off x="539552" y="6237312"/>
            <a:ext cx="8208912"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Simulation can reproduce </a:t>
            </a:r>
            <a:r>
              <a:rPr lang="en-US" dirty="0" err="1" smtClean="0"/>
              <a:t>behaviour</a:t>
            </a:r>
            <a:r>
              <a:rPr lang="en-US" dirty="0" smtClean="0"/>
              <a:t> of the instability </a:t>
            </a:r>
            <a:r>
              <a:rPr lang="en-US" dirty="0" smtClean="0"/>
              <a:t>with </a:t>
            </a:r>
            <a:r>
              <a:rPr lang="en-US" dirty="0" smtClean="0"/>
              <a:t>chromaticity and </a:t>
            </a:r>
            <a:r>
              <a:rPr lang="en-US" dirty="0" err="1" smtClean="0"/>
              <a:t>octupoles</a:t>
            </a:r>
            <a:endParaRPr lang="fr-CH" dirty="0"/>
          </a:p>
        </p:txBody>
      </p:sp>
      <p:sp>
        <p:nvSpPr>
          <p:cNvPr id="3" name="TextBox 2"/>
          <p:cNvSpPr txBox="1"/>
          <p:nvPr/>
        </p:nvSpPr>
        <p:spPr>
          <a:xfrm>
            <a:off x="3563888" y="1412776"/>
            <a:ext cx="1512168" cy="369332"/>
          </a:xfrm>
          <a:prstGeom prst="rect">
            <a:avLst/>
          </a:prstGeom>
          <a:solidFill>
            <a:schemeClr val="bg1">
              <a:lumMod val="75000"/>
            </a:schemeClr>
          </a:solidFill>
        </p:spPr>
        <p:txBody>
          <a:bodyPr wrap="square" rtlCol="0">
            <a:spAutoFit/>
          </a:bodyPr>
          <a:lstStyle/>
          <a:p>
            <a:r>
              <a:rPr lang="en-US" dirty="0" smtClean="0"/>
              <a:t>N=1.8e11 ppb</a:t>
            </a:r>
            <a:endParaRPr lang="en-GB" dirty="0"/>
          </a:p>
        </p:txBody>
      </p:sp>
    </p:spTree>
    <p:extLst>
      <p:ext uri="{BB962C8B-B14F-4D97-AF65-F5344CB8AC3E}">
        <p14:creationId xmlns:p14="http://schemas.microsoft.com/office/powerpoint/2010/main" val="97564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style>
          <a:lnRef idx="0">
            <a:schemeClr val="dk1"/>
          </a:lnRef>
          <a:fillRef idx="3">
            <a:schemeClr val="dk1"/>
          </a:fillRef>
          <a:effectRef idx="3">
            <a:schemeClr val="dk1"/>
          </a:effectRef>
          <a:fontRef idx="minor">
            <a:schemeClr val="lt1"/>
          </a:fontRef>
        </p:style>
        <p:txBody>
          <a:bodyPr/>
          <a:lstStyle/>
          <a:p>
            <a:r>
              <a:rPr lang="en-US" dirty="0" smtClean="0"/>
              <a:t>Simulations</a:t>
            </a:r>
            <a:r>
              <a:rPr lang="en-US" dirty="0" smtClean="0"/>
              <a:t> at higher intensity</a:t>
            </a: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7844" y="1340768"/>
            <a:ext cx="5928312" cy="4525963"/>
          </a:xfrm>
        </p:spPr>
      </p:pic>
      <p:sp>
        <p:nvSpPr>
          <p:cNvPr id="7" name="TextBox 6"/>
          <p:cNvSpPr txBox="1"/>
          <p:nvPr/>
        </p:nvSpPr>
        <p:spPr>
          <a:xfrm>
            <a:off x="179512" y="6165304"/>
            <a:ext cx="878497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Stabilization is expected to be possible for reasonable settings of chromaticity and </a:t>
            </a:r>
            <a:r>
              <a:rPr lang="en-US" dirty="0" err="1" smtClean="0"/>
              <a:t>octupoles</a:t>
            </a:r>
            <a:endParaRPr lang="en-GB" dirty="0"/>
          </a:p>
        </p:txBody>
      </p:sp>
      <p:sp>
        <p:nvSpPr>
          <p:cNvPr id="8" name="TextBox 7"/>
          <p:cNvSpPr txBox="1"/>
          <p:nvPr/>
        </p:nvSpPr>
        <p:spPr>
          <a:xfrm>
            <a:off x="3563888" y="1268760"/>
            <a:ext cx="1512168" cy="369332"/>
          </a:xfrm>
          <a:prstGeom prst="rect">
            <a:avLst/>
          </a:prstGeom>
          <a:solidFill>
            <a:schemeClr val="bg1">
              <a:lumMod val="75000"/>
            </a:schemeClr>
          </a:solidFill>
        </p:spPr>
        <p:txBody>
          <a:bodyPr wrap="square" rtlCol="0">
            <a:spAutoFit/>
          </a:bodyPr>
          <a:lstStyle/>
          <a:p>
            <a:r>
              <a:rPr lang="en-US" dirty="0" smtClean="0"/>
              <a:t>N=2.3e11 ppb</a:t>
            </a:r>
            <a:endParaRPr lang="en-GB" dirty="0"/>
          </a:p>
        </p:txBody>
      </p:sp>
      <p:sp>
        <p:nvSpPr>
          <p:cNvPr id="9" name="TextBox 8"/>
          <p:cNvSpPr txBox="1"/>
          <p:nvPr/>
        </p:nvSpPr>
        <p:spPr>
          <a:xfrm>
            <a:off x="5220072" y="1340768"/>
            <a:ext cx="1728192" cy="369332"/>
          </a:xfrm>
          <a:prstGeom prst="rect">
            <a:avLst/>
          </a:prstGeom>
          <a:noFill/>
        </p:spPr>
        <p:txBody>
          <a:bodyPr wrap="square" rtlCol="0">
            <a:spAutoFit/>
          </a:bodyPr>
          <a:lstStyle/>
          <a:p>
            <a:r>
              <a:rPr lang="en-US" dirty="0" smtClean="0"/>
              <a:t>4 x 48 bunches</a:t>
            </a:r>
            <a:endParaRPr lang="en-GB" dirty="0"/>
          </a:p>
        </p:txBody>
      </p:sp>
      <p:cxnSp>
        <p:nvCxnSpPr>
          <p:cNvPr id="12" name="Straight Arrow Connector 11"/>
          <p:cNvCxnSpPr/>
          <p:nvPr/>
        </p:nvCxnSpPr>
        <p:spPr>
          <a:xfrm>
            <a:off x="5220072" y="2996952"/>
            <a:ext cx="866626" cy="7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86698" y="2780928"/>
            <a:ext cx="2445742" cy="646331"/>
          </a:xfrm>
          <a:prstGeom prst="rect">
            <a:avLst/>
          </a:prstGeom>
          <a:solidFill>
            <a:srgbClr val="20F844"/>
          </a:solidFill>
        </p:spPr>
        <p:txBody>
          <a:bodyPr wrap="square" rtlCol="0">
            <a:spAutoFit/>
          </a:bodyPr>
          <a:lstStyle/>
          <a:p>
            <a:r>
              <a:rPr lang="en-US" dirty="0" smtClean="0"/>
              <a:t>Stable in measurements up to N=2.2e11 ppb</a:t>
            </a:r>
            <a:endParaRPr lang="en-GB" dirty="0"/>
          </a:p>
        </p:txBody>
      </p:sp>
      <p:sp>
        <p:nvSpPr>
          <p:cNvPr id="17" name="TextBox 16"/>
          <p:cNvSpPr txBox="1"/>
          <p:nvPr/>
        </p:nvSpPr>
        <p:spPr>
          <a:xfrm rot="18529673">
            <a:off x="1462979" y="3205109"/>
            <a:ext cx="4176464" cy="1107996"/>
          </a:xfrm>
          <a:prstGeom prst="rect">
            <a:avLst/>
          </a:prstGeom>
          <a:solidFill>
            <a:schemeClr val="bg1">
              <a:lumMod val="85000"/>
            </a:schemeClr>
          </a:solidFill>
          <a:ln w="50800">
            <a:solidFill>
              <a:srgbClr val="FF0000"/>
            </a:solidFill>
          </a:ln>
        </p:spPr>
        <p:txBody>
          <a:bodyPr wrap="square" rtlCol="0">
            <a:spAutoFit/>
          </a:bodyPr>
          <a:lstStyle/>
          <a:p>
            <a:r>
              <a:rPr lang="en-US" sz="6600" dirty="0" smtClean="0"/>
              <a:t>Preliminary</a:t>
            </a:r>
            <a:endParaRPr lang="en-GB" sz="6600" dirty="0"/>
          </a:p>
        </p:txBody>
      </p:sp>
    </p:spTree>
    <p:extLst>
      <p:ext uri="{BB962C8B-B14F-4D97-AF65-F5344CB8AC3E}">
        <p14:creationId xmlns:p14="http://schemas.microsoft.com/office/powerpoint/2010/main" val="15388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r>
              <a:rPr lang="en-US" dirty="0" smtClean="0"/>
              <a:t>Simulations</a:t>
            </a:r>
            <a:r>
              <a:rPr lang="en-US" dirty="0" smtClean="0"/>
              <a:t> </a:t>
            </a:r>
            <a:r>
              <a:rPr lang="en-US" dirty="0" smtClean="0"/>
              <a:t>at LIU intensity</a:t>
            </a:r>
            <a:endParaRPr lang="en-GB" dirty="0"/>
          </a:p>
        </p:txBody>
      </p:sp>
      <p:sp>
        <p:nvSpPr>
          <p:cNvPr id="3" name="Content Placeholder 2"/>
          <p:cNvSpPr>
            <a:spLocks noGrp="1"/>
          </p:cNvSpPr>
          <p:nvPr>
            <p:ph idx="1"/>
          </p:nvPr>
        </p:nvSpPr>
        <p:spPr>
          <a:xfrm>
            <a:off x="35496" y="1600200"/>
            <a:ext cx="9073008" cy="4525963"/>
          </a:xfrm>
        </p:spPr>
        <p:txBody>
          <a:bodyPr>
            <a:normAutofit/>
          </a:bodyPr>
          <a:lstStyle/>
          <a:p>
            <a:r>
              <a:rPr lang="en-US" sz="2400" dirty="0" smtClean="0"/>
              <a:t>At 2.6e11 for BCMS (4 x 48) a violent vertical instability is observed</a:t>
            </a:r>
            <a:r>
              <a:rPr lang="en-US" sz="2000" dirty="0" smtClean="0"/>
              <a:t> </a:t>
            </a:r>
          </a:p>
          <a:p>
            <a:r>
              <a:rPr lang="en-US" sz="2400" dirty="0" smtClean="0"/>
              <a:t>With nominal beam the instability is observed already at 2.3e11</a:t>
            </a:r>
            <a:endParaRPr lang="en-GB"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367" y="3305505"/>
            <a:ext cx="4389129" cy="329184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63" y="3305505"/>
            <a:ext cx="4389129" cy="3291847"/>
          </a:xfrm>
          <a:prstGeom prst="rect">
            <a:avLst/>
          </a:prstGeom>
        </p:spPr>
      </p:pic>
      <p:sp>
        <p:nvSpPr>
          <p:cNvPr id="7" name="TextBox 6"/>
          <p:cNvSpPr txBox="1"/>
          <p:nvPr/>
        </p:nvSpPr>
        <p:spPr>
          <a:xfrm rot="19314331">
            <a:off x="2298746" y="4023288"/>
            <a:ext cx="4176464" cy="1107996"/>
          </a:xfrm>
          <a:prstGeom prst="rect">
            <a:avLst/>
          </a:prstGeom>
          <a:solidFill>
            <a:schemeClr val="bg1">
              <a:lumMod val="85000"/>
            </a:schemeClr>
          </a:solidFill>
          <a:ln w="50800">
            <a:solidFill>
              <a:srgbClr val="FF0000"/>
            </a:solidFill>
          </a:ln>
        </p:spPr>
        <p:txBody>
          <a:bodyPr wrap="square" rtlCol="0">
            <a:spAutoFit/>
          </a:bodyPr>
          <a:lstStyle/>
          <a:p>
            <a:r>
              <a:rPr lang="en-US" sz="6600" dirty="0" smtClean="0"/>
              <a:t>Preliminary</a:t>
            </a:r>
            <a:endParaRPr lang="en-GB" sz="6600" dirty="0"/>
          </a:p>
        </p:txBody>
      </p:sp>
    </p:spTree>
    <p:extLst>
      <p:ext uri="{BB962C8B-B14F-4D97-AF65-F5344CB8AC3E}">
        <p14:creationId xmlns:p14="http://schemas.microsoft.com/office/powerpoint/2010/main" val="376326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23528" y="1700949"/>
            <a:ext cx="3916706" cy="2664155"/>
            <a:chOff x="2457450" y="1987550"/>
            <a:chExt cx="5199844" cy="3536950"/>
          </a:xfrm>
        </p:grpSpPr>
        <p:pic>
          <p:nvPicPr>
            <p:cNvPr id="5"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910" t="53148" r="28766" b="3148"/>
            <a:stretch/>
          </p:blipFill>
          <p:spPr>
            <a:xfrm>
              <a:off x="2457450" y="2527300"/>
              <a:ext cx="5194300" cy="2997200"/>
            </a:xfrm>
            <a:prstGeom prst="rect">
              <a:avLst/>
            </a:prstGeom>
          </p:spPr>
        </p:pic>
        <p:pic>
          <p:nvPicPr>
            <p:cNvPr id="6"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4609" t="1203" r="18066" b="91112"/>
            <a:stretch/>
          </p:blipFill>
          <p:spPr>
            <a:xfrm>
              <a:off x="2462995" y="1987550"/>
              <a:ext cx="5194299" cy="527051"/>
            </a:xfrm>
            <a:prstGeom prst="rect">
              <a:avLst/>
            </a:prstGeom>
          </p:spPr>
        </p:pic>
      </p:grpSp>
      <p:grpSp>
        <p:nvGrpSpPr>
          <p:cNvPr id="7" name="Group 9"/>
          <p:cNvGrpSpPr/>
          <p:nvPr/>
        </p:nvGrpSpPr>
        <p:grpSpPr>
          <a:xfrm>
            <a:off x="533400" y="4752976"/>
            <a:ext cx="4153125" cy="2028824"/>
            <a:chOff x="320675" y="3346451"/>
            <a:chExt cx="5537500" cy="2705099"/>
          </a:xfrm>
        </p:grpSpPr>
        <p:grpSp>
          <p:nvGrpSpPr>
            <p:cNvPr id="8" name="Group 7"/>
            <p:cNvGrpSpPr/>
            <p:nvPr/>
          </p:nvGrpSpPr>
          <p:grpSpPr>
            <a:xfrm>
              <a:off x="320675" y="3346451"/>
              <a:ext cx="5537500" cy="2705099"/>
              <a:chOff x="2238375" y="1"/>
              <a:chExt cx="7734300" cy="3778248"/>
            </a:xfrm>
          </p:grpSpPr>
          <p:pic>
            <p:nvPicPr>
              <p:cNvPr id="10"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48333"/>
              <a:stretch/>
            </p:blipFill>
            <p:spPr>
              <a:xfrm>
                <a:off x="2238375" y="1"/>
                <a:ext cx="7715250" cy="3543300"/>
              </a:xfrm>
              <a:prstGeom prst="rect">
                <a:avLst/>
              </a:prstGeom>
            </p:spPr>
          </p:pic>
          <p:pic>
            <p:nvPicPr>
              <p:cNvPr id="11"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t="93427" b="2962"/>
              <a:stretch/>
            </p:blipFill>
            <p:spPr>
              <a:xfrm>
                <a:off x="2257425" y="3530600"/>
                <a:ext cx="7715250" cy="247649"/>
              </a:xfrm>
              <a:prstGeom prst="rect">
                <a:avLst/>
              </a:prstGeom>
            </p:spPr>
          </p:pic>
        </p:grpSp>
        <p:sp>
          <p:nvSpPr>
            <p:cNvPr id="9" name="TextBox 24"/>
            <p:cNvSpPr txBox="1"/>
            <p:nvPr/>
          </p:nvSpPr>
          <p:spPr>
            <a:xfrm>
              <a:off x="1123410" y="5321246"/>
              <a:ext cx="1286335" cy="369332"/>
            </a:xfrm>
            <a:prstGeom prst="rect">
              <a:avLst/>
            </a:prstGeom>
            <a:noFill/>
          </p:spPr>
          <p:txBody>
            <a:bodyPr wrap="none" rtlCol="0">
              <a:spAutoFit/>
            </a:bodyPr>
            <a:lstStyle/>
            <a:p>
              <a:r>
                <a:rPr lang="en-US" sz="1200" b="1" dirty="0">
                  <a:solidFill>
                    <a:srgbClr val="002060"/>
                  </a:solidFill>
                </a:rPr>
                <a:t>PyHEADTAIL</a:t>
              </a:r>
            </a:p>
          </p:txBody>
        </p:sp>
      </p:grpSp>
      <p:grpSp>
        <p:nvGrpSpPr>
          <p:cNvPr id="12" name="Group 11"/>
          <p:cNvGrpSpPr/>
          <p:nvPr/>
        </p:nvGrpSpPr>
        <p:grpSpPr>
          <a:xfrm>
            <a:off x="4679090" y="4769577"/>
            <a:ext cx="3990981" cy="1995491"/>
            <a:chOff x="6540491" y="3524250"/>
            <a:chExt cx="5321308" cy="2660654"/>
          </a:xfrm>
        </p:grpSpPr>
        <p:pic>
          <p:nvPicPr>
            <p:cNvPr id="1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0491" y="3524250"/>
              <a:ext cx="5321308" cy="2660654"/>
            </a:xfrm>
            <a:prstGeom prst="rect">
              <a:avLst/>
            </a:prstGeom>
          </p:spPr>
        </p:pic>
        <p:sp>
          <p:nvSpPr>
            <p:cNvPr id="14" name="TextBox 26"/>
            <p:cNvSpPr txBox="1"/>
            <p:nvPr/>
          </p:nvSpPr>
          <p:spPr>
            <a:xfrm>
              <a:off x="9289510" y="3651197"/>
              <a:ext cx="1443216" cy="369332"/>
            </a:xfrm>
            <a:prstGeom prst="rect">
              <a:avLst/>
            </a:prstGeom>
            <a:noFill/>
          </p:spPr>
          <p:txBody>
            <a:bodyPr wrap="none" rtlCol="0">
              <a:spAutoFit/>
            </a:bodyPr>
            <a:lstStyle/>
            <a:p>
              <a:r>
                <a:rPr lang="en-US" sz="1200" b="1" dirty="0">
                  <a:solidFill>
                    <a:srgbClr val="002060"/>
                  </a:solidFill>
                </a:rPr>
                <a:t>Measurement</a:t>
              </a:r>
            </a:p>
          </p:txBody>
        </p:sp>
      </p:grpSp>
      <p:sp>
        <p:nvSpPr>
          <p:cNvPr id="15" name="CasellaDiTesto 14"/>
          <p:cNvSpPr txBox="1"/>
          <p:nvPr/>
        </p:nvSpPr>
        <p:spPr>
          <a:xfrm>
            <a:off x="4191000" y="4381711"/>
            <a:ext cx="11430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it-IT" dirty="0" err="1" smtClean="0"/>
              <a:t>Horizontal</a:t>
            </a:r>
            <a:endParaRPr lang="it-IT" dirty="0"/>
          </a:p>
        </p:txBody>
      </p:sp>
      <p:sp>
        <p:nvSpPr>
          <p:cNvPr id="16" name="CasellaDiTesto 15"/>
          <p:cNvSpPr txBox="1"/>
          <p:nvPr/>
        </p:nvSpPr>
        <p:spPr>
          <a:xfrm>
            <a:off x="1842790" y="1317104"/>
            <a:ext cx="91440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it-IT" dirty="0" smtClean="0"/>
              <a:t>Vertical</a:t>
            </a:r>
            <a:endParaRPr lang="it-IT" dirty="0"/>
          </a:p>
        </p:txBody>
      </p:sp>
      <p:sp>
        <p:nvSpPr>
          <p:cNvPr id="17" name="CasellaDiTesto 16"/>
          <p:cNvSpPr txBox="1"/>
          <p:nvPr/>
        </p:nvSpPr>
        <p:spPr>
          <a:xfrm>
            <a:off x="4919784" y="2091878"/>
            <a:ext cx="3660184"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it-IT" dirty="0" err="1" smtClean="0"/>
              <a:t>Good</a:t>
            </a:r>
            <a:r>
              <a:rPr lang="it-IT" dirty="0" smtClean="0"/>
              <a:t> </a:t>
            </a:r>
            <a:r>
              <a:rPr lang="it-IT" dirty="0" err="1" smtClean="0"/>
              <a:t>agreement</a:t>
            </a:r>
            <a:r>
              <a:rPr lang="it-IT" dirty="0" smtClean="0"/>
              <a:t> in the </a:t>
            </a:r>
            <a:r>
              <a:rPr lang="it-IT" dirty="0" err="1" smtClean="0"/>
              <a:t>vertical</a:t>
            </a:r>
            <a:r>
              <a:rPr lang="it-IT" dirty="0" smtClean="0"/>
              <a:t> </a:t>
            </a:r>
            <a:r>
              <a:rPr lang="it-IT" dirty="0" err="1" smtClean="0"/>
              <a:t>plane</a:t>
            </a:r>
            <a:endParaRPr lang="it-IT" dirty="0"/>
          </a:p>
        </p:txBody>
      </p:sp>
      <p:sp>
        <p:nvSpPr>
          <p:cNvPr id="18" name="CasellaDiTesto 17"/>
          <p:cNvSpPr txBox="1"/>
          <p:nvPr/>
        </p:nvSpPr>
        <p:spPr>
          <a:xfrm>
            <a:off x="5481232" y="1547500"/>
            <a:ext cx="2443568"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it-IT" dirty="0" err="1" smtClean="0"/>
              <a:t>Impedance</a:t>
            </a:r>
            <a:r>
              <a:rPr lang="it-IT" dirty="0" smtClean="0"/>
              <a:t> model: </a:t>
            </a:r>
            <a:r>
              <a:rPr lang="it-IT" dirty="0" err="1" smtClean="0"/>
              <a:t>wall</a:t>
            </a:r>
            <a:endParaRPr lang="it-IT" dirty="0"/>
          </a:p>
        </p:txBody>
      </p:sp>
      <p:sp>
        <p:nvSpPr>
          <p:cNvPr id="19" name="CasellaDiTesto 18"/>
          <p:cNvSpPr txBox="1"/>
          <p:nvPr/>
        </p:nvSpPr>
        <p:spPr>
          <a:xfrm>
            <a:off x="5150968" y="3159494"/>
            <a:ext cx="342900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it-IT" dirty="0" err="1" smtClean="0"/>
              <a:t>Threshold</a:t>
            </a:r>
            <a:r>
              <a:rPr lang="it-IT" dirty="0" smtClean="0"/>
              <a:t> </a:t>
            </a:r>
            <a:r>
              <a:rPr lang="it-IT" dirty="0" err="1" smtClean="0"/>
              <a:t>effect</a:t>
            </a:r>
            <a:r>
              <a:rPr lang="it-IT" dirty="0" smtClean="0"/>
              <a:t> in </a:t>
            </a:r>
            <a:r>
              <a:rPr lang="it-IT" dirty="0" err="1" smtClean="0"/>
              <a:t>measurements</a:t>
            </a:r>
            <a:r>
              <a:rPr lang="it-IT" dirty="0" smtClean="0"/>
              <a:t> </a:t>
            </a:r>
            <a:r>
              <a:rPr lang="it-IT" dirty="0" err="1" smtClean="0"/>
              <a:t>not</a:t>
            </a:r>
            <a:r>
              <a:rPr lang="it-IT" dirty="0" smtClean="0"/>
              <a:t> </a:t>
            </a:r>
            <a:r>
              <a:rPr lang="it-IT" dirty="0" err="1" smtClean="0"/>
              <a:t>observed</a:t>
            </a:r>
            <a:r>
              <a:rPr lang="it-IT" dirty="0" smtClean="0"/>
              <a:t> in </a:t>
            </a:r>
            <a:r>
              <a:rPr lang="it-IT" dirty="0" err="1" smtClean="0"/>
              <a:t>simulations</a:t>
            </a:r>
            <a:endParaRPr lang="it-IT" dirty="0"/>
          </a:p>
          <a:p>
            <a:pPr algn="ctr"/>
            <a:r>
              <a:rPr lang="it-IT" dirty="0" smtClean="0"/>
              <a:t>Electron </a:t>
            </a:r>
            <a:r>
              <a:rPr lang="it-IT" dirty="0" err="1" smtClean="0"/>
              <a:t>cloud</a:t>
            </a:r>
            <a:r>
              <a:rPr lang="it-IT" dirty="0" smtClean="0"/>
              <a:t> </a:t>
            </a:r>
            <a:r>
              <a:rPr lang="it-IT" dirty="0" err="1" smtClean="0"/>
              <a:t>effect</a:t>
            </a:r>
            <a:r>
              <a:rPr lang="it-IT" dirty="0" smtClean="0"/>
              <a:t>?</a:t>
            </a:r>
            <a:endParaRPr lang="it-IT" dirty="0"/>
          </a:p>
        </p:txBody>
      </p:sp>
      <p:sp>
        <p:nvSpPr>
          <p:cNvPr id="21" name="Title 1"/>
          <p:cNvSpPr txBox="1">
            <a:spLocks/>
          </p:cNvSpPr>
          <p:nvPr/>
        </p:nvSpPr>
        <p:spPr>
          <a:xfrm>
            <a:off x="251520" y="76200"/>
            <a:ext cx="8686800" cy="114300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smtClean="0">
                <a:solidFill>
                  <a:schemeClr val="bg1"/>
                </a:solidFill>
              </a:rPr>
              <a:t>Understanding of the SPS horizontal instability: PyHEADTAIL simulations</a:t>
            </a:r>
            <a:endParaRPr lang="it-IT" dirty="0">
              <a:solidFill>
                <a:schemeClr val="bg1"/>
              </a:solidFill>
            </a:endParaRPr>
          </a:p>
        </p:txBody>
      </p:sp>
    </p:spTree>
    <p:extLst>
      <p:ext uri="{BB962C8B-B14F-4D97-AF65-F5344CB8AC3E}">
        <p14:creationId xmlns:p14="http://schemas.microsoft.com/office/powerpoint/2010/main" val="357049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r>
              <a:rPr lang="en-US" dirty="0" smtClean="0"/>
              <a:t>Summary</a:t>
            </a:r>
            <a:endParaRPr lang="en-GB" dirty="0">
              <a:solidFill>
                <a:schemeClr val="bg1"/>
              </a:solidFill>
            </a:endParaRPr>
          </a:p>
        </p:txBody>
      </p:sp>
      <p:sp>
        <p:nvSpPr>
          <p:cNvPr id="5" name="Content Placeholder 4"/>
          <p:cNvSpPr>
            <a:spLocks noGrp="1"/>
          </p:cNvSpPr>
          <p:nvPr>
            <p:ph idx="1"/>
          </p:nvPr>
        </p:nvSpPr>
        <p:spPr>
          <a:xfrm>
            <a:off x="457200" y="1783357"/>
            <a:ext cx="8229600" cy="4525963"/>
          </a:xfrm>
        </p:spPr>
        <p:txBody>
          <a:bodyPr>
            <a:normAutofit fontScale="55000" lnSpcReduction="20000"/>
          </a:bodyPr>
          <a:lstStyle/>
          <a:p>
            <a:r>
              <a:rPr lang="en-US" dirty="0" smtClean="0"/>
              <a:t>SPS horizontal instability could be a serious limitation for </a:t>
            </a:r>
            <a:r>
              <a:rPr lang="en-US" dirty="0" smtClean="0"/>
              <a:t>LIU</a:t>
            </a:r>
          </a:p>
          <a:p>
            <a:endParaRPr lang="en-US" dirty="0" smtClean="0"/>
          </a:p>
          <a:p>
            <a:r>
              <a:rPr lang="en-US" dirty="0" smtClean="0"/>
              <a:t>A possible explanation of the impedance mechanism driving the instability has been presented by using </a:t>
            </a:r>
            <a:r>
              <a:rPr lang="en-US" dirty="0" err="1" smtClean="0"/>
              <a:t>Sacherer</a:t>
            </a:r>
            <a:r>
              <a:rPr lang="en-US" dirty="0" smtClean="0"/>
              <a:t> theory</a:t>
            </a:r>
          </a:p>
          <a:p>
            <a:endParaRPr lang="en-US" dirty="0" smtClean="0"/>
          </a:p>
          <a:p>
            <a:r>
              <a:rPr lang="en-US" dirty="0" smtClean="0"/>
              <a:t>More </a:t>
            </a:r>
            <a:r>
              <a:rPr lang="en-US" dirty="0"/>
              <a:t>involved model including </a:t>
            </a:r>
            <a:r>
              <a:rPr lang="en-US" dirty="0" smtClean="0"/>
              <a:t>actual </a:t>
            </a:r>
            <a:r>
              <a:rPr lang="en-US" dirty="0"/>
              <a:t>filling scheme, damper, detuning impedance and </a:t>
            </a:r>
            <a:r>
              <a:rPr lang="en-US" dirty="0" smtClean="0"/>
              <a:t>nonlinearities shows</a:t>
            </a:r>
            <a:endParaRPr lang="en-US" dirty="0"/>
          </a:p>
          <a:p>
            <a:pPr lvl="1"/>
            <a:r>
              <a:rPr lang="en-US" dirty="0" err="1"/>
              <a:t>Behaviour</a:t>
            </a:r>
            <a:r>
              <a:rPr lang="en-US" dirty="0"/>
              <a:t> versus </a:t>
            </a:r>
            <a:r>
              <a:rPr lang="en-US" dirty="0" err="1"/>
              <a:t>octupoles</a:t>
            </a:r>
            <a:r>
              <a:rPr lang="en-US" dirty="0"/>
              <a:t> and chromaticity of the </a:t>
            </a:r>
            <a:r>
              <a:rPr lang="en-US" dirty="0" smtClean="0"/>
              <a:t>instability successfully reproduced for BCMS 1.8e11 ppb </a:t>
            </a:r>
          </a:p>
          <a:p>
            <a:pPr lvl="1"/>
            <a:r>
              <a:rPr lang="en-US" sz="3000" dirty="0" smtClean="0"/>
              <a:t>Stabilization </a:t>
            </a:r>
            <a:r>
              <a:rPr lang="en-US" sz="3000" dirty="0"/>
              <a:t>with </a:t>
            </a:r>
            <a:r>
              <a:rPr lang="en-US" sz="3000" dirty="0" err="1"/>
              <a:t>octupoles</a:t>
            </a:r>
            <a:r>
              <a:rPr lang="en-US" sz="3000" dirty="0"/>
              <a:t>, </a:t>
            </a:r>
            <a:r>
              <a:rPr lang="en-US" sz="3000" dirty="0" err="1"/>
              <a:t>chroma</a:t>
            </a:r>
            <a:r>
              <a:rPr lang="en-US" sz="3000" dirty="0"/>
              <a:t> and </a:t>
            </a:r>
            <a:r>
              <a:rPr lang="en-US" sz="3000" dirty="0" smtClean="0"/>
              <a:t>damper checked up to 2.3e11 ppb for BCMS beam (</a:t>
            </a:r>
            <a:r>
              <a:rPr lang="el-GR" sz="3200" dirty="0"/>
              <a:t>ξ</a:t>
            </a:r>
            <a:r>
              <a:rPr lang="en-US" sz="3200" baseline="-25000" dirty="0"/>
              <a:t>x</a:t>
            </a:r>
            <a:r>
              <a:rPr lang="en-US" sz="3200" dirty="0"/>
              <a:t>=0.4, </a:t>
            </a:r>
            <a:r>
              <a:rPr lang="en-US" sz="3200" dirty="0" err="1"/>
              <a:t>klof</a:t>
            </a:r>
            <a:r>
              <a:rPr lang="en-US" sz="3200" dirty="0" smtClean="0"/>
              <a:t>=-6.2</a:t>
            </a:r>
            <a:r>
              <a:rPr lang="en-US" sz="3000" dirty="0" smtClean="0"/>
              <a:t>) </a:t>
            </a:r>
            <a:endParaRPr lang="en-US" sz="3000" dirty="0"/>
          </a:p>
          <a:p>
            <a:pPr lvl="3"/>
            <a:endParaRPr lang="en-US" sz="2600" dirty="0" smtClean="0"/>
          </a:p>
          <a:p>
            <a:r>
              <a:rPr lang="en-US" dirty="0" smtClean="0"/>
              <a:t>Issues to be further investigated</a:t>
            </a:r>
          </a:p>
          <a:p>
            <a:pPr lvl="1"/>
            <a:r>
              <a:rPr lang="en-US" dirty="0"/>
              <a:t>In simulations with high intensity (close to the LIU intensity) a violent vertical instability is </a:t>
            </a:r>
            <a:r>
              <a:rPr lang="en-US" dirty="0" smtClean="0"/>
              <a:t>observed</a:t>
            </a:r>
          </a:p>
          <a:p>
            <a:pPr lvl="1"/>
            <a:r>
              <a:rPr lang="en-US" dirty="0" smtClean="0"/>
              <a:t>Transverse emittance blow-up for stable points when using </a:t>
            </a:r>
            <a:r>
              <a:rPr lang="en-US" dirty="0" err="1" smtClean="0"/>
              <a:t>octupoles</a:t>
            </a:r>
            <a:endParaRPr lang="en-US" dirty="0" smtClean="0"/>
          </a:p>
          <a:p>
            <a:pPr lvl="1"/>
            <a:r>
              <a:rPr lang="en-US" dirty="0" smtClean="0"/>
              <a:t>Beam lifetime and quality for the explored operational settings</a:t>
            </a:r>
          </a:p>
          <a:p>
            <a:endParaRPr lang="en-US" dirty="0" smtClean="0"/>
          </a:p>
          <a:p>
            <a:pPr lvl="1"/>
            <a:endParaRPr lang="en-US" dirty="0" smtClean="0"/>
          </a:p>
        </p:txBody>
      </p:sp>
    </p:spTree>
    <p:extLst>
      <p:ext uri="{BB962C8B-B14F-4D97-AF65-F5344CB8AC3E}">
        <p14:creationId xmlns:p14="http://schemas.microsoft.com/office/powerpoint/2010/main" val="368856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2936"/>
            <a:ext cx="8229600" cy="1143000"/>
          </a:xfrm>
        </p:spPr>
        <p:txBody>
          <a:bodyPr/>
          <a:lstStyle/>
          <a:p>
            <a:r>
              <a:rPr lang="en-US" b="1" dirty="0" smtClean="0">
                <a:solidFill>
                  <a:srgbClr val="20F844"/>
                </a:solidFill>
                <a:effectLst>
                  <a:outerShdw blurRad="38100" dist="38100" dir="2700000" algn="tl">
                    <a:srgbClr val="000000">
                      <a:alpha val="43137"/>
                    </a:srgbClr>
                  </a:outerShdw>
                </a:effectLst>
              </a:rPr>
              <a:t>Thank you for your attention</a:t>
            </a:r>
            <a:endParaRPr lang="en-GB" b="1" dirty="0">
              <a:solidFill>
                <a:srgbClr val="20F844"/>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818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24944"/>
            <a:ext cx="8229600" cy="1143000"/>
          </a:xfrm>
        </p:spPr>
        <p:txBody>
          <a:bodyPr/>
          <a:lstStyle/>
          <a:p>
            <a:r>
              <a:rPr lang="en-US" dirty="0" smtClean="0"/>
              <a:t>Appendix</a:t>
            </a:r>
            <a:endParaRPr lang="en-GB" dirty="0"/>
          </a:p>
        </p:txBody>
      </p:sp>
    </p:spTree>
    <p:extLst>
      <p:ext uri="{BB962C8B-B14F-4D97-AF65-F5344CB8AC3E}">
        <p14:creationId xmlns:p14="http://schemas.microsoft.com/office/powerpoint/2010/main" val="1121842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9036496" cy="792088"/>
          </a:xfrm>
        </p:spPr>
        <p:style>
          <a:lnRef idx="0">
            <a:schemeClr val="dk1"/>
          </a:lnRef>
          <a:fillRef idx="3">
            <a:schemeClr val="dk1"/>
          </a:fillRef>
          <a:effectRef idx="3">
            <a:schemeClr val="dk1"/>
          </a:effectRef>
          <a:fontRef idx="minor">
            <a:schemeClr val="lt1"/>
          </a:fontRef>
        </p:style>
        <p:txBody>
          <a:bodyPr>
            <a:normAutofit/>
          </a:bodyPr>
          <a:lstStyle/>
          <a:p>
            <a:r>
              <a:rPr lang="en-US" sz="3600" dirty="0" smtClean="0"/>
              <a:t>Impedance reduction is not always beneficial</a:t>
            </a:r>
            <a:endParaRPr lang="en-GB" sz="36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31" r="78"/>
          <a:stretch>
            <a:fillRect/>
          </a:stretch>
        </p:blipFill>
        <p:spPr>
          <a:xfrm>
            <a:off x="838200" y="1295400"/>
            <a:ext cx="7620000" cy="4242667"/>
          </a:xfrm>
          <a:prstGeom prst="rect">
            <a:avLst/>
          </a:prstGeom>
        </p:spPr>
      </p:pic>
      <p:sp>
        <p:nvSpPr>
          <p:cNvPr id="3" name="TextBox 2"/>
          <p:cNvSpPr txBox="1"/>
          <p:nvPr/>
        </p:nvSpPr>
        <p:spPr>
          <a:xfrm>
            <a:off x="2590800" y="5955268"/>
            <a:ext cx="4343401" cy="369332"/>
          </a:xfrm>
          <a:prstGeom prst="rect">
            <a:avLst/>
          </a:prstGeom>
          <a:solidFill>
            <a:srgbClr val="FDD3F4"/>
          </a:solidFill>
        </p:spPr>
        <p:txBody>
          <a:bodyPr wrap="square" rtlCol="0">
            <a:spAutoFit/>
          </a:bodyPr>
          <a:lstStyle/>
          <a:p>
            <a:r>
              <a:rPr lang="en-US" dirty="0" smtClean="0"/>
              <a:t>Effect on the stability of the </a:t>
            </a:r>
            <a:r>
              <a:rPr lang="en-US" dirty="0" err="1" smtClean="0"/>
              <a:t>Headtail</a:t>
            </a:r>
            <a:r>
              <a:rPr lang="en-US" dirty="0" smtClean="0"/>
              <a:t> mode 1</a:t>
            </a:r>
            <a:endParaRPr lang="en-GB" dirty="0"/>
          </a:p>
        </p:txBody>
      </p:sp>
    </p:spTree>
    <p:extLst>
      <p:ext uri="{BB962C8B-B14F-4D97-AF65-F5344CB8AC3E}">
        <p14:creationId xmlns:p14="http://schemas.microsoft.com/office/powerpoint/2010/main" val="397439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style>
          <a:lnRef idx="0">
            <a:schemeClr val="dk1"/>
          </a:lnRef>
          <a:fillRef idx="3">
            <a:schemeClr val="dk1"/>
          </a:fillRef>
          <a:effectRef idx="3">
            <a:schemeClr val="dk1"/>
          </a:effectRef>
          <a:fontRef idx="minor">
            <a:schemeClr val="lt1"/>
          </a:fontRef>
        </p:style>
        <p:txBody>
          <a:bodyPr/>
          <a:lstStyle/>
          <a:p>
            <a:r>
              <a:rPr lang="en-US" dirty="0" err="1" smtClean="0"/>
              <a:t>Headtail</a:t>
            </a:r>
            <a:r>
              <a:rPr lang="en-US" dirty="0" smtClean="0"/>
              <a:t> mode 0</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1426549"/>
            <a:ext cx="5451428" cy="3946667"/>
          </a:xfrm>
        </p:spPr>
      </p:pic>
      <p:sp>
        <p:nvSpPr>
          <p:cNvPr id="8" name="TextBox 7"/>
          <p:cNvSpPr txBox="1"/>
          <p:nvPr/>
        </p:nvSpPr>
        <p:spPr>
          <a:xfrm>
            <a:off x="5181600" y="2438400"/>
            <a:ext cx="720080" cy="369332"/>
          </a:xfrm>
          <a:prstGeom prst="rect">
            <a:avLst/>
          </a:prstGeom>
          <a:solidFill>
            <a:srgbClr val="00B0F0"/>
          </a:solidFill>
        </p:spPr>
        <p:txBody>
          <a:bodyPr wrap="square" rtlCol="0">
            <a:spAutoFit/>
          </a:bodyPr>
          <a:lstStyle/>
          <a:p>
            <a:r>
              <a:rPr lang="el-GR" dirty="0" smtClean="0"/>
              <a:t>ξ</a:t>
            </a:r>
            <a:r>
              <a:rPr lang="en-US" dirty="0" smtClean="0"/>
              <a:t>=0.2</a:t>
            </a:r>
            <a:endParaRPr lang="en-GB" dirty="0"/>
          </a:p>
        </p:txBody>
      </p:sp>
      <mc:AlternateContent xmlns:mc="http://schemas.openxmlformats.org/markup-compatibility/2006" xmlns:a14="http://schemas.microsoft.com/office/drawing/2010/main">
        <mc:Choice Requires="a14">
          <p:sp>
            <p:nvSpPr>
              <p:cNvPr id="12" name="Rectangle 11"/>
              <p:cNvSpPr/>
              <p:nvPr/>
            </p:nvSpPr>
            <p:spPr>
              <a:xfrm>
                <a:off x="3538707" y="5517232"/>
                <a:ext cx="5425781" cy="1232004"/>
              </a:xfrm>
              <a:prstGeom prst="rect">
                <a:avLst/>
              </a:prstGeom>
              <a:solidFill>
                <a:srgbClr val="20F844"/>
              </a:solidFill>
            </p:spPr>
            <p:txBody>
              <a:bodyPr wrap="none">
                <a:spAutoFit/>
              </a:bodyPr>
              <a:lstStyle/>
              <a:p>
                <a:pPr lvl="1" algn="just">
                  <a:spcBef>
                    <a:spcPct val="20000"/>
                  </a:spcBef>
                </a:pPr>
                <a14:m>
                  <m:oMathPara xmlns:m="http://schemas.openxmlformats.org/officeDocument/2006/math">
                    <m:oMathParaPr>
                      <m:jc m:val="centerGroup"/>
                    </m:oMathParaPr>
                    <m:oMath xmlns:m="http://schemas.openxmlformats.org/officeDocument/2006/math">
                      <m:d>
                        <m:dPr>
                          <m:begChr m:val="{"/>
                          <m:endChr m:val=""/>
                          <m:ctrlPr>
                            <a:rPr lang="en-US" sz="2000" i="1" dirty="0" smtClean="0">
                              <a:solidFill>
                                <a:prstClr val="black"/>
                              </a:solidFill>
                              <a:latin typeface="Cambria Math" panose="02040503050406030204" pitchFamily="18" charset="0"/>
                            </a:rPr>
                          </m:ctrlPr>
                        </m:dPr>
                        <m:e>
                          <m:eqArr>
                            <m:eqArrPr>
                              <m:ctrlPr>
                                <a:rPr lang="en-US" sz="2000" i="1" dirty="0" smtClean="0">
                                  <a:solidFill>
                                    <a:prstClr val="black"/>
                                  </a:solidFill>
                                  <a:latin typeface="Cambria Math" panose="02040503050406030204" pitchFamily="18" charset="0"/>
                                </a:rPr>
                              </m:ctrlPr>
                            </m:eqArrPr>
                            <m:e>
                              <m:r>
                                <a:rPr lang="en-US" sz="2000" i="1" dirty="0">
                                  <a:solidFill>
                                    <a:prstClr val="black"/>
                                  </a:solidFill>
                                  <a:latin typeface="Cambria Math" panose="02040503050406030204" pitchFamily="18" charset="0"/>
                                </a:rPr>
                                <m:t>𝑅𝑒</m:t>
                              </m:r>
                              <m:d>
                                <m:dPr>
                                  <m:begChr m:val="["/>
                                  <m:endChr m:val="]"/>
                                  <m:ctrlPr>
                                    <a:rPr lang="en-US" sz="2000" i="1" dirty="0">
                                      <a:solidFill>
                                        <a:prstClr val="black"/>
                                      </a:solidFill>
                                      <a:latin typeface="Cambria Math" panose="02040503050406030204" pitchFamily="18" charset="0"/>
                                    </a:rPr>
                                  </m:ctrlPr>
                                </m:dPr>
                                <m:e>
                                  <m:sSub>
                                    <m:sSubPr>
                                      <m:ctrlPr>
                                        <a:rPr lang="en-US" sz="2000" i="1" dirty="0">
                                          <a:solidFill>
                                            <a:prstClr val="black"/>
                                          </a:solidFill>
                                          <a:latin typeface="Cambria Math" panose="02040503050406030204" pitchFamily="18" charset="0"/>
                                        </a:rPr>
                                      </m:ctrlPr>
                                    </m:sSubPr>
                                    <m:e>
                                      <m:d>
                                        <m:dPr>
                                          <m:ctrlPr>
                                            <a:rPr lang="en-US" sz="2000" i="1" dirty="0">
                                              <a:solidFill>
                                                <a:prstClr val="black"/>
                                              </a:solidFill>
                                              <a:latin typeface="Cambria Math" panose="02040503050406030204" pitchFamily="18" charset="0"/>
                                            </a:rPr>
                                          </m:ctrlPr>
                                        </m:dPr>
                                        <m:e>
                                          <m:sSub>
                                            <m:sSubPr>
                                              <m:ctrlPr>
                                                <a:rPr lang="en-US" sz="2000" i="1" dirty="0">
                                                  <a:solidFill>
                                                    <a:prstClr val="black"/>
                                                  </a:solidFill>
                                                  <a:latin typeface="Cambria Math" panose="02040503050406030204" pitchFamily="18" charset="0"/>
                                                </a:rPr>
                                              </m:ctrlPr>
                                            </m:sSubPr>
                                            <m:e>
                                              <m:r>
                                                <a:rPr lang="en-US" sz="2000" i="1" dirty="0">
                                                  <a:solidFill>
                                                    <a:prstClr val="black"/>
                                                  </a:solidFill>
                                                  <a:latin typeface="Cambria Math" panose="02040503050406030204" pitchFamily="18" charset="0"/>
                                                </a:rPr>
                                                <m:t>𝑍</m:t>
                                              </m:r>
                                            </m:e>
                                            <m:sub>
                                              <m:r>
                                                <a:rPr lang="en-US" sz="2000" i="1" dirty="0">
                                                  <a:solidFill>
                                                    <a:prstClr val="black"/>
                                                  </a:solidFill>
                                                  <a:latin typeface="Cambria Math" panose="02040503050406030204" pitchFamily="18" charset="0"/>
                                                </a:rPr>
                                                <m:t>𝑑𝑖𝑝</m:t>
                                              </m:r>
                                            </m:sub>
                                          </m:sSub>
                                        </m:e>
                                      </m:d>
                                    </m:e>
                                    <m:sub>
                                      <m:r>
                                        <a:rPr lang="en-US" sz="2000" i="1" dirty="0">
                                          <a:solidFill>
                                            <a:prstClr val="black"/>
                                          </a:solidFill>
                                          <a:latin typeface="Cambria Math" panose="02040503050406030204" pitchFamily="18" charset="0"/>
                                        </a:rPr>
                                        <m:t>𝑒𝑓𝑓</m:t>
                                      </m:r>
                                    </m:sub>
                                  </m:sSub>
                                </m:e>
                              </m:d>
                              <m:r>
                                <a:rPr lang="en-US" sz="2000" i="1" dirty="0" smtClean="0">
                                  <a:solidFill>
                                    <a:prstClr val="black"/>
                                  </a:solidFill>
                                  <a:latin typeface="Cambria Math" panose="02040503050406030204" pitchFamily="18" charset="0"/>
                                  <a:ea typeface="Cambria Math" panose="02040503050406030204" pitchFamily="18" charset="0"/>
                                </a:rPr>
                                <m:t>&lt;</m:t>
                              </m:r>
                              <m:r>
                                <a:rPr lang="en-US" sz="2000" i="1" dirty="0">
                                  <a:solidFill>
                                    <a:prstClr val="black"/>
                                  </a:solidFill>
                                  <a:latin typeface="Cambria Math" panose="02040503050406030204" pitchFamily="18" charset="0"/>
                                  <a:ea typeface="Cambria Math" panose="02040503050406030204" pitchFamily="18" charset="0"/>
                                </a:rPr>
                                <m:t>0</m:t>
                              </m:r>
                              <m:r>
                                <m:rPr>
                                  <m:nor/>
                                </m:rPr>
                                <a:rPr lang="en-US" sz="2000" dirty="0">
                                  <a:solidFill>
                                    <a:prstClr val="black"/>
                                  </a:solidFill>
                                </a:rPr>
                                <m:t> </m:t>
                              </m:r>
                              <m:r>
                                <a:rPr lang="en-US" sz="2000" b="0" i="1" dirty="0" smtClean="0">
                                  <a:solidFill>
                                    <a:prstClr val="black"/>
                                  </a:solidFill>
                                  <a:latin typeface="Cambria Math" panose="02040503050406030204" pitchFamily="18" charset="0"/>
                                </a:rPr>
                                <m:t>          </m:t>
                              </m:r>
                              <m:r>
                                <m:rPr>
                                  <m:sty m:val="p"/>
                                </m:rPr>
                                <a:rPr lang="el-GR" sz="2000" b="0" i="1" dirty="0" smtClean="0">
                                  <a:solidFill>
                                    <a:prstClr val="black"/>
                                  </a:solidFill>
                                  <a:latin typeface="Cambria Math" panose="02040503050406030204" pitchFamily="18" charset="0"/>
                                </a:rPr>
                                <m:t>ξ</m:t>
                              </m:r>
                              <m:r>
                                <a:rPr lang="en-US" sz="2000" b="0" i="1" dirty="0" smtClean="0">
                                  <a:solidFill>
                                    <a:prstClr val="black"/>
                                  </a:solidFill>
                                  <a:latin typeface="Cambria Math" panose="02040503050406030204" pitchFamily="18" charset="0"/>
                                </a:rPr>
                                <m:t>&lt;0     </m:t>
                              </m:r>
                              <m:r>
                                <a:rPr lang="en-US" sz="2000" b="0" i="1" dirty="0" smtClean="0">
                                  <a:solidFill>
                                    <a:prstClr val="black"/>
                                  </a:solidFill>
                                  <a:latin typeface="Cambria Math" panose="02040503050406030204" pitchFamily="18" charset="0"/>
                                </a:rPr>
                                <m:t>𝑈𝑛𝑠𝑡𝑎𝑏𝑙𝑒</m:t>
                              </m:r>
                            </m:e>
                            <m:e>
                              <m:r>
                                <a:rPr lang="en-US" sz="2000" i="1" dirty="0">
                                  <a:solidFill>
                                    <a:prstClr val="black"/>
                                  </a:solidFill>
                                  <a:latin typeface="Cambria Math" panose="02040503050406030204" pitchFamily="18" charset="0"/>
                                </a:rPr>
                                <m:t>𝑅𝑒</m:t>
                              </m:r>
                              <m:d>
                                <m:dPr>
                                  <m:begChr m:val="["/>
                                  <m:endChr m:val="]"/>
                                  <m:ctrlPr>
                                    <a:rPr lang="en-US" sz="2000" i="1" dirty="0">
                                      <a:solidFill>
                                        <a:prstClr val="black"/>
                                      </a:solidFill>
                                      <a:latin typeface="Cambria Math" panose="02040503050406030204" pitchFamily="18" charset="0"/>
                                    </a:rPr>
                                  </m:ctrlPr>
                                </m:dPr>
                                <m:e>
                                  <m:sSub>
                                    <m:sSubPr>
                                      <m:ctrlPr>
                                        <a:rPr lang="en-US" sz="2000" i="1" dirty="0">
                                          <a:solidFill>
                                            <a:prstClr val="black"/>
                                          </a:solidFill>
                                          <a:latin typeface="Cambria Math" panose="02040503050406030204" pitchFamily="18" charset="0"/>
                                        </a:rPr>
                                      </m:ctrlPr>
                                    </m:sSubPr>
                                    <m:e>
                                      <m:d>
                                        <m:dPr>
                                          <m:ctrlPr>
                                            <a:rPr lang="en-US" sz="2000" i="1" dirty="0">
                                              <a:solidFill>
                                                <a:prstClr val="black"/>
                                              </a:solidFill>
                                              <a:latin typeface="Cambria Math" panose="02040503050406030204" pitchFamily="18" charset="0"/>
                                            </a:rPr>
                                          </m:ctrlPr>
                                        </m:dPr>
                                        <m:e>
                                          <m:sSub>
                                            <m:sSubPr>
                                              <m:ctrlPr>
                                                <a:rPr lang="en-US" sz="2000" i="1" dirty="0">
                                                  <a:solidFill>
                                                    <a:prstClr val="black"/>
                                                  </a:solidFill>
                                                  <a:latin typeface="Cambria Math" panose="02040503050406030204" pitchFamily="18" charset="0"/>
                                                </a:rPr>
                                              </m:ctrlPr>
                                            </m:sSubPr>
                                            <m:e>
                                              <m:r>
                                                <a:rPr lang="en-US" sz="2000" i="1" dirty="0">
                                                  <a:solidFill>
                                                    <a:prstClr val="black"/>
                                                  </a:solidFill>
                                                  <a:latin typeface="Cambria Math" panose="02040503050406030204" pitchFamily="18" charset="0"/>
                                                </a:rPr>
                                                <m:t>𝑍</m:t>
                                              </m:r>
                                            </m:e>
                                            <m:sub>
                                              <m:r>
                                                <a:rPr lang="en-US" sz="2000" i="1" dirty="0">
                                                  <a:solidFill>
                                                    <a:prstClr val="black"/>
                                                  </a:solidFill>
                                                  <a:latin typeface="Cambria Math" panose="02040503050406030204" pitchFamily="18" charset="0"/>
                                                </a:rPr>
                                                <m:t>𝑑𝑖𝑝</m:t>
                                              </m:r>
                                            </m:sub>
                                          </m:sSub>
                                        </m:e>
                                      </m:d>
                                    </m:e>
                                    <m:sub>
                                      <m:r>
                                        <a:rPr lang="en-US" sz="2000" i="1" dirty="0">
                                          <a:solidFill>
                                            <a:prstClr val="black"/>
                                          </a:solidFill>
                                          <a:latin typeface="Cambria Math" panose="02040503050406030204" pitchFamily="18" charset="0"/>
                                        </a:rPr>
                                        <m:t>𝑒𝑓𝑓</m:t>
                                      </m:r>
                                    </m:sub>
                                  </m:sSub>
                                </m:e>
                              </m:d>
                              <m:r>
                                <a:rPr lang="en-US" sz="2000" i="1" dirty="0" smtClean="0">
                                  <a:solidFill>
                                    <a:prstClr val="black"/>
                                  </a:solidFill>
                                  <a:latin typeface="Cambria Math" panose="02040503050406030204" pitchFamily="18" charset="0"/>
                                  <a:ea typeface="Cambria Math" panose="02040503050406030204" pitchFamily="18" charset="0"/>
                                </a:rPr>
                                <m:t>&gt;</m:t>
                              </m:r>
                              <m:r>
                                <a:rPr lang="en-US" sz="2000" i="1" dirty="0">
                                  <a:solidFill>
                                    <a:prstClr val="black"/>
                                  </a:solidFill>
                                  <a:latin typeface="Cambria Math" panose="02040503050406030204" pitchFamily="18" charset="0"/>
                                  <a:ea typeface="Cambria Math" panose="02040503050406030204" pitchFamily="18" charset="0"/>
                                </a:rPr>
                                <m:t>0</m:t>
                              </m:r>
                              <m:r>
                                <a:rPr lang="en-US" sz="2000" b="0" i="1" dirty="0" smtClean="0">
                                  <a:solidFill>
                                    <a:prstClr val="black"/>
                                  </a:solidFill>
                                  <a:latin typeface="Cambria Math" panose="02040503050406030204" pitchFamily="18" charset="0"/>
                                  <a:ea typeface="Cambria Math" panose="02040503050406030204" pitchFamily="18" charset="0"/>
                                </a:rPr>
                                <m:t>           </m:t>
                              </m:r>
                              <m:r>
                                <m:rPr>
                                  <m:sty m:val="p"/>
                                </m:rPr>
                                <a:rPr lang="el-GR" sz="2000" i="1" dirty="0">
                                  <a:solidFill>
                                    <a:prstClr val="black"/>
                                  </a:solidFill>
                                  <a:latin typeface="Cambria Math" panose="02040503050406030204" pitchFamily="18" charset="0"/>
                                </a:rPr>
                                <m:t>ξ</m:t>
                              </m:r>
                              <m:r>
                                <a:rPr lang="en-US" sz="2000" b="0" i="1" dirty="0" smtClean="0">
                                  <a:solidFill>
                                    <a:prstClr val="black"/>
                                  </a:solidFill>
                                  <a:latin typeface="Cambria Math" panose="02040503050406030204" pitchFamily="18" charset="0"/>
                                </a:rPr>
                                <m:t>&gt;</m:t>
                              </m:r>
                              <m:r>
                                <a:rPr lang="en-US" sz="2000" i="1" dirty="0">
                                  <a:solidFill>
                                    <a:prstClr val="black"/>
                                  </a:solidFill>
                                  <a:latin typeface="Cambria Math" panose="02040503050406030204" pitchFamily="18" charset="0"/>
                                </a:rPr>
                                <m:t>0</m:t>
                              </m:r>
                              <m:r>
                                <a:rPr lang="en-US" sz="2000" b="0" i="1" dirty="0" smtClean="0">
                                  <a:solidFill>
                                    <a:prstClr val="black"/>
                                  </a:solidFill>
                                  <a:latin typeface="Cambria Math" panose="02040503050406030204" pitchFamily="18" charset="0"/>
                                </a:rPr>
                                <m:t>          </m:t>
                              </m:r>
                              <m:r>
                                <a:rPr lang="en-US" sz="2000" b="0" i="1" dirty="0" smtClean="0">
                                  <a:solidFill>
                                    <a:prstClr val="black"/>
                                  </a:solidFill>
                                  <a:latin typeface="Cambria Math" panose="02040503050406030204" pitchFamily="18" charset="0"/>
                                </a:rPr>
                                <m:t>𝑆𝑡𝑎𝑏𝑙𝑒</m:t>
                              </m:r>
                            </m:e>
                          </m:eqArr>
                        </m:e>
                      </m:d>
                    </m:oMath>
                  </m:oMathPara>
                </a14:m>
                <a:endParaRPr lang="en-US" sz="2000" dirty="0">
                  <a:solidFill>
                    <a:prstClr val="black"/>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3538707" y="5517232"/>
                <a:ext cx="5425781" cy="1232004"/>
              </a:xfrm>
              <a:prstGeom prst="rect">
                <a:avLst/>
              </a:prstGeom>
              <a:blipFill rotWithShape="1">
                <a:blip r:embed="rId3"/>
                <a:stretch>
                  <a:fillRect/>
                </a:stretch>
              </a:blipFill>
            </p:spPr>
            <p:txBody>
              <a:bodyPr/>
              <a:lstStyle/>
              <a:p>
                <a:r>
                  <a:rPr lang="en-GB">
                    <a:noFill/>
                  </a:rPr>
                  <a:t> </a:t>
                </a:r>
                <a:endParaRPr lang="en-GB">
                  <a:noFill/>
                </a:endParaRPr>
              </a:p>
            </p:txBody>
          </p:sp>
        </mc:Fallback>
      </mc:AlternateContent>
      <p:sp>
        <p:nvSpPr>
          <p:cNvPr id="14" name="TextBox 13"/>
          <p:cNvSpPr txBox="1"/>
          <p:nvPr/>
        </p:nvSpPr>
        <p:spPr>
          <a:xfrm>
            <a:off x="457200" y="1196752"/>
            <a:ext cx="1810544" cy="576064"/>
          </a:xfrm>
          <a:prstGeom prst="rect">
            <a:avLst/>
          </a:prstGeom>
          <a:noFill/>
        </p:spPr>
        <p:txBody>
          <a:bodyPr wrap="square" rtlCol="0">
            <a:spAutoFit/>
          </a:bodyPr>
          <a:lstStyle/>
          <a:p>
            <a:endParaRPr lang="en-GB" dirty="0"/>
          </a:p>
        </p:txBody>
      </p:sp>
      <mc:AlternateContent xmlns:mc="http://schemas.openxmlformats.org/markup-compatibility/2006" xmlns:a14="http://schemas.microsoft.com/office/drawing/2010/main">
        <mc:Choice Requires="a14">
          <p:sp>
            <p:nvSpPr>
              <p:cNvPr id="17" name="TextBox 16"/>
              <p:cNvSpPr txBox="1"/>
              <p:nvPr/>
            </p:nvSpPr>
            <p:spPr>
              <a:xfrm>
                <a:off x="3923928" y="1063769"/>
                <a:ext cx="1942647" cy="276999"/>
              </a:xfrm>
              <a:prstGeom prst="rect">
                <a:avLst/>
              </a:prstGeom>
              <a:solidFill>
                <a:srgbClr val="FF7C8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i="1" smtClean="0">
                              <a:latin typeface="Cambria Math" panose="02040503050406030204" pitchFamily="18" charset="0"/>
                            </a:rPr>
                          </m:ctrlPr>
                        </m:sSubSupPr>
                        <m:e>
                          <m:r>
                            <a:rPr lang="en-US" b="0" i="1" smtClean="0">
                              <a:latin typeface="Cambria Math" panose="02040503050406030204" pitchFamily="18" charset="0"/>
                            </a:rPr>
                            <m:t>𝑍</m:t>
                          </m:r>
                        </m:e>
                        <m:sub>
                          <m:r>
                            <a:rPr lang="en-GB" i="1" smtClean="0">
                              <a:latin typeface="Cambria Math" panose="02040503050406030204" pitchFamily="18" charset="0"/>
                              <a:ea typeface="Cambria Math" panose="02040503050406030204" pitchFamily="18" charset="0"/>
                            </a:rPr>
                            <m:t>⊥</m:t>
                          </m:r>
                        </m:sub>
                        <m:sup>
                          <m:r>
                            <a:rPr lang="en-US" b="0" i="1" smtClean="0">
                              <a:latin typeface="Cambria Math" panose="02040503050406030204" pitchFamily="18" charset="0"/>
                            </a:rPr>
                            <m:t>∗</m:t>
                          </m:r>
                        </m:sup>
                      </m:sSubSup>
                      <m:d>
                        <m:dPr>
                          <m:ctrlPr>
                            <a:rPr lang="en-GB" i="1" smtClean="0">
                              <a:latin typeface="Cambria Math" panose="02040503050406030204" pitchFamily="18" charset="0"/>
                            </a:rPr>
                          </m:ctrlPr>
                        </m:dPr>
                        <m:e>
                          <m:r>
                            <a:rPr lang="en-GB" i="1" smtClean="0">
                              <a:latin typeface="Cambria Math" panose="02040503050406030204" pitchFamily="18" charset="0"/>
                              <a:ea typeface="Cambria Math" panose="02040503050406030204" pitchFamily="18" charset="0"/>
                            </a:rPr>
                            <m:t>𝜔</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ea typeface="Cambria Math" panose="02040503050406030204" pitchFamily="18" charset="0"/>
                            </a:rPr>
                            <m:t>⊥</m:t>
                          </m:r>
                        </m:sub>
                      </m:sSub>
                      <m:d>
                        <m:dPr>
                          <m:ctrlPr>
                            <a:rPr lang="en-GB" i="1" smtClean="0">
                              <a:latin typeface="Cambria Math" panose="02040503050406030204" pitchFamily="18" charset="0"/>
                            </a:rPr>
                          </m:ctrlPr>
                        </m:dPr>
                        <m:e>
                          <m:r>
                            <a:rPr lang="en-US" b="0" i="1" smtClean="0">
                              <a:latin typeface="Cambria Math" panose="02040503050406030204" pitchFamily="18" charset="0"/>
                            </a:rPr>
                            <m:t>−</m:t>
                          </m:r>
                          <m:r>
                            <a:rPr lang="en-GB" i="1">
                              <a:latin typeface="Cambria Math" panose="02040503050406030204" pitchFamily="18" charset="0"/>
                              <a:ea typeface="Cambria Math" panose="02040503050406030204" pitchFamily="18" charset="0"/>
                            </a:rPr>
                            <m:t>𝜔</m:t>
                          </m:r>
                        </m:e>
                      </m:d>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3923928" y="1063769"/>
                <a:ext cx="1942647" cy="276999"/>
              </a:xfrm>
              <a:prstGeom prst="rect">
                <a:avLst/>
              </a:prstGeom>
              <a:blipFill rotWithShape="1">
                <a:blip r:embed="rId4"/>
                <a:stretch>
                  <a:fillRect l="-2516" b="-17778"/>
                </a:stretch>
              </a:blipFill>
            </p:spPr>
            <p:txBody>
              <a:bodyPr/>
              <a:lstStyle/>
              <a:p>
                <a:r>
                  <a:rPr lang="en-GB">
                    <a:noFill/>
                  </a:rPr>
                  <a:t> </a:t>
                </a:r>
                <a:endParaRPr lang="en-GB">
                  <a:noFill/>
                </a:endParaRP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43734" y="5938025"/>
                <a:ext cx="2843808" cy="390748"/>
              </a:xfrm>
              <a:prstGeom prst="rect">
                <a:avLst/>
              </a:prstGeom>
              <a:solidFill>
                <a:srgbClr val="20F844"/>
              </a:solidFill>
            </p:spPr>
            <p:txBody>
              <a:bodyPr wrap="square">
                <a:spAutoFit/>
              </a:bodyPr>
              <a:lstStyle/>
              <a:p>
                <a:pPr lvl="1" algn="just"/>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Re</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𝑑𝑖𝑝</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&gt;0)]&gt;0</m:t>
                      </m:r>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243734" y="5938025"/>
                <a:ext cx="2843808" cy="390748"/>
              </a:xfrm>
              <a:prstGeom prst="rect">
                <a:avLst/>
              </a:prstGeom>
              <a:blipFill rotWithShape="1">
                <a:blip r:embed="rId5"/>
                <a:stretch>
                  <a:fillRect b="-10938"/>
                </a:stretch>
              </a:blipFill>
            </p:spPr>
            <p:txBody>
              <a:bodyPr/>
              <a:lstStyle/>
              <a:p>
                <a:r>
                  <a:rPr lang="en-GB">
                    <a:noFill/>
                  </a:rPr>
                  <a:t> </a:t>
                </a:r>
                <a:endParaRPr lang="en-GB">
                  <a:noFill/>
                </a:endParaRPr>
              </a:p>
            </p:txBody>
          </p:sp>
        </mc:Fallback>
      </mc:AlternateContent>
      <p:sp>
        <p:nvSpPr>
          <p:cNvPr id="19" name="Right Arrow 18"/>
          <p:cNvSpPr/>
          <p:nvPr/>
        </p:nvSpPr>
        <p:spPr>
          <a:xfrm>
            <a:off x="3102258" y="6042103"/>
            <a:ext cx="389622" cy="195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3514112" y="1394774"/>
            <a:ext cx="2736304" cy="369332"/>
          </a:xfrm>
          <a:prstGeom prst="rect">
            <a:avLst/>
          </a:prstGeom>
          <a:noFill/>
        </p:spPr>
        <p:txBody>
          <a:bodyPr wrap="square" rtlCol="0">
            <a:spAutoFit/>
          </a:bodyPr>
          <a:lstStyle/>
          <a:p>
            <a:r>
              <a:rPr lang="en-US" dirty="0" smtClean="0"/>
              <a:t>SPS wall impedance model</a:t>
            </a:r>
            <a:endParaRPr lang="en-GB" dirty="0"/>
          </a:p>
        </p:txBody>
      </p:sp>
      <p:sp>
        <p:nvSpPr>
          <p:cNvPr id="21" name="Rectangle 20"/>
          <p:cNvSpPr/>
          <p:nvPr/>
        </p:nvSpPr>
        <p:spPr>
          <a:xfrm>
            <a:off x="6466450" y="5171047"/>
            <a:ext cx="576064" cy="183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636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891" y="1439"/>
            <a:ext cx="8686800" cy="1182925"/>
          </a:xfrm>
        </p:spPr>
        <p:style>
          <a:lnRef idx="0">
            <a:schemeClr val="dk1"/>
          </a:lnRef>
          <a:fillRef idx="3">
            <a:schemeClr val="dk1"/>
          </a:fillRef>
          <a:effectRef idx="3">
            <a:schemeClr val="dk1"/>
          </a:effectRef>
          <a:fontRef idx="minor">
            <a:schemeClr val="lt1"/>
          </a:fontRef>
        </p:style>
        <p:txBody>
          <a:bodyPr>
            <a:noAutofit/>
          </a:bodyPr>
          <a:lstStyle/>
          <a:p>
            <a:r>
              <a:rPr lang="it-IT" sz="3200" dirty="0" smtClean="0"/>
              <a:t>Multi-bunch </a:t>
            </a:r>
            <a:r>
              <a:rPr lang="it-IT" sz="3200" dirty="0"/>
              <a:t>horizontal instability</a:t>
            </a:r>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3471600182"/>
              </p:ext>
            </p:extLst>
          </p:nvPr>
        </p:nvGraphicFramePr>
        <p:xfrm>
          <a:off x="990600" y="2034540"/>
          <a:ext cx="3943350" cy="225552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1894816552"/>
                    </a:ext>
                  </a:extLst>
                </a:gridCol>
              </a:tblGrid>
              <a:tr h="278130">
                <a:tc>
                  <a:txBody>
                    <a:bodyPr/>
                    <a:lstStyle/>
                    <a:p>
                      <a:r>
                        <a:rPr lang="en-US" sz="1400" dirty="0" smtClean="0"/>
                        <a:t>2018 MDs</a:t>
                      </a:r>
                      <a:r>
                        <a:rPr lang="en-US" sz="1400" baseline="0" dirty="0" smtClean="0"/>
                        <a:t> observations</a:t>
                      </a:r>
                      <a:endParaRPr lang="en-GB" sz="1400" dirty="0"/>
                    </a:p>
                  </a:txBody>
                  <a:tcPr marL="68580" marR="68580" marT="34290" marB="34290"/>
                </a:tc>
                <a:extLst>
                  <a:ext uri="{0D108BD9-81ED-4DB2-BD59-A6C34878D82A}">
                    <a16:rowId xmlns:a16="http://schemas.microsoft.com/office/drawing/2014/main" val="2119169555"/>
                  </a:ext>
                </a:extLst>
              </a:tr>
              <a:tr h="278130">
                <a:tc>
                  <a:txBody>
                    <a:bodyPr/>
                    <a:lstStyle/>
                    <a:p>
                      <a:r>
                        <a:rPr lang="en-US" sz="1400" dirty="0" smtClean="0"/>
                        <a:t>Stable</a:t>
                      </a:r>
                      <a:r>
                        <a:rPr lang="en-US" sz="1400" baseline="0" dirty="0" smtClean="0"/>
                        <a:t> with 1 batch at 2e11</a:t>
                      </a:r>
                      <a:endParaRPr lang="en-GB" sz="1400" dirty="0"/>
                    </a:p>
                  </a:txBody>
                  <a:tcPr marL="68580" marR="68580" marT="34290" marB="34290"/>
                </a:tc>
                <a:extLst>
                  <a:ext uri="{0D108BD9-81ED-4DB2-BD59-A6C34878D82A}">
                    <a16:rowId xmlns:a16="http://schemas.microsoft.com/office/drawing/2014/main" val="1818208095"/>
                  </a:ext>
                </a:extLst>
              </a:tr>
              <a:tr h="278130">
                <a:tc>
                  <a:txBody>
                    <a:bodyPr/>
                    <a:lstStyle/>
                    <a:p>
                      <a:r>
                        <a:rPr lang="en-US" sz="1400" dirty="0" smtClean="0"/>
                        <a:t>Unstable with</a:t>
                      </a:r>
                      <a:r>
                        <a:rPr lang="en-US" sz="1400" baseline="0" dirty="0" smtClean="0"/>
                        <a:t> </a:t>
                      </a:r>
                      <a:r>
                        <a:rPr lang="en-US" sz="1400" dirty="0" smtClean="0"/>
                        <a:t>4 batches at 2e11 with</a:t>
                      </a:r>
                      <a:r>
                        <a:rPr lang="en-US" sz="1400" baseline="0" dirty="0" smtClean="0"/>
                        <a:t> BS = 200ns</a:t>
                      </a:r>
                      <a:endParaRPr lang="en-GB" sz="1400" dirty="0"/>
                    </a:p>
                  </a:txBody>
                  <a:tcPr marL="68580" marR="68580" marT="34290" marB="34290"/>
                </a:tc>
                <a:extLst>
                  <a:ext uri="{0D108BD9-81ED-4DB2-BD59-A6C34878D82A}">
                    <a16:rowId xmlns:a16="http://schemas.microsoft.com/office/drawing/2014/main" val="3703714094"/>
                  </a:ext>
                </a:extLst>
              </a:tr>
              <a:tr h="278130">
                <a:tc>
                  <a:txBody>
                    <a:bodyPr/>
                    <a:lstStyle/>
                    <a:p>
                      <a:r>
                        <a:rPr lang="en-US" sz="1400" dirty="0" smtClean="0"/>
                        <a:t>Mode1 or Mode2 instability depending on </a:t>
                      </a:r>
                      <a:r>
                        <a:rPr lang="en-US" sz="1400" dirty="0" err="1" smtClean="0"/>
                        <a:t>chroma</a:t>
                      </a:r>
                      <a:endParaRPr lang="en-GB" sz="1400" dirty="0"/>
                    </a:p>
                  </a:txBody>
                  <a:tcPr marL="68580" marR="68580" marT="34290" marB="34290"/>
                </a:tc>
                <a:extLst>
                  <a:ext uri="{0D108BD9-81ED-4DB2-BD59-A6C34878D82A}">
                    <a16:rowId xmlns:a16="http://schemas.microsoft.com/office/drawing/2014/main" val="1546220266"/>
                  </a:ext>
                </a:extLst>
              </a:tr>
              <a:tr h="278130">
                <a:tc>
                  <a:txBody>
                    <a:bodyPr/>
                    <a:lstStyle/>
                    <a:p>
                      <a:r>
                        <a:rPr lang="en-US" sz="1400" dirty="0" smtClean="0"/>
                        <a:t>Stabilization at </a:t>
                      </a:r>
                      <a:r>
                        <a:rPr lang="en-US" sz="1400" dirty="0" err="1" smtClean="0"/>
                        <a:t>chromax</a:t>
                      </a:r>
                      <a:r>
                        <a:rPr lang="en-US" sz="1400" dirty="0" smtClean="0"/>
                        <a:t> about 0.6</a:t>
                      </a:r>
                      <a:endParaRPr lang="en-GB" sz="1400" dirty="0"/>
                    </a:p>
                  </a:txBody>
                  <a:tcPr marL="68580" marR="68580" marT="34290" marB="34290"/>
                </a:tc>
                <a:extLst>
                  <a:ext uri="{0D108BD9-81ED-4DB2-BD59-A6C34878D82A}">
                    <a16:rowId xmlns:a16="http://schemas.microsoft.com/office/drawing/2014/main" val="3703995644"/>
                  </a:ext>
                </a:extLst>
              </a:tr>
              <a:tr h="278130">
                <a:tc>
                  <a:txBody>
                    <a:bodyPr/>
                    <a:lstStyle/>
                    <a:p>
                      <a:r>
                        <a:rPr lang="en-US" sz="1400" dirty="0" smtClean="0"/>
                        <a:t>Stabilization with batch spacing &gt;500 ns</a:t>
                      </a:r>
                      <a:endParaRPr lang="en-GB" sz="1400" dirty="0"/>
                    </a:p>
                  </a:txBody>
                  <a:tcPr marL="68580" marR="68580" marT="34290" marB="34290"/>
                </a:tc>
                <a:extLst>
                  <a:ext uri="{0D108BD9-81ED-4DB2-BD59-A6C34878D82A}">
                    <a16:rowId xmlns:a16="http://schemas.microsoft.com/office/drawing/2014/main" val="1027251323"/>
                  </a:ext>
                </a:extLst>
              </a:tr>
              <a:tr h="278130">
                <a:tc>
                  <a:txBody>
                    <a:bodyPr/>
                    <a:lstStyle/>
                    <a:p>
                      <a:r>
                        <a:rPr lang="en-US" sz="1400" dirty="0" smtClean="0"/>
                        <a:t>Some stabilization with </a:t>
                      </a:r>
                      <a:r>
                        <a:rPr lang="en-US" sz="1400" dirty="0" err="1" smtClean="0"/>
                        <a:t>octupoles</a:t>
                      </a:r>
                      <a:r>
                        <a:rPr lang="en-US" sz="1400" dirty="0" smtClean="0"/>
                        <a:t> </a:t>
                      </a:r>
                      <a:endParaRPr lang="en-GB" sz="1400" dirty="0"/>
                    </a:p>
                  </a:txBody>
                  <a:tcPr marL="68580" marR="68580" marT="34290" marB="34290"/>
                </a:tc>
                <a:extLst>
                  <a:ext uri="{0D108BD9-81ED-4DB2-BD59-A6C34878D82A}">
                    <a16:rowId xmlns:a16="http://schemas.microsoft.com/office/drawing/2014/main" val="1465594807"/>
                  </a:ext>
                </a:extLst>
              </a:tr>
              <a:tr h="278130">
                <a:tc>
                  <a:txBody>
                    <a:bodyPr/>
                    <a:lstStyle/>
                    <a:p>
                      <a:r>
                        <a:rPr lang="en-US" sz="1400" dirty="0" smtClean="0"/>
                        <a:t>Instability</a:t>
                      </a:r>
                      <a:r>
                        <a:rPr lang="en-US" sz="1400" baseline="0" dirty="0" smtClean="0"/>
                        <a:t> threshold at about 1.8e11</a:t>
                      </a:r>
                      <a:endParaRPr lang="en-GB" sz="1400" dirty="0"/>
                    </a:p>
                  </a:txBody>
                  <a:tcPr marL="68580" marR="68580" marT="34290" marB="34290"/>
                </a:tc>
                <a:extLst>
                  <a:ext uri="{0D108BD9-81ED-4DB2-BD59-A6C34878D82A}">
                    <a16:rowId xmlns:a16="http://schemas.microsoft.com/office/drawing/2014/main" val="3604607278"/>
                  </a:ext>
                </a:extLst>
              </a:tr>
            </a:tbl>
          </a:graphicData>
        </a:graphic>
      </p:graphicFrame>
      <p:pic>
        <p:nvPicPr>
          <p:cNvPr id="4" name="Picture 9" descr="snapshot_BQHT_LHC50NS_20171009_211526.png"/>
          <p:cNvPicPr>
            <a:picLocks noChangeAspect="1"/>
          </p:cNvPicPr>
          <p:nvPr/>
        </p:nvPicPr>
        <p:blipFill rotWithShape="1">
          <a:blip r:embed="rId2" cstate="print">
            <a:extLst>
              <a:ext uri="{28A0092B-C50C-407E-A947-70E740481C1C}">
                <a14:useLocalDpi xmlns:a14="http://schemas.microsoft.com/office/drawing/2010/main" val="0"/>
              </a:ext>
            </a:extLst>
          </a:blip>
          <a:srcRect t="9066"/>
          <a:stretch/>
        </p:blipFill>
        <p:spPr>
          <a:xfrm>
            <a:off x="5943600" y="1690237"/>
            <a:ext cx="2120028" cy="1445875"/>
          </a:xfrm>
          <a:prstGeom prst="rect">
            <a:avLst/>
          </a:prstGeom>
        </p:spPr>
      </p:pic>
      <p:pic>
        <p:nvPicPr>
          <p:cNvPr id="5" name="Picture 10" descr="snapshot_BQHT_LHC50NS_20171009_170251.png"/>
          <p:cNvPicPr>
            <a:picLocks noChangeAspect="1"/>
          </p:cNvPicPr>
          <p:nvPr/>
        </p:nvPicPr>
        <p:blipFill rotWithShape="1">
          <a:blip r:embed="rId3" cstate="print">
            <a:extLst>
              <a:ext uri="{28A0092B-C50C-407E-A947-70E740481C1C}">
                <a14:useLocalDpi xmlns:a14="http://schemas.microsoft.com/office/drawing/2010/main" val="0"/>
              </a:ext>
            </a:extLst>
          </a:blip>
          <a:srcRect t="8862"/>
          <a:stretch/>
        </p:blipFill>
        <p:spPr>
          <a:xfrm>
            <a:off x="5978145" y="3591999"/>
            <a:ext cx="2120027" cy="1449113"/>
          </a:xfrm>
          <a:prstGeom prst="rect">
            <a:avLst/>
          </a:prstGeom>
        </p:spPr>
      </p:pic>
      <p:sp>
        <p:nvSpPr>
          <p:cNvPr id="6" name="Rectangle 13"/>
          <p:cNvSpPr/>
          <p:nvPr/>
        </p:nvSpPr>
        <p:spPr>
          <a:xfrm>
            <a:off x="6675771" y="1371600"/>
            <a:ext cx="968063"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sysClr val="windowText" lastClr="000000"/>
                </a:solidFill>
                <a:effectLst/>
                <a:uLnTx/>
                <a:uFillTx/>
                <a:latin typeface="Calibri"/>
                <a:cs typeface="Calibri"/>
              </a:rPr>
              <a:t>ξ</a:t>
            </a:r>
            <a:r>
              <a:rPr kumimoji="0" lang="en-US" sz="1400" b="1" i="0" u="none" strike="noStrike" kern="0" cap="none" spc="0" normalizeH="0" baseline="-25000" noProof="0" dirty="0" smtClean="0">
                <a:ln>
                  <a:noFill/>
                </a:ln>
                <a:solidFill>
                  <a:sysClr val="windowText" lastClr="000000"/>
                </a:solidFill>
                <a:effectLst/>
                <a:uLnTx/>
                <a:uFillTx/>
                <a:latin typeface="Calibri"/>
                <a:cs typeface="Calibri"/>
              </a:rPr>
              <a:t>H</a:t>
            </a:r>
            <a:r>
              <a:rPr kumimoji="0" lang="de-DE" sz="1400" b="1" i="0" u="none" strike="noStrike" kern="0" cap="none" spc="0" normalizeH="0" baseline="0" noProof="0" dirty="0" smtClean="0">
                <a:ln>
                  <a:noFill/>
                </a:ln>
                <a:solidFill>
                  <a:sysClr val="windowText" lastClr="000000"/>
                </a:solidFill>
                <a:effectLst/>
                <a:uLnTx/>
                <a:uFillTx/>
                <a:latin typeface="Calibri"/>
                <a:cs typeface="Calibri"/>
              </a:rPr>
              <a:t>~</a:t>
            </a:r>
            <a:r>
              <a:rPr kumimoji="0" lang="en-US" sz="1400" b="1" i="0" u="none" strike="noStrike" kern="0" cap="none" spc="0" normalizeH="0" baseline="0" noProof="0" dirty="0" smtClean="0">
                <a:ln>
                  <a:noFill/>
                </a:ln>
                <a:solidFill>
                  <a:sysClr val="windowText" lastClr="000000"/>
                </a:solidFill>
                <a:effectLst/>
                <a:uLnTx/>
                <a:uFillTx/>
                <a:latin typeface="Calibri"/>
                <a:cs typeface="Calibri"/>
              </a:rPr>
              <a:t>0.1–0.2 </a:t>
            </a:r>
            <a:endParaRPr kumimoji="0" lang="en-US" sz="1400" b="1" i="0" u="none" strike="noStrike" kern="0" cap="none" spc="0" normalizeH="0" baseline="0" noProof="0" dirty="0">
              <a:ln>
                <a:noFill/>
              </a:ln>
              <a:solidFill>
                <a:sysClr val="windowText" lastClr="000000"/>
              </a:solidFill>
              <a:effectLst/>
              <a:uLnTx/>
              <a:uFillTx/>
              <a:latin typeface="Calibri"/>
              <a:cs typeface="Calibri"/>
            </a:endParaRPr>
          </a:p>
        </p:txBody>
      </p:sp>
      <p:sp>
        <p:nvSpPr>
          <p:cNvPr id="7" name="TextBox 14"/>
          <p:cNvSpPr txBox="1"/>
          <p:nvPr/>
        </p:nvSpPr>
        <p:spPr>
          <a:xfrm>
            <a:off x="6710575" y="3276600"/>
            <a:ext cx="968063"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sysClr val="windowText" lastClr="000000"/>
                </a:solidFill>
                <a:effectLst/>
                <a:uLnTx/>
                <a:uFillTx/>
                <a:latin typeface="Calibri"/>
                <a:cs typeface="Calibri"/>
              </a:rPr>
              <a:t>ξ</a:t>
            </a:r>
            <a:r>
              <a:rPr kumimoji="0" lang="en-US" sz="1400" b="1" i="0" u="none" strike="noStrike" kern="0" cap="none" spc="0" normalizeH="0" baseline="-25000" noProof="0" dirty="0" smtClean="0">
                <a:ln>
                  <a:noFill/>
                </a:ln>
                <a:solidFill>
                  <a:sysClr val="windowText" lastClr="000000"/>
                </a:solidFill>
                <a:effectLst/>
                <a:uLnTx/>
                <a:uFillTx/>
                <a:latin typeface="Calibri"/>
                <a:cs typeface="Calibri"/>
              </a:rPr>
              <a:t>H</a:t>
            </a:r>
            <a:r>
              <a:rPr kumimoji="0" lang="de-DE" sz="1400" b="1" i="0" u="none" strike="noStrike" kern="0" cap="none" spc="0" normalizeH="0" baseline="0" noProof="0" dirty="0" smtClean="0">
                <a:ln>
                  <a:noFill/>
                </a:ln>
                <a:solidFill>
                  <a:sysClr val="windowText" lastClr="000000"/>
                </a:solidFill>
                <a:effectLst/>
                <a:uLnTx/>
                <a:uFillTx/>
                <a:latin typeface="Calibri"/>
                <a:cs typeface="Calibri"/>
              </a:rPr>
              <a:t>~0.3–0.5 </a:t>
            </a:r>
            <a:endParaRPr kumimoji="0" lang="en-US" sz="1400" b="1" i="0" u="none" strike="noStrike" kern="0" cap="none" spc="0" normalizeH="0" baseline="0" noProof="0" dirty="0">
              <a:ln>
                <a:noFill/>
              </a:ln>
              <a:solidFill>
                <a:sysClr val="windowText" lastClr="000000"/>
              </a:solidFill>
              <a:effectLst/>
              <a:uLnTx/>
              <a:uFillTx/>
              <a:latin typeface="Calibri"/>
              <a:cs typeface="Calibri"/>
            </a:endParaRPr>
          </a:p>
        </p:txBody>
      </p:sp>
      <p:sp>
        <p:nvSpPr>
          <p:cNvPr id="10" name="TextBox 9"/>
          <p:cNvSpPr txBox="1"/>
          <p:nvPr/>
        </p:nvSpPr>
        <p:spPr>
          <a:xfrm>
            <a:off x="1417860" y="5181600"/>
            <a:ext cx="61722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D</a:t>
            </a:r>
            <a:r>
              <a:rPr lang="en-US" dirty="0" smtClean="0"/>
              <a:t>evelopment of a dedicated model for multi-bunch simulations</a:t>
            </a:r>
            <a:endParaRPr lang="en-GB" dirty="0"/>
          </a:p>
        </p:txBody>
      </p:sp>
      <p:sp>
        <p:nvSpPr>
          <p:cNvPr id="11" name="TextBox 10"/>
          <p:cNvSpPr txBox="1"/>
          <p:nvPr/>
        </p:nvSpPr>
        <p:spPr>
          <a:xfrm>
            <a:off x="1295400" y="5703988"/>
            <a:ext cx="64008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Important to use analytical models to minimize numerical artefacts </a:t>
            </a:r>
            <a:endParaRPr lang="en-GB" dirty="0"/>
          </a:p>
        </p:txBody>
      </p:sp>
      <p:sp>
        <p:nvSpPr>
          <p:cNvPr id="16" name="Rectangle 15"/>
          <p:cNvSpPr/>
          <p:nvPr/>
        </p:nvSpPr>
        <p:spPr>
          <a:xfrm>
            <a:off x="1219200" y="6260068"/>
            <a:ext cx="66294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lvl="1" algn="just"/>
            <a:r>
              <a:rPr lang="en-US" dirty="0"/>
              <a:t>Stabilization above 2.1e11 </a:t>
            </a:r>
            <a:r>
              <a:rPr lang="en-US" dirty="0" smtClean="0"/>
              <a:t>ppb </a:t>
            </a:r>
            <a:r>
              <a:rPr lang="en-US" dirty="0"/>
              <a:t>not evident during 2018 </a:t>
            </a:r>
            <a:r>
              <a:rPr lang="en-US" dirty="0" smtClean="0"/>
              <a:t>MDs</a:t>
            </a:r>
            <a:r>
              <a:rPr lang="en-US" dirty="0"/>
              <a:t>	</a:t>
            </a:r>
          </a:p>
        </p:txBody>
      </p:sp>
    </p:spTree>
    <p:extLst>
      <p:ext uri="{BB962C8B-B14F-4D97-AF65-F5344CB8AC3E}">
        <p14:creationId xmlns:p14="http://schemas.microsoft.com/office/powerpoint/2010/main" val="339620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67" y="1553000"/>
            <a:ext cx="4533333" cy="3400000"/>
          </a:xfrm>
        </p:spPr>
      </p:pic>
      <p:sp>
        <p:nvSpPr>
          <p:cNvPr id="7" name="Title 1"/>
          <p:cNvSpPr txBox="1"/>
          <p:nvPr/>
        </p:nvSpPr>
        <p:spPr>
          <a:xfrm>
            <a:off x="457200" y="116632"/>
            <a:ext cx="8229600" cy="792088"/>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smtClean="0">
                <a:solidFill>
                  <a:schemeClr val="bg1"/>
                </a:solidFill>
              </a:rPr>
              <a:t>Headtail</a:t>
            </a:r>
            <a:r>
              <a:rPr lang="en-US" dirty="0" smtClean="0">
                <a:solidFill>
                  <a:schemeClr val="bg1"/>
                </a:solidFill>
              </a:rPr>
              <a:t> mode </a:t>
            </a:r>
            <a:r>
              <a:rPr lang="en-US" dirty="0">
                <a:solidFill>
                  <a:schemeClr val="bg1"/>
                </a:solidFill>
              </a:rPr>
              <a:t>1</a:t>
            </a:r>
            <a:endParaRPr lang="en-GB" dirty="0">
              <a:solidFill>
                <a:schemeClr val="bg1"/>
              </a:solidFill>
            </a:endParaRPr>
          </a:p>
        </p:txBody>
      </p:sp>
      <p:sp>
        <p:nvSpPr>
          <p:cNvPr id="8" name="TextBox 7"/>
          <p:cNvSpPr txBox="1"/>
          <p:nvPr/>
        </p:nvSpPr>
        <p:spPr>
          <a:xfrm>
            <a:off x="1054306" y="1176620"/>
            <a:ext cx="2736304" cy="369332"/>
          </a:xfrm>
          <a:prstGeom prst="rect">
            <a:avLst/>
          </a:prstGeom>
          <a:solidFill>
            <a:schemeClr val="bg1"/>
          </a:solidFill>
        </p:spPr>
        <p:txBody>
          <a:bodyPr wrap="square" rtlCol="0">
            <a:spAutoFit/>
          </a:bodyPr>
          <a:lstStyle/>
          <a:p>
            <a:r>
              <a:rPr lang="en-US" dirty="0" smtClean="0"/>
              <a:t>SPS wall impedance model</a:t>
            </a:r>
            <a:endParaRPr lang="en-GB" dirty="0"/>
          </a:p>
        </p:txBody>
      </p:sp>
      <p:sp>
        <p:nvSpPr>
          <p:cNvPr id="9" name="TextBox 8"/>
          <p:cNvSpPr txBox="1"/>
          <p:nvPr/>
        </p:nvSpPr>
        <p:spPr>
          <a:xfrm>
            <a:off x="1567756" y="6010696"/>
            <a:ext cx="5832648"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No general rule for stability criteria can be given for mode 1 </a:t>
            </a:r>
            <a:endParaRPr lang="en-GB" dirty="0"/>
          </a:p>
        </p:txBody>
      </p:sp>
      <p:sp>
        <p:nvSpPr>
          <p:cNvPr id="11" name="Rectangle 10"/>
          <p:cNvSpPr/>
          <p:nvPr/>
        </p:nvSpPr>
        <p:spPr>
          <a:xfrm>
            <a:off x="3657600" y="4640053"/>
            <a:ext cx="576064" cy="183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2937520" y="2607875"/>
            <a:ext cx="720080" cy="369332"/>
          </a:xfrm>
          <a:prstGeom prst="rect">
            <a:avLst/>
          </a:prstGeom>
          <a:solidFill>
            <a:srgbClr val="00B0F0"/>
          </a:solidFill>
        </p:spPr>
        <p:txBody>
          <a:bodyPr wrap="square" rtlCol="0">
            <a:spAutoFit/>
          </a:bodyPr>
          <a:lstStyle/>
          <a:p>
            <a:r>
              <a:rPr lang="el-GR" dirty="0" smtClean="0"/>
              <a:t>ξ</a:t>
            </a:r>
            <a:r>
              <a:rPr lang="en-US" dirty="0" smtClean="0"/>
              <a:t>=0.2</a:t>
            </a:r>
            <a:endParaRPr lang="en-GB" dirty="0"/>
          </a:p>
        </p:txBody>
      </p:sp>
      <p:pic>
        <p:nvPicPr>
          <p:cNvPr id="13" name="Content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667" y="1553000"/>
            <a:ext cx="4533333" cy="3400000"/>
          </a:xfrm>
          <a:prstGeom prst="rect">
            <a:avLst/>
          </a:prstGeom>
        </p:spPr>
      </p:pic>
      <p:sp>
        <p:nvSpPr>
          <p:cNvPr id="14" name="TextBox 13"/>
          <p:cNvSpPr txBox="1"/>
          <p:nvPr/>
        </p:nvSpPr>
        <p:spPr>
          <a:xfrm>
            <a:off x="4484080" y="1186415"/>
            <a:ext cx="4636222" cy="369332"/>
          </a:xfrm>
          <a:prstGeom prst="rect">
            <a:avLst/>
          </a:prstGeom>
          <a:solidFill>
            <a:schemeClr val="bg1"/>
          </a:solidFill>
        </p:spPr>
        <p:txBody>
          <a:bodyPr wrap="square" rtlCol="0">
            <a:spAutoFit/>
          </a:bodyPr>
          <a:lstStyle/>
          <a:p>
            <a:r>
              <a:rPr lang="en-US" dirty="0" smtClean="0"/>
              <a:t>SPS kicker impedance model without serigraphy</a:t>
            </a:r>
            <a:endParaRPr lang="en-GB" dirty="0"/>
          </a:p>
        </p:txBody>
      </p:sp>
      <p:sp>
        <p:nvSpPr>
          <p:cNvPr id="15" name="Rectangle 14"/>
          <p:cNvSpPr/>
          <p:nvPr/>
        </p:nvSpPr>
        <p:spPr>
          <a:xfrm>
            <a:off x="8339336" y="4774224"/>
            <a:ext cx="576064" cy="183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791200" y="2591125"/>
            <a:ext cx="720080" cy="369332"/>
          </a:xfrm>
          <a:prstGeom prst="rect">
            <a:avLst/>
          </a:prstGeom>
          <a:solidFill>
            <a:srgbClr val="00B0F0"/>
          </a:solidFill>
        </p:spPr>
        <p:txBody>
          <a:bodyPr wrap="square" rtlCol="0">
            <a:spAutoFit/>
          </a:bodyPr>
          <a:lstStyle/>
          <a:p>
            <a:r>
              <a:rPr lang="el-GR" dirty="0" smtClean="0"/>
              <a:t>ξ</a:t>
            </a:r>
            <a:r>
              <a:rPr lang="en-US" dirty="0" smtClean="0"/>
              <a:t>=0.2</a:t>
            </a:r>
            <a:endParaRPr lang="en-GB" dirty="0"/>
          </a:p>
        </p:txBody>
      </p:sp>
      <p:sp>
        <p:nvSpPr>
          <p:cNvPr id="2" name="TextBox 1"/>
          <p:cNvSpPr txBox="1"/>
          <p:nvPr/>
        </p:nvSpPr>
        <p:spPr>
          <a:xfrm>
            <a:off x="55940" y="5358089"/>
            <a:ext cx="9055822" cy="369332"/>
          </a:xfrm>
          <a:prstGeom prst="rect">
            <a:avLst/>
          </a:prstGeom>
          <a:solidFill>
            <a:srgbClr val="FDD3F4"/>
          </a:solidFill>
        </p:spPr>
        <p:txBody>
          <a:bodyPr wrap="square" rtlCol="0">
            <a:spAutoFit/>
          </a:bodyPr>
          <a:lstStyle/>
          <a:p>
            <a:r>
              <a:rPr lang="en-US" dirty="0" smtClean="0"/>
              <a:t>For a given chromatic shift the sign of the effective impedance depends on the impedance type </a:t>
            </a:r>
            <a:endParaRPr lang="en-GB" dirty="0"/>
          </a:p>
        </p:txBody>
      </p:sp>
    </p:spTree>
    <p:extLst>
      <p:ext uri="{BB962C8B-B14F-4D97-AF65-F5344CB8AC3E}">
        <p14:creationId xmlns:p14="http://schemas.microsoft.com/office/powerpoint/2010/main" val="248101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r>
              <a:rPr lang="en-US" dirty="0" smtClean="0"/>
              <a:t>Wall Impedance</a:t>
            </a:r>
            <a:endParaRPr lang="en-GB" dirty="0"/>
          </a:p>
        </p:txBody>
      </p:sp>
      <p:pic>
        <p:nvPicPr>
          <p:cNvPr id="13" name="Content Placeholder 1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676400"/>
            <a:ext cx="4038600" cy="3215979"/>
          </a:xfrm>
          <a:solidFill>
            <a:schemeClr val="accent1">
              <a:alpha val="50000"/>
            </a:schemeClr>
          </a:solidFill>
        </p:spPr>
      </p:pic>
      <p:pic>
        <p:nvPicPr>
          <p:cNvPr id="15" name="Content Placeholder 1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1676400"/>
            <a:ext cx="4038600" cy="3215979"/>
          </a:xfrm>
        </p:spPr>
      </p:pic>
      <p:sp>
        <p:nvSpPr>
          <p:cNvPr id="10" name="Rectangle 9"/>
          <p:cNvSpPr/>
          <p:nvPr/>
        </p:nvSpPr>
        <p:spPr>
          <a:xfrm>
            <a:off x="3635896" y="4693224"/>
            <a:ext cx="576064" cy="183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6744020" y="1905000"/>
            <a:ext cx="571180" cy="25908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164516" y="1905000"/>
            <a:ext cx="571180" cy="2590800"/>
          </a:xfrm>
          <a:prstGeom prst="rect">
            <a:avLst/>
          </a:prstGeom>
          <a:solidFill>
            <a:srgbClr val="00F26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883296" y="5943600"/>
            <a:ext cx="5431904" cy="646331"/>
          </a:xfrm>
          <a:prstGeom prst="rect">
            <a:avLst/>
          </a:prstGeom>
          <a:solidFill>
            <a:srgbClr val="FDD3F4"/>
          </a:solidFill>
        </p:spPr>
        <p:txBody>
          <a:bodyPr wrap="square">
            <a:spAutoFit/>
          </a:bodyPr>
          <a:lstStyle/>
          <a:p>
            <a:pPr algn="ctr"/>
            <a:r>
              <a:rPr lang="en-US" dirty="0" err="1" smtClean="0"/>
              <a:t>Headtail</a:t>
            </a:r>
            <a:r>
              <a:rPr lang="en-US" dirty="0" smtClean="0"/>
              <a:t> mode 1 </a:t>
            </a:r>
            <a:r>
              <a:rPr lang="en-US" dirty="0"/>
              <a:t>above transition </a:t>
            </a:r>
            <a:r>
              <a:rPr lang="en-US" dirty="0" smtClean="0"/>
              <a:t>is </a:t>
            </a:r>
            <a:r>
              <a:rPr lang="en-US" dirty="0"/>
              <a:t>unstable for positive chromaticity and stable for negative chromaticity </a:t>
            </a:r>
          </a:p>
        </p:txBody>
      </p:sp>
      <p:cxnSp>
        <p:nvCxnSpPr>
          <p:cNvPr id="20" name="Straight Connector 19"/>
          <p:cNvCxnSpPr/>
          <p:nvPr/>
        </p:nvCxnSpPr>
        <p:spPr>
          <a:xfrm flipV="1">
            <a:off x="7315200" y="1828800"/>
            <a:ext cx="0" cy="33528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296630" y="5151141"/>
            <a:ext cx="685800" cy="369332"/>
          </a:xfrm>
          <a:prstGeom prst="rect">
            <a:avLst/>
          </a:prstGeom>
          <a:noFill/>
        </p:spPr>
        <p:txBody>
          <a:bodyPr wrap="square" rtlCol="0">
            <a:spAutoFit/>
          </a:bodyPr>
          <a:lstStyle/>
          <a:p>
            <a:r>
              <a:rPr lang="el-GR" i="1" dirty="0" smtClean="0"/>
              <a:t>ξ</a:t>
            </a:r>
            <a:r>
              <a:rPr lang="en-US" i="1" baseline="-25000" dirty="0" smtClean="0"/>
              <a:t>max</a:t>
            </a:r>
            <a:endParaRPr lang="en-GB" i="1" dirty="0"/>
          </a:p>
        </p:txBody>
      </p:sp>
      <mc:AlternateContent xmlns:mc="http://schemas.openxmlformats.org/markup-compatibility/2006" xmlns:a14="http://schemas.microsoft.com/office/drawing/2010/main">
        <mc:Choice Requires="a14">
          <p:sp>
            <p:nvSpPr>
              <p:cNvPr id="26" name="TextBox 25"/>
              <p:cNvSpPr txBox="1"/>
              <p:nvPr/>
            </p:nvSpPr>
            <p:spPr>
              <a:xfrm>
                <a:off x="3733800" y="5654168"/>
                <a:ext cx="1099212"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𝜉</m:t>
                      </m:r>
                      <m:r>
                        <a:rPr lang="en-US" b="0" i="1" smtClean="0">
                          <a:latin typeface="Cambria Math" panose="02040503050406030204" pitchFamily="18" charset="0"/>
                          <a:ea typeface="Cambria Math" panose="02040503050406030204" pitchFamily="18" charset="0"/>
                        </a:rPr>
                        <m:t>&lt;</m:t>
                      </m:r>
                      <m:d>
                        <m:dPr>
                          <m:begChr m:val="|"/>
                          <m:endChr m:val="|"/>
                          <m:ctrlPr>
                            <a:rPr lang="en-GB" i="1" smtClean="0">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𝜉</m:t>
                              </m:r>
                            </m:e>
                            <m:sub>
                              <m:r>
                                <a:rPr lang="en-US" i="1">
                                  <a:latin typeface="Cambria Math" panose="02040503050406030204" pitchFamily="18" charset="0"/>
                                </a:rPr>
                                <m:t>𝑚𝑎𝑥</m:t>
                              </m:r>
                            </m:sub>
                          </m:sSub>
                        </m:e>
                      </m:d>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3733800" y="5654168"/>
                <a:ext cx="1099212" cy="276999"/>
              </a:xfrm>
              <a:prstGeom prst="rect">
                <a:avLst/>
              </a:prstGeom>
              <a:blipFill rotWithShape="1">
                <a:blip r:embed="rId4"/>
                <a:stretch>
                  <a:fillRect l="-7222" t="-4444" b="-35556"/>
                </a:stretch>
              </a:blipFill>
            </p:spPr>
            <p:txBody>
              <a:bodyPr/>
              <a:lstStyle/>
              <a:p>
                <a:r>
                  <a:rPr lang="en-GB">
                    <a:noFill/>
                  </a:rPr>
                  <a:t> </a:t>
                </a:r>
                <a:endParaRPr lang="en-GB">
                  <a:noFill/>
                </a:endParaRPr>
              </a:p>
            </p:txBody>
          </p:sp>
        </mc:Fallback>
      </mc:AlternateContent>
    </p:spTree>
    <p:extLst>
      <p:ext uri="{BB962C8B-B14F-4D97-AF65-F5344CB8AC3E}">
        <p14:creationId xmlns:p14="http://schemas.microsoft.com/office/powerpoint/2010/main" val="364459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5" grpId="0"/>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676400"/>
            <a:ext cx="4038600" cy="3215979"/>
          </a:xfrm>
        </p:spPr>
      </p:pic>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1676400"/>
            <a:ext cx="4038600" cy="3215979"/>
          </a:xfrm>
        </p:spPr>
      </p:pic>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r>
              <a:rPr lang="en-US" dirty="0" smtClean="0"/>
              <a:t>Ferrite loaded kickers </a:t>
            </a:r>
            <a:r>
              <a:rPr lang="en-US" dirty="0"/>
              <a:t>i</a:t>
            </a:r>
            <a:r>
              <a:rPr lang="en-US" dirty="0" smtClean="0"/>
              <a:t>mpedance</a:t>
            </a:r>
            <a:endParaRPr lang="en-GB" dirty="0"/>
          </a:p>
        </p:txBody>
      </p:sp>
      <p:sp>
        <p:nvSpPr>
          <p:cNvPr id="10" name="Rectangle 9"/>
          <p:cNvSpPr/>
          <p:nvPr/>
        </p:nvSpPr>
        <p:spPr>
          <a:xfrm>
            <a:off x="3635896" y="4693224"/>
            <a:ext cx="576064" cy="183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981200" y="5525869"/>
            <a:ext cx="5181600" cy="646331"/>
          </a:xfrm>
          <a:prstGeom prst="rect">
            <a:avLst/>
          </a:prstGeom>
          <a:solidFill>
            <a:srgbClr val="FDD3F4"/>
          </a:solidFill>
        </p:spPr>
        <p:txBody>
          <a:bodyPr wrap="square">
            <a:spAutoFit/>
          </a:bodyPr>
          <a:lstStyle/>
          <a:p>
            <a:pPr algn="ctr"/>
            <a:r>
              <a:rPr lang="en-US" dirty="0" err="1" smtClean="0"/>
              <a:t>Headtail</a:t>
            </a:r>
            <a:r>
              <a:rPr lang="en-US" dirty="0" smtClean="0"/>
              <a:t> mode 1 </a:t>
            </a:r>
            <a:r>
              <a:rPr lang="en-US" dirty="0"/>
              <a:t>above transition </a:t>
            </a:r>
            <a:r>
              <a:rPr lang="en-US" dirty="0" smtClean="0"/>
              <a:t>is stable </a:t>
            </a:r>
            <a:r>
              <a:rPr lang="en-US" dirty="0"/>
              <a:t>for positive chromaticity and </a:t>
            </a:r>
            <a:r>
              <a:rPr lang="en-US" dirty="0" smtClean="0"/>
              <a:t>unstable </a:t>
            </a:r>
            <a:r>
              <a:rPr lang="en-US" dirty="0"/>
              <a:t>for negative chromaticity </a:t>
            </a:r>
          </a:p>
        </p:txBody>
      </p:sp>
      <p:sp>
        <p:nvSpPr>
          <p:cNvPr id="19" name="Rectangle 18"/>
          <p:cNvSpPr/>
          <p:nvPr/>
        </p:nvSpPr>
        <p:spPr>
          <a:xfrm>
            <a:off x="6744020" y="1905000"/>
            <a:ext cx="1256980" cy="2590800"/>
          </a:xfrm>
          <a:prstGeom prst="rect">
            <a:avLst/>
          </a:prstGeom>
          <a:solidFill>
            <a:srgbClr val="00F26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5486400" y="1905000"/>
            <a:ext cx="1249296" cy="25908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522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r>
              <a:rPr lang="en-US" dirty="0" smtClean="0"/>
              <a:t>Interplay of impedances</a:t>
            </a:r>
            <a:endParaRPr lang="en-GB" dirty="0"/>
          </a:p>
        </p:txBody>
      </p:sp>
      <p:sp>
        <p:nvSpPr>
          <p:cNvPr id="10" name="Rectangle 9"/>
          <p:cNvSpPr/>
          <p:nvPr/>
        </p:nvSpPr>
        <p:spPr>
          <a:xfrm>
            <a:off x="3635896" y="4693224"/>
            <a:ext cx="576064" cy="183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676400"/>
            <a:ext cx="4038600" cy="3215979"/>
          </a:xfrm>
        </p:spPr>
      </p:pic>
      <p:sp>
        <p:nvSpPr>
          <p:cNvPr id="9" name="TextBox 8"/>
          <p:cNvSpPr txBox="1"/>
          <p:nvPr/>
        </p:nvSpPr>
        <p:spPr>
          <a:xfrm>
            <a:off x="1447800" y="5562600"/>
            <a:ext cx="6019800" cy="646331"/>
          </a:xfrm>
          <a:prstGeom prst="rect">
            <a:avLst/>
          </a:prstGeom>
          <a:solidFill>
            <a:srgbClr val="FDD3F4"/>
          </a:solidFill>
        </p:spPr>
        <p:txBody>
          <a:bodyPr wrap="square" rtlCol="0">
            <a:spAutoFit/>
          </a:bodyPr>
          <a:lstStyle/>
          <a:p>
            <a:pPr algn="ctr"/>
            <a:r>
              <a:rPr lang="en-US" dirty="0" smtClean="0"/>
              <a:t>The overall effect of different impedance contributions depends on the weight of stabilizing and destabilizing effects</a:t>
            </a:r>
            <a:endParaRPr lang="en-GB" dirty="0"/>
          </a:p>
        </p:txBody>
      </p:sp>
      <p:pic>
        <p:nvPicPr>
          <p:cNvPr id="12" name="Content Placeholder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693061"/>
            <a:ext cx="4038600" cy="3215979"/>
          </a:xfrm>
        </p:spPr>
      </p:pic>
      <p:sp>
        <p:nvSpPr>
          <p:cNvPr id="14" name="Rectangle 13"/>
          <p:cNvSpPr/>
          <p:nvPr/>
        </p:nvSpPr>
        <p:spPr>
          <a:xfrm>
            <a:off x="5181600" y="3200400"/>
            <a:ext cx="3124200" cy="1295400"/>
          </a:xfrm>
          <a:prstGeom prst="rect">
            <a:avLst/>
          </a:prstGeom>
          <a:solidFill>
            <a:srgbClr val="00F26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5181600" y="1972408"/>
            <a:ext cx="3124200" cy="12192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5334000" y="3733800"/>
            <a:ext cx="1524000" cy="369332"/>
          </a:xfrm>
          <a:prstGeom prst="rect">
            <a:avLst/>
          </a:prstGeom>
          <a:noFill/>
        </p:spPr>
        <p:txBody>
          <a:bodyPr wrap="square" rtlCol="0">
            <a:spAutoFit/>
          </a:bodyPr>
          <a:lstStyle/>
          <a:p>
            <a:r>
              <a:rPr lang="en-US" dirty="0" smtClean="0"/>
              <a:t>Stabilizing</a:t>
            </a:r>
            <a:endParaRPr lang="en-GB" dirty="0"/>
          </a:p>
        </p:txBody>
      </p:sp>
      <p:sp>
        <p:nvSpPr>
          <p:cNvPr id="27" name="TextBox 26"/>
          <p:cNvSpPr txBox="1"/>
          <p:nvPr/>
        </p:nvSpPr>
        <p:spPr>
          <a:xfrm>
            <a:off x="6858000" y="2438400"/>
            <a:ext cx="1524000" cy="369332"/>
          </a:xfrm>
          <a:prstGeom prst="rect">
            <a:avLst/>
          </a:prstGeom>
          <a:noFill/>
        </p:spPr>
        <p:txBody>
          <a:bodyPr wrap="square" rtlCol="0">
            <a:spAutoFit/>
          </a:bodyPr>
          <a:lstStyle/>
          <a:p>
            <a:r>
              <a:rPr lang="en-US" dirty="0" smtClean="0"/>
              <a:t>Destabilizing</a:t>
            </a:r>
            <a:endParaRPr lang="en-GB" dirty="0"/>
          </a:p>
        </p:txBody>
      </p:sp>
    </p:spTree>
    <p:extLst>
      <p:ext uri="{BB962C8B-B14F-4D97-AF65-F5344CB8AC3E}">
        <p14:creationId xmlns:p14="http://schemas.microsoft.com/office/powerpoint/2010/main" val="405695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22" grpId="0" animBg="1"/>
      <p:bldP spid="21"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676400"/>
            <a:ext cx="4038600" cy="3213509"/>
          </a:xfrm>
        </p:spPr>
      </p:pic>
      <p:pic>
        <p:nvPicPr>
          <p:cNvPr id="15" name="Content Placeholder 1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1663291"/>
            <a:ext cx="4038600" cy="3213509"/>
          </a:xfrm>
        </p:spPr>
      </p:pic>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r>
              <a:rPr lang="en-US" dirty="0" smtClean="0"/>
              <a:t>Interplay of impedances</a:t>
            </a:r>
            <a:endParaRPr lang="en-GB" dirty="0"/>
          </a:p>
        </p:txBody>
      </p:sp>
      <p:sp>
        <p:nvSpPr>
          <p:cNvPr id="10" name="Rectangle 9"/>
          <p:cNvSpPr/>
          <p:nvPr/>
        </p:nvSpPr>
        <p:spPr>
          <a:xfrm>
            <a:off x="3635896" y="4693224"/>
            <a:ext cx="576064" cy="183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447800" y="5105400"/>
            <a:ext cx="6019800" cy="646331"/>
          </a:xfrm>
          <a:prstGeom prst="rect">
            <a:avLst/>
          </a:prstGeom>
          <a:solidFill>
            <a:srgbClr val="FDD3F4"/>
          </a:solidFill>
        </p:spPr>
        <p:txBody>
          <a:bodyPr wrap="square" rtlCol="0">
            <a:spAutoFit/>
          </a:bodyPr>
          <a:lstStyle/>
          <a:p>
            <a:pPr algn="ctr"/>
            <a:r>
              <a:rPr lang="en-US" dirty="0" smtClean="0"/>
              <a:t>The overall effect of different impedance contributions depends on the weight of stabilizing and destabilizing effects</a:t>
            </a:r>
            <a:endParaRPr lang="en-GB" dirty="0"/>
          </a:p>
        </p:txBody>
      </p:sp>
      <p:sp>
        <p:nvSpPr>
          <p:cNvPr id="19" name="Rectangle 18"/>
          <p:cNvSpPr/>
          <p:nvPr/>
        </p:nvSpPr>
        <p:spPr>
          <a:xfrm>
            <a:off x="6781800" y="1905000"/>
            <a:ext cx="457200" cy="2590800"/>
          </a:xfrm>
          <a:prstGeom prst="rect">
            <a:avLst/>
          </a:prstGeom>
          <a:solidFill>
            <a:srgbClr val="00F26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013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676400"/>
            <a:ext cx="4038600" cy="3213509"/>
          </a:xfrm>
        </p:spPr>
      </p:pic>
      <p:pic>
        <p:nvPicPr>
          <p:cNvPr id="15" name="Content Placeholder 1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1663291"/>
            <a:ext cx="4038600" cy="3213509"/>
          </a:xfrm>
        </p:spPr>
      </p:pic>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r>
              <a:rPr lang="en-US" dirty="0" smtClean="0"/>
              <a:t>Interplay of impedances</a:t>
            </a:r>
            <a:endParaRPr lang="en-GB" dirty="0"/>
          </a:p>
        </p:txBody>
      </p:sp>
      <p:sp>
        <p:nvSpPr>
          <p:cNvPr id="10" name="Rectangle 9"/>
          <p:cNvSpPr/>
          <p:nvPr/>
        </p:nvSpPr>
        <p:spPr>
          <a:xfrm>
            <a:off x="3635896" y="4693224"/>
            <a:ext cx="576064" cy="183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447800" y="5105400"/>
            <a:ext cx="6019800" cy="646331"/>
          </a:xfrm>
          <a:prstGeom prst="rect">
            <a:avLst/>
          </a:prstGeom>
          <a:solidFill>
            <a:srgbClr val="FDD3F4"/>
          </a:solidFill>
        </p:spPr>
        <p:txBody>
          <a:bodyPr wrap="square" rtlCol="0">
            <a:spAutoFit/>
          </a:bodyPr>
          <a:lstStyle/>
          <a:p>
            <a:pPr algn="ctr"/>
            <a:r>
              <a:rPr lang="en-US" dirty="0" smtClean="0"/>
              <a:t>The overall effect of different impedance contributions depends on the weight of stabilizing and destabilizing effects</a:t>
            </a:r>
            <a:endParaRPr lang="en-GB" dirty="0"/>
          </a:p>
        </p:txBody>
      </p:sp>
      <p:sp>
        <p:nvSpPr>
          <p:cNvPr id="8" name="Rectangle 7"/>
          <p:cNvSpPr/>
          <p:nvPr/>
        </p:nvSpPr>
        <p:spPr>
          <a:xfrm>
            <a:off x="6781800" y="1905000"/>
            <a:ext cx="457200" cy="2590800"/>
          </a:xfrm>
          <a:prstGeom prst="rect">
            <a:avLst/>
          </a:prstGeom>
          <a:solidFill>
            <a:srgbClr val="00F26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949569" y="5943600"/>
            <a:ext cx="7203831"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285750" indent="-285750">
              <a:buFont typeface="Arial" panose="020B0604020202020204" pitchFamily="34" charset="0"/>
              <a:buChar char="•"/>
            </a:pPr>
            <a:r>
              <a:rPr lang="en-US" dirty="0" smtClean="0"/>
              <a:t>An inductive impedance has a stabilizing effect for mode 1 and </a:t>
            </a:r>
            <a:r>
              <a:rPr lang="el-GR" dirty="0" smtClean="0"/>
              <a:t>ξ</a:t>
            </a:r>
            <a:r>
              <a:rPr lang="en-US" dirty="0" smtClean="0"/>
              <a:t>&gt;0. </a:t>
            </a:r>
          </a:p>
          <a:p>
            <a:pPr marL="742950" lvl="1" indent="-285750">
              <a:buFont typeface="Arial" panose="020B0604020202020204" pitchFamily="34" charset="0"/>
              <a:buChar char="•"/>
            </a:pPr>
            <a:r>
              <a:rPr lang="en-US" dirty="0" smtClean="0"/>
              <a:t>Reducing this kind of impedance makes the situation worst</a:t>
            </a:r>
          </a:p>
        </p:txBody>
      </p:sp>
    </p:spTree>
    <p:extLst>
      <p:ext uri="{BB962C8B-B14F-4D97-AF65-F5344CB8AC3E}">
        <p14:creationId xmlns:p14="http://schemas.microsoft.com/office/powerpoint/2010/main" val="913702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9036496" cy="792088"/>
          </a:xfrm>
        </p:spPr>
        <p:style>
          <a:lnRef idx="0">
            <a:schemeClr val="dk1"/>
          </a:lnRef>
          <a:fillRef idx="3">
            <a:schemeClr val="dk1"/>
          </a:fillRef>
          <a:effectRef idx="3">
            <a:schemeClr val="dk1"/>
          </a:effectRef>
          <a:fontRef idx="minor">
            <a:schemeClr val="lt1"/>
          </a:fontRef>
        </p:style>
        <p:txBody>
          <a:bodyPr>
            <a:normAutofit/>
          </a:bodyPr>
          <a:lstStyle/>
          <a:p>
            <a:r>
              <a:rPr lang="en-US" sz="3600" dirty="0" smtClean="0"/>
              <a:t>Example of the CERN-SPS</a:t>
            </a:r>
            <a:endParaRPr lang="en-GB" sz="3600" dirty="0"/>
          </a:p>
        </p:txBody>
      </p:sp>
      <p:pic>
        <p:nvPicPr>
          <p:cNvPr id="8" name="Content Placeholder 7" descr="MKEser.bmp"/>
          <p:cNvPicPr>
            <a:picLocks noGrp="1" noChangeAspect="1"/>
          </p:cNvPicPr>
          <p:nvPr>
            <p:ph idx="1"/>
          </p:nvPr>
        </p:nvPicPr>
        <p:blipFill>
          <a:blip r:embed="rId2" cstate="print"/>
          <a:srcRect r="17694" b="17503"/>
          <a:stretch>
            <a:fillRect/>
          </a:stretch>
        </p:blipFill>
        <p:spPr>
          <a:xfrm>
            <a:off x="251520" y="1268760"/>
            <a:ext cx="3726948" cy="2389356"/>
          </a:xfrm>
        </p:spPr>
      </p:pic>
      <p:pic>
        <p:nvPicPr>
          <p:cNvPr id="9" name="Picture 8" descr="MKE_internalcircuit.bmp"/>
          <p:cNvPicPr>
            <a:picLocks noChangeAspect="1"/>
          </p:cNvPicPr>
          <p:nvPr/>
        </p:nvPicPr>
        <p:blipFill>
          <a:blip r:embed="rId3" cstate="print"/>
          <a:srcRect l="15670" r="16710"/>
          <a:stretch>
            <a:fillRect/>
          </a:stretch>
        </p:blipFill>
        <p:spPr>
          <a:xfrm>
            <a:off x="5652119" y="1272523"/>
            <a:ext cx="3242106" cy="2375477"/>
          </a:xfrm>
          <a:prstGeom prst="rect">
            <a:avLst/>
          </a:prstGeom>
        </p:spPr>
      </p:pic>
      <p:sp>
        <p:nvSpPr>
          <p:cNvPr id="12" name="Right Arrow 11"/>
          <p:cNvSpPr/>
          <p:nvPr/>
        </p:nvSpPr>
        <p:spPr>
          <a:xfrm rot="10800000">
            <a:off x="3978468" y="2204864"/>
            <a:ext cx="1673651"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817240" y="899428"/>
            <a:ext cx="2818656" cy="369332"/>
          </a:xfrm>
          <a:prstGeom prst="rect">
            <a:avLst/>
          </a:prstGeom>
          <a:noFill/>
        </p:spPr>
        <p:txBody>
          <a:bodyPr wrap="square" rtlCol="0">
            <a:spAutoFit/>
          </a:bodyPr>
          <a:lstStyle/>
          <a:p>
            <a:r>
              <a:rPr lang="en-US" dirty="0" smtClean="0"/>
              <a:t>MKE with serigraphy</a:t>
            </a:r>
            <a:endParaRPr lang="en-GB" dirty="0"/>
          </a:p>
        </p:txBody>
      </p:sp>
      <p:sp>
        <p:nvSpPr>
          <p:cNvPr id="14" name="TextBox 13"/>
          <p:cNvSpPr txBox="1"/>
          <p:nvPr/>
        </p:nvSpPr>
        <p:spPr>
          <a:xfrm>
            <a:off x="6145832" y="899428"/>
            <a:ext cx="2818656" cy="369332"/>
          </a:xfrm>
          <a:prstGeom prst="rect">
            <a:avLst/>
          </a:prstGeom>
          <a:noFill/>
        </p:spPr>
        <p:txBody>
          <a:bodyPr wrap="square" rtlCol="0">
            <a:spAutoFit/>
          </a:bodyPr>
          <a:lstStyle/>
          <a:p>
            <a:r>
              <a:rPr lang="en-US" dirty="0" smtClean="0"/>
              <a:t>MKE without serigraphy</a:t>
            </a:r>
            <a:endParaRPr lang="en-GB"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9457" y="3717032"/>
            <a:ext cx="5077143" cy="2960000"/>
          </a:xfrm>
          <a:prstGeom prst="rect">
            <a:avLst/>
          </a:prstGeom>
        </p:spPr>
      </p:pic>
    </p:spTree>
    <p:extLst>
      <p:ext uri="{BB962C8B-B14F-4D97-AF65-F5344CB8AC3E}">
        <p14:creationId xmlns:p14="http://schemas.microsoft.com/office/powerpoint/2010/main" val="301221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90000" y="1995948"/>
            <a:ext cx="4329143" cy="3200000"/>
          </a:xfrm>
        </p:spPr>
      </p:pic>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r>
              <a:rPr lang="en-US" dirty="0" smtClean="0"/>
              <a:t>Example of the CERN-SPS</a:t>
            </a:r>
            <a:endParaRPr lang="en-GB" dirty="0"/>
          </a:p>
        </p:txBody>
      </p:sp>
      <p:sp>
        <p:nvSpPr>
          <p:cNvPr id="7" name="Rectangle 6"/>
          <p:cNvSpPr/>
          <p:nvPr/>
        </p:nvSpPr>
        <p:spPr>
          <a:xfrm>
            <a:off x="3635896" y="4489390"/>
            <a:ext cx="576064" cy="183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7754207" y="1592264"/>
            <a:ext cx="936104" cy="370581"/>
          </a:xfrm>
          <a:prstGeom prst="rect">
            <a:avLst/>
          </a:prstGeom>
          <a:solidFill>
            <a:schemeClr val="bg1">
              <a:lumMod val="85000"/>
            </a:schemeClr>
          </a:solidFill>
        </p:spPr>
        <p:txBody>
          <a:bodyPr wrap="square" rtlCol="0">
            <a:spAutoFit/>
          </a:bodyPr>
          <a:lstStyle/>
          <a:p>
            <a:r>
              <a:rPr lang="en-US" dirty="0" smtClean="0"/>
              <a:t>Mode 1</a:t>
            </a:r>
            <a:endParaRPr lang="en-GB" dirty="0"/>
          </a:p>
        </p:txBody>
      </p:sp>
      <p:sp>
        <p:nvSpPr>
          <p:cNvPr id="3" name="Rectangle 2"/>
          <p:cNvSpPr/>
          <p:nvPr/>
        </p:nvSpPr>
        <p:spPr>
          <a:xfrm>
            <a:off x="1828800" y="5867400"/>
            <a:ext cx="5295900" cy="369332"/>
          </a:xfrm>
          <a:prstGeom prst="rect">
            <a:avLst/>
          </a:prstGeom>
          <a:solidFill>
            <a:srgbClr val="FDD3F4"/>
          </a:solidFill>
        </p:spPr>
        <p:txBody>
          <a:bodyPr wrap="square">
            <a:spAutoFit/>
          </a:bodyPr>
          <a:lstStyle/>
          <a:p>
            <a:r>
              <a:rPr lang="en-US" dirty="0"/>
              <a:t>Instability at positive chromaticity stabilized by kickers</a:t>
            </a:r>
          </a:p>
        </p:txBody>
      </p:sp>
      <p:pic>
        <p:nvPicPr>
          <p:cNvPr id="14" name="Content Placeholder 1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1981200"/>
            <a:ext cx="4038600" cy="3213509"/>
          </a:xfrm>
        </p:spPr>
      </p:pic>
      <p:sp>
        <p:nvSpPr>
          <p:cNvPr id="15" name="Rectangle 14"/>
          <p:cNvSpPr/>
          <p:nvPr/>
        </p:nvSpPr>
        <p:spPr>
          <a:xfrm>
            <a:off x="6858000" y="2133600"/>
            <a:ext cx="532656" cy="2590800"/>
          </a:xfrm>
          <a:prstGeom prst="rect">
            <a:avLst/>
          </a:prstGeom>
          <a:solidFill>
            <a:srgbClr val="00F26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251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89208" y="1995949"/>
            <a:ext cx="4329143" cy="3200000"/>
          </a:xfrm>
        </p:spPr>
      </p:pic>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r>
              <a:rPr lang="en-US" dirty="0" smtClean="0"/>
              <a:t>Example of the CERN-SPS</a:t>
            </a:r>
            <a:endParaRPr lang="en-GB" dirty="0"/>
          </a:p>
        </p:txBody>
      </p:sp>
      <p:sp>
        <p:nvSpPr>
          <p:cNvPr id="7" name="Rectangle 6"/>
          <p:cNvSpPr/>
          <p:nvPr/>
        </p:nvSpPr>
        <p:spPr>
          <a:xfrm>
            <a:off x="3649751" y="4565590"/>
            <a:ext cx="576064" cy="183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600200" y="5562600"/>
            <a:ext cx="6727158" cy="923330"/>
          </a:xfrm>
          <a:prstGeom prst="rect">
            <a:avLst/>
          </a:prstGeom>
          <a:solidFill>
            <a:schemeClr val="bg1"/>
          </a:solidFill>
        </p:spPr>
        <p:txBody>
          <a:bodyPr wrap="square" rtlCol="0">
            <a:spAutoFit/>
          </a:bodyPr>
          <a:lstStyle/>
          <a:p>
            <a:r>
              <a:rPr lang="en-US" dirty="0" smtClean="0"/>
              <a:t>Instability at positive chromaticity enhanced by kickers with serigraphy</a:t>
            </a:r>
          </a:p>
          <a:p>
            <a:pPr marL="742950" lvl="1" indent="-285750">
              <a:buFont typeface="Arial" panose="020B0604020202020204" pitchFamily="34" charset="0"/>
              <a:buChar char="•"/>
            </a:pPr>
            <a:r>
              <a:rPr lang="en-US" dirty="0" smtClean="0">
                <a:solidFill>
                  <a:srgbClr val="FF0000"/>
                </a:solidFill>
              </a:rPr>
              <a:t>80 MHz  serigraphy resonance</a:t>
            </a:r>
          </a:p>
          <a:p>
            <a:pPr marL="742950" lvl="1" indent="-285750">
              <a:buFont typeface="Arial" panose="020B0604020202020204" pitchFamily="34" charset="0"/>
              <a:buChar char="•"/>
            </a:pPr>
            <a:r>
              <a:rPr lang="en-US" dirty="0" smtClean="0">
                <a:solidFill>
                  <a:schemeClr val="bg1">
                    <a:lumMod val="50000"/>
                  </a:schemeClr>
                </a:solidFill>
              </a:rPr>
              <a:t>lower broadband stabilizing impedance</a:t>
            </a:r>
          </a:p>
        </p:txBody>
      </p:sp>
      <p:sp>
        <p:nvSpPr>
          <p:cNvPr id="16" name="TextBox 15"/>
          <p:cNvSpPr txBox="1"/>
          <p:nvPr/>
        </p:nvSpPr>
        <p:spPr>
          <a:xfrm>
            <a:off x="7754629" y="1598998"/>
            <a:ext cx="936104" cy="370581"/>
          </a:xfrm>
          <a:prstGeom prst="rect">
            <a:avLst/>
          </a:prstGeom>
          <a:solidFill>
            <a:schemeClr val="bg1">
              <a:lumMod val="85000"/>
            </a:schemeClr>
          </a:solidFill>
        </p:spPr>
        <p:txBody>
          <a:bodyPr wrap="square" rtlCol="0">
            <a:spAutoFit/>
          </a:bodyPr>
          <a:lstStyle/>
          <a:p>
            <a:r>
              <a:rPr lang="en-US" dirty="0" smtClean="0"/>
              <a:t>Mode 1</a:t>
            </a:r>
            <a:endParaRPr lang="en-GB" dirty="0"/>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1981200"/>
            <a:ext cx="4038600" cy="3213509"/>
          </a:xfrm>
        </p:spPr>
      </p:pic>
      <p:sp>
        <p:nvSpPr>
          <p:cNvPr id="14" name="Rectangle 13"/>
          <p:cNvSpPr/>
          <p:nvPr/>
        </p:nvSpPr>
        <p:spPr>
          <a:xfrm>
            <a:off x="6858000" y="2169460"/>
            <a:ext cx="533400" cy="2590800"/>
          </a:xfrm>
          <a:prstGeom prst="rect">
            <a:avLst/>
          </a:prstGeom>
          <a:solidFill>
            <a:srgbClr val="00F26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2572870" y="2209800"/>
            <a:ext cx="94130" cy="25908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725270" y="2218765"/>
            <a:ext cx="475130" cy="2590800"/>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756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89208" y="1995949"/>
            <a:ext cx="4329143" cy="3200000"/>
          </a:xfrm>
        </p:spPr>
      </p:pic>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r>
              <a:rPr lang="en-US" dirty="0" smtClean="0"/>
              <a:t>Example of the CERN-SPS</a:t>
            </a:r>
            <a:endParaRPr lang="en-GB" dirty="0"/>
          </a:p>
        </p:txBody>
      </p:sp>
      <p:sp>
        <p:nvSpPr>
          <p:cNvPr id="7" name="Rectangle 6"/>
          <p:cNvSpPr/>
          <p:nvPr/>
        </p:nvSpPr>
        <p:spPr>
          <a:xfrm>
            <a:off x="3649751" y="4565590"/>
            <a:ext cx="576064" cy="183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7754629" y="1598998"/>
            <a:ext cx="936104" cy="370581"/>
          </a:xfrm>
          <a:prstGeom prst="rect">
            <a:avLst/>
          </a:prstGeom>
          <a:solidFill>
            <a:schemeClr val="bg1">
              <a:lumMod val="85000"/>
            </a:schemeClr>
          </a:solidFill>
        </p:spPr>
        <p:txBody>
          <a:bodyPr wrap="square" rtlCol="0">
            <a:spAutoFit/>
          </a:bodyPr>
          <a:lstStyle/>
          <a:p>
            <a:r>
              <a:rPr lang="en-US" dirty="0" smtClean="0"/>
              <a:t>Mode 1</a:t>
            </a:r>
            <a:endParaRPr lang="en-GB" dirty="0"/>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1981200"/>
            <a:ext cx="4038600" cy="3213509"/>
          </a:xfrm>
        </p:spPr>
      </p:pic>
      <p:sp>
        <p:nvSpPr>
          <p:cNvPr id="17" name="Rectangle 16"/>
          <p:cNvSpPr/>
          <p:nvPr/>
        </p:nvSpPr>
        <p:spPr>
          <a:xfrm>
            <a:off x="2572870" y="2209800"/>
            <a:ext cx="94130" cy="25908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725270" y="2218765"/>
            <a:ext cx="475130" cy="2590800"/>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701451" y="5401270"/>
            <a:ext cx="7848601" cy="923330"/>
          </a:xfrm>
          <a:prstGeom prst="rect">
            <a:avLst/>
          </a:prstGeom>
          <a:solidFill>
            <a:schemeClr val="bg1">
              <a:lumMod val="85000"/>
            </a:schemeClr>
          </a:solidFill>
        </p:spPr>
        <p:txBody>
          <a:bodyPr wrap="square" rtlCol="0">
            <a:spAutoFit/>
          </a:bodyPr>
          <a:lstStyle/>
          <a:p>
            <a:pPr algn="ctr"/>
            <a:r>
              <a:rPr lang="en-US" dirty="0" smtClean="0"/>
              <a:t>A deep understanding of all the impedance induced effects is needed to make the best choice in terms of impedance optimization looking at both local (direct effect on the device) and global effects (interplay between the different impedances)</a:t>
            </a:r>
            <a:endParaRPr lang="en-GB" dirty="0"/>
          </a:p>
        </p:txBody>
      </p:sp>
      <p:sp>
        <p:nvSpPr>
          <p:cNvPr id="15" name="Rectangle 14"/>
          <p:cNvSpPr/>
          <p:nvPr/>
        </p:nvSpPr>
        <p:spPr>
          <a:xfrm>
            <a:off x="6858000" y="2169460"/>
            <a:ext cx="533400" cy="2590800"/>
          </a:xfrm>
          <a:prstGeom prst="rect">
            <a:avLst/>
          </a:prstGeom>
          <a:solidFill>
            <a:srgbClr val="00F26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2974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00" y="116632"/>
            <a:ext cx="8229600" cy="634082"/>
          </a:xfrm>
        </p:spPr>
        <p:style>
          <a:lnRef idx="0">
            <a:schemeClr val="dk1"/>
          </a:lnRef>
          <a:fillRef idx="3">
            <a:schemeClr val="dk1"/>
          </a:fillRef>
          <a:effectRef idx="3">
            <a:schemeClr val="dk1"/>
          </a:effectRef>
          <a:fontRef idx="minor">
            <a:schemeClr val="lt1"/>
          </a:fontRef>
        </p:style>
        <p:txBody>
          <a:bodyPr>
            <a:normAutofit fontScale="90000"/>
          </a:bodyPr>
          <a:lstStyle/>
          <a:p>
            <a:r>
              <a:rPr lang="en-US" dirty="0" smtClean="0"/>
              <a:t>SPS horizontal instability: observations</a:t>
            </a:r>
            <a:endParaRPr lang="en-GB" dirty="0"/>
          </a:p>
        </p:txBody>
      </p:sp>
      <p:pic>
        <p:nvPicPr>
          <p:cNvPr id="10" name="Google Shape;105;p19"/>
          <p:cNvPicPr preferRelativeResize="0"/>
          <p:nvPr/>
        </p:nvPicPr>
        <p:blipFill rotWithShape="1">
          <a:blip r:embed="rId2">
            <a:alphaModFix/>
          </a:blip>
          <a:srcRect b="50073"/>
          <a:stretch/>
        </p:blipFill>
        <p:spPr>
          <a:xfrm>
            <a:off x="5364088" y="2212008"/>
            <a:ext cx="3025776" cy="1144984"/>
          </a:xfrm>
          <a:prstGeom prst="rect">
            <a:avLst/>
          </a:prstGeom>
          <a:noFill/>
          <a:ln>
            <a:noFill/>
          </a:ln>
        </p:spPr>
      </p:pic>
      <p:pic>
        <p:nvPicPr>
          <p:cNvPr id="11" name="Google Shape;151;p24"/>
          <p:cNvPicPr preferRelativeResize="0"/>
          <p:nvPr/>
        </p:nvPicPr>
        <p:blipFill rotWithShape="1">
          <a:blip r:embed="rId3">
            <a:alphaModFix/>
          </a:blip>
          <a:srcRect b="50000"/>
          <a:stretch/>
        </p:blipFill>
        <p:spPr>
          <a:xfrm>
            <a:off x="5093871" y="3909222"/>
            <a:ext cx="3667035" cy="1391986"/>
          </a:xfrm>
          <a:prstGeom prst="rect">
            <a:avLst/>
          </a:prstGeom>
          <a:noFill/>
          <a:ln>
            <a:noFill/>
          </a:ln>
        </p:spPr>
      </p:pic>
      <p:sp>
        <p:nvSpPr>
          <p:cNvPr id="4" name="TextBox 3"/>
          <p:cNvSpPr txBox="1"/>
          <p:nvPr/>
        </p:nvSpPr>
        <p:spPr>
          <a:xfrm>
            <a:off x="6478246" y="1793657"/>
            <a:ext cx="1584176" cy="369332"/>
          </a:xfrm>
          <a:prstGeom prst="rect">
            <a:avLst/>
          </a:prstGeom>
          <a:noFill/>
        </p:spPr>
        <p:txBody>
          <a:bodyPr wrap="square" rtlCol="0">
            <a:spAutoFit/>
          </a:bodyPr>
          <a:lstStyle/>
          <a:p>
            <a:r>
              <a:rPr lang="en-US" dirty="0" smtClean="0"/>
              <a:t>Mode 1</a:t>
            </a:r>
            <a:endParaRPr lang="en-GB" dirty="0"/>
          </a:p>
        </p:txBody>
      </p:sp>
      <p:sp>
        <p:nvSpPr>
          <p:cNvPr id="12" name="TextBox 11"/>
          <p:cNvSpPr txBox="1"/>
          <p:nvPr/>
        </p:nvSpPr>
        <p:spPr>
          <a:xfrm>
            <a:off x="6495598" y="3563724"/>
            <a:ext cx="1584176" cy="369332"/>
          </a:xfrm>
          <a:prstGeom prst="rect">
            <a:avLst/>
          </a:prstGeom>
          <a:noFill/>
        </p:spPr>
        <p:txBody>
          <a:bodyPr wrap="square" rtlCol="0">
            <a:spAutoFit/>
          </a:bodyPr>
          <a:lstStyle/>
          <a:p>
            <a:r>
              <a:rPr lang="en-US" dirty="0" smtClean="0"/>
              <a:t>Mode 2</a:t>
            </a:r>
            <a:endParaRPr lang="en-GB" dirty="0"/>
          </a:p>
        </p:txBody>
      </p:sp>
      <p:sp>
        <p:nvSpPr>
          <p:cNvPr id="3" name="Rectangle 2"/>
          <p:cNvSpPr/>
          <p:nvPr/>
        </p:nvSpPr>
        <p:spPr>
          <a:xfrm>
            <a:off x="1187624" y="1054477"/>
            <a:ext cx="6483618" cy="646331"/>
          </a:xfrm>
          <a:prstGeom prst="rect">
            <a:avLst/>
          </a:prstGeom>
          <a:solidFill>
            <a:schemeClr val="bg1"/>
          </a:solidFill>
        </p:spPr>
        <p:txBody>
          <a:bodyPr wrap="square">
            <a:spAutoFit/>
          </a:bodyPr>
          <a:lstStyle/>
          <a:p>
            <a:pPr algn="ctr"/>
            <a:r>
              <a:rPr lang="en-US" dirty="0"/>
              <a:t>In 2017 the 4 x 48 bunches </a:t>
            </a:r>
            <a:r>
              <a:rPr lang="en-US" dirty="0">
                <a:solidFill>
                  <a:srgbClr val="FF0000"/>
                </a:solidFill>
              </a:rPr>
              <a:t>suffered from single bunch instabilities</a:t>
            </a:r>
            <a:r>
              <a:rPr lang="en-US" dirty="0"/>
              <a:t> (some bunches in 3</a:t>
            </a:r>
            <a:r>
              <a:rPr lang="en-US" baseline="30000" dirty="0"/>
              <a:t>rd</a:t>
            </a:r>
            <a:r>
              <a:rPr lang="en-US" dirty="0"/>
              <a:t> and 4</a:t>
            </a:r>
            <a:r>
              <a:rPr lang="en-US" baseline="30000" dirty="0"/>
              <a:t>th</a:t>
            </a:r>
            <a:r>
              <a:rPr lang="en-US" dirty="0"/>
              <a:t> batch)</a:t>
            </a:r>
          </a:p>
        </p:txBody>
      </p:sp>
      <p:graphicFrame>
        <p:nvGraphicFramePr>
          <p:cNvPr id="13" name="Table 12"/>
          <p:cNvGraphicFramePr>
            <a:graphicFrameLocks noGrp="1"/>
          </p:cNvGraphicFramePr>
          <p:nvPr>
            <p:extLst/>
          </p:nvPr>
        </p:nvGraphicFramePr>
        <p:xfrm>
          <a:off x="539552" y="2468463"/>
          <a:ext cx="3744416" cy="259588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970615294"/>
                    </a:ext>
                  </a:extLst>
                </a:gridCol>
                <a:gridCol w="2016224">
                  <a:extLst>
                    <a:ext uri="{9D8B030D-6E8A-4147-A177-3AD203B41FA5}">
                      <a16:colId xmlns:a16="http://schemas.microsoft.com/office/drawing/2014/main" val="3533196644"/>
                    </a:ext>
                  </a:extLst>
                </a:gridCol>
              </a:tblGrid>
              <a:tr h="370840">
                <a:tc>
                  <a:txBody>
                    <a:bodyPr/>
                    <a:lstStyle/>
                    <a:p>
                      <a:r>
                        <a:rPr lang="en-US" dirty="0" smtClean="0"/>
                        <a:t>Chromaticity</a:t>
                      </a:r>
                      <a:endParaRPr lang="en-GB" dirty="0"/>
                    </a:p>
                  </a:txBody>
                  <a:tcPr/>
                </a:tc>
                <a:tc>
                  <a:txBody>
                    <a:bodyPr/>
                    <a:lstStyle/>
                    <a:p>
                      <a:r>
                        <a:rPr lang="en-US" dirty="0" smtClean="0"/>
                        <a:t>Beam Stability</a:t>
                      </a:r>
                      <a:endParaRPr lang="en-GB" dirty="0"/>
                    </a:p>
                  </a:txBody>
                  <a:tcPr/>
                </a:tc>
                <a:extLst>
                  <a:ext uri="{0D108BD9-81ED-4DB2-BD59-A6C34878D82A}">
                    <a16:rowId xmlns:a16="http://schemas.microsoft.com/office/drawing/2014/main" val="2881217912"/>
                  </a:ext>
                </a:extLst>
              </a:tr>
              <a:tr h="370840">
                <a:tc>
                  <a:txBody>
                    <a:bodyPr/>
                    <a:lstStyle/>
                    <a:p>
                      <a:r>
                        <a:rPr lang="el-GR" dirty="0" smtClean="0"/>
                        <a:t>ξ</a:t>
                      </a:r>
                      <a:r>
                        <a:rPr lang="en-US" dirty="0" smtClean="0"/>
                        <a:t>=0.17</a:t>
                      </a:r>
                      <a:endParaRPr lang="en-GB" dirty="0"/>
                    </a:p>
                  </a:txBody>
                  <a:tcPr/>
                </a:tc>
                <a:tc>
                  <a:txBody>
                    <a:bodyPr/>
                    <a:lstStyle/>
                    <a:p>
                      <a:r>
                        <a:rPr lang="en-US" dirty="0" smtClean="0"/>
                        <a:t>Unstable mode1</a:t>
                      </a:r>
                      <a:endParaRPr lang="en-GB" dirty="0"/>
                    </a:p>
                  </a:txBody>
                  <a:tcPr/>
                </a:tc>
                <a:extLst>
                  <a:ext uri="{0D108BD9-81ED-4DB2-BD59-A6C34878D82A}">
                    <a16:rowId xmlns:a16="http://schemas.microsoft.com/office/drawing/2014/main" val="33325516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smtClean="0"/>
                        <a:t>ξ</a:t>
                      </a:r>
                      <a:r>
                        <a:rPr lang="en-US" dirty="0" smtClean="0"/>
                        <a:t>=0.27</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Unstable mode1</a:t>
                      </a:r>
                      <a:endParaRPr lang="en-GB" dirty="0"/>
                    </a:p>
                  </a:txBody>
                  <a:tcPr/>
                </a:tc>
                <a:extLst>
                  <a:ext uri="{0D108BD9-81ED-4DB2-BD59-A6C34878D82A}">
                    <a16:rowId xmlns:a16="http://schemas.microsoft.com/office/drawing/2014/main" val="24918109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smtClean="0"/>
                        <a:t>ξ</a:t>
                      </a:r>
                      <a:r>
                        <a:rPr lang="en-US" dirty="0" smtClean="0"/>
                        <a:t>=0.37</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Unstable mode1</a:t>
                      </a:r>
                      <a:endParaRPr lang="en-GB" dirty="0"/>
                    </a:p>
                  </a:txBody>
                  <a:tcPr/>
                </a:tc>
                <a:extLst>
                  <a:ext uri="{0D108BD9-81ED-4DB2-BD59-A6C34878D82A}">
                    <a16:rowId xmlns:a16="http://schemas.microsoft.com/office/drawing/2014/main" val="23693465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smtClean="0"/>
                        <a:t>ξ</a:t>
                      </a:r>
                      <a:r>
                        <a:rPr lang="en-US" dirty="0" smtClean="0"/>
                        <a:t>=0.47</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Unstable mode2</a:t>
                      </a:r>
                      <a:endParaRPr lang="en-GB" dirty="0"/>
                    </a:p>
                  </a:txBody>
                  <a:tcPr/>
                </a:tc>
                <a:extLst>
                  <a:ext uri="{0D108BD9-81ED-4DB2-BD59-A6C34878D82A}">
                    <a16:rowId xmlns:a16="http://schemas.microsoft.com/office/drawing/2014/main" val="8087796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smtClean="0"/>
                        <a:t>ξ</a:t>
                      </a:r>
                      <a:r>
                        <a:rPr lang="en-US" dirty="0" smtClean="0"/>
                        <a:t>=0.57</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Stable</a:t>
                      </a:r>
                      <a:endParaRPr lang="en-GB" dirty="0"/>
                    </a:p>
                  </a:txBody>
                  <a:tcPr/>
                </a:tc>
                <a:extLst>
                  <a:ext uri="{0D108BD9-81ED-4DB2-BD59-A6C34878D82A}">
                    <a16:rowId xmlns:a16="http://schemas.microsoft.com/office/drawing/2014/main" val="20546984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smtClean="0"/>
                        <a:t>ξ</a:t>
                      </a:r>
                      <a:r>
                        <a:rPr lang="en-US" dirty="0" smtClean="0"/>
                        <a:t>=0.67</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Stable</a:t>
                      </a:r>
                      <a:endParaRPr lang="en-GB" dirty="0"/>
                    </a:p>
                  </a:txBody>
                  <a:tcPr/>
                </a:tc>
                <a:extLst>
                  <a:ext uri="{0D108BD9-81ED-4DB2-BD59-A6C34878D82A}">
                    <a16:rowId xmlns:a16="http://schemas.microsoft.com/office/drawing/2014/main" val="1623826754"/>
                  </a:ext>
                </a:extLst>
              </a:tr>
            </a:tbl>
          </a:graphicData>
        </a:graphic>
      </p:graphicFrame>
      <p:sp>
        <p:nvSpPr>
          <p:cNvPr id="14" name="TextBox 13"/>
          <p:cNvSpPr txBox="1"/>
          <p:nvPr/>
        </p:nvSpPr>
        <p:spPr>
          <a:xfrm>
            <a:off x="645850" y="2099131"/>
            <a:ext cx="3566198" cy="369332"/>
          </a:xfrm>
          <a:prstGeom prst="rect">
            <a:avLst/>
          </a:prstGeom>
          <a:solidFill>
            <a:srgbClr val="FF7C80"/>
          </a:solidFill>
        </p:spPr>
        <p:txBody>
          <a:bodyPr wrap="square" rtlCol="0">
            <a:spAutoFit/>
          </a:bodyPr>
          <a:lstStyle/>
          <a:p>
            <a:r>
              <a:rPr lang="en-US" dirty="0" smtClean="0"/>
              <a:t>Summary of instability observations</a:t>
            </a:r>
            <a:endParaRPr lang="en-GB" dirty="0"/>
          </a:p>
        </p:txBody>
      </p:sp>
      <p:sp>
        <p:nvSpPr>
          <p:cNvPr id="15" name="TextBox 14"/>
          <p:cNvSpPr txBox="1"/>
          <p:nvPr/>
        </p:nvSpPr>
        <p:spPr>
          <a:xfrm>
            <a:off x="1259632" y="5373216"/>
            <a:ext cx="6624736" cy="338554"/>
          </a:xfrm>
          <a:prstGeom prst="rect">
            <a:avLst/>
          </a:prstGeom>
          <a:solidFill>
            <a:schemeClr val="bg1"/>
          </a:solidFill>
        </p:spPr>
        <p:txBody>
          <a:bodyPr wrap="square" rtlCol="0">
            <a:spAutoFit/>
          </a:bodyPr>
          <a:lstStyle/>
          <a:p>
            <a:r>
              <a:rPr lang="en-US" sz="1600" dirty="0" smtClean="0"/>
              <a:t>L. R. Carver, </a:t>
            </a:r>
            <a:r>
              <a:rPr lang="en-GB" sz="1600" dirty="0"/>
              <a:t>Horizontal Instability During High Intensity Run</a:t>
            </a:r>
          </a:p>
        </p:txBody>
      </p:sp>
      <p:sp>
        <p:nvSpPr>
          <p:cNvPr id="17" name="TextBox 16"/>
          <p:cNvSpPr txBox="1"/>
          <p:nvPr/>
        </p:nvSpPr>
        <p:spPr>
          <a:xfrm>
            <a:off x="432048" y="6389969"/>
            <a:ext cx="8244408" cy="338554"/>
          </a:xfrm>
          <a:prstGeom prst="rect">
            <a:avLst/>
          </a:prstGeom>
          <a:solidFill>
            <a:schemeClr val="bg1"/>
          </a:solidFill>
        </p:spPr>
        <p:txBody>
          <a:bodyPr wrap="square" rtlCol="0">
            <a:spAutoFit/>
          </a:bodyPr>
          <a:lstStyle/>
          <a:p>
            <a:r>
              <a:rPr lang="en-GB" sz="1600" dirty="0" smtClean="0"/>
              <a:t>H. Bartosik et al., Summary </a:t>
            </a:r>
            <a:r>
              <a:rPr lang="en-GB" sz="1600" dirty="0"/>
              <a:t>from high intensity run (transverse), LIU-SPS-BD meeting, </a:t>
            </a:r>
            <a:r>
              <a:rPr lang="en-GB" sz="1600" dirty="0" smtClean="0"/>
              <a:t>19.10.2017</a:t>
            </a:r>
            <a:endParaRPr lang="en-GB" sz="1600" dirty="0"/>
          </a:p>
        </p:txBody>
      </p:sp>
      <p:sp>
        <p:nvSpPr>
          <p:cNvPr id="18" name="Rectangle 17"/>
          <p:cNvSpPr/>
          <p:nvPr/>
        </p:nvSpPr>
        <p:spPr>
          <a:xfrm>
            <a:off x="1259632" y="5662989"/>
            <a:ext cx="6624736" cy="584775"/>
          </a:xfrm>
          <a:prstGeom prst="rect">
            <a:avLst/>
          </a:prstGeom>
          <a:solidFill>
            <a:schemeClr val="bg1"/>
          </a:solidFill>
        </p:spPr>
        <p:txBody>
          <a:bodyPr wrap="square">
            <a:spAutoFit/>
          </a:bodyPr>
          <a:lstStyle/>
          <a:p>
            <a:r>
              <a:rPr lang="en-GB" sz="1600" dirty="0">
                <a:hlinkClick r:id="rId4"/>
              </a:rPr>
              <a:t>https://docs.google.com/presentation/d/1o2NMNl-Up7lwaYoNW3rgwHuA_-</a:t>
            </a:r>
            <a:r>
              <a:rPr lang="en-GB" sz="1600" dirty="0" smtClean="0">
                <a:hlinkClick r:id="rId4"/>
              </a:rPr>
              <a:t>kosCByWSxxZ7C-6c0/edit#slide=id.g36dac49bd4_0_104</a:t>
            </a:r>
            <a:endParaRPr lang="en-GB" sz="1600" dirty="0"/>
          </a:p>
        </p:txBody>
      </p:sp>
    </p:spTree>
    <p:extLst>
      <p:ext uri="{BB962C8B-B14F-4D97-AF65-F5344CB8AC3E}">
        <p14:creationId xmlns:p14="http://schemas.microsoft.com/office/powerpoint/2010/main" val="377392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4" grpId="0" animBg="1"/>
      <p:bldP spid="15" grpId="0" animBg="1"/>
      <p:bldP spid="17" grpId="0"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0">
            <a:schemeClr val="dk1"/>
          </a:lnRef>
          <a:fillRef idx="3">
            <a:schemeClr val="dk1"/>
          </a:fillRef>
          <a:effectRef idx="3">
            <a:schemeClr val="dk1"/>
          </a:effectRef>
          <a:fontRef idx="minor">
            <a:schemeClr val="lt1"/>
          </a:fontRef>
        </p:style>
        <p:txBody>
          <a:bodyPr>
            <a:normAutofit fontScale="90000"/>
          </a:bodyPr>
          <a:lstStyle/>
          <a:p>
            <a:r>
              <a:rPr lang="en-US" dirty="0" smtClean="0"/>
              <a:t>Effect of wall and kicker impedance with and without detuning impedance</a:t>
            </a:r>
            <a:endParaRPr lang="en-GB"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561164"/>
            <a:ext cx="4038600" cy="3172092"/>
          </a:xfrm>
        </p:spPr>
      </p:pic>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561164"/>
            <a:ext cx="4038600" cy="3172092"/>
          </a:xfrm>
        </p:spPr>
      </p:pic>
      <p:sp>
        <p:nvSpPr>
          <p:cNvPr id="10" name="TextBox 9"/>
          <p:cNvSpPr txBox="1"/>
          <p:nvPr/>
        </p:nvSpPr>
        <p:spPr>
          <a:xfrm>
            <a:off x="3415680" y="2162024"/>
            <a:ext cx="216024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err="1" smtClean="0"/>
              <a:t>Impedance+Damper</a:t>
            </a:r>
            <a:endParaRPr lang="en-GB" dirty="0"/>
          </a:p>
        </p:txBody>
      </p:sp>
      <p:sp>
        <p:nvSpPr>
          <p:cNvPr id="11" name="TextBox 10"/>
          <p:cNvSpPr txBox="1"/>
          <p:nvPr/>
        </p:nvSpPr>
        <p:spPr>
          <a:xfrm>
            <a:off x="1757536" y="2376498"/>
            <a:ext cx="1152128" cy="369332"/>
          </a:xfrm>
          <a:prstGeom prst="rect">
            <a:avLst/>
          </a:prstGeom>
          <a:solidFill>
            <a:schemeClr val="accent1">
              <a:tint val="40000"/>
            </a:schemeClr>
          </a:solidFill>
        </p:spPr>
        <p:txBody>
          <a:bodyPr wrap="square" rtlCol="0">
            <a:spAutoFit/>
          </a:bodyPr>
          <a:lstStyle/>
          <a:p>
            <a:r>
              <a:rPr lang="en-US" dirty="0" smtClean="0"/>
              <a:t>Horizontal</a:t>
            </a:r>
            <a:endParaRPr lang="en-GB" dirty="0"/>
          </a:p>
        </p:txBody>
      </p:sp>
      <p:sp>
        <p:nvSpPr>
          <p:cNvPr id="12" name="TextBox 11"/>
          <p:cNvSpPr txBox="1"/>
          <p:nvPr/>
        </p:nvSpPr>
        <p:spPr>
          <a:xfrm>
            <a:off x="6300192" y="2376498"/>
            <a:ext cx="936104" cy="369332"/>
          </a:xfrm>
          <a:prstGeom prst="rect">
            <a:avLst/>
          </a:prstGeom>
          <a:solidFill>
            <a:schemeClr val="accent1">
              <a:tint val="40000"/>
            </a:schemeClr>
          </a:solidFill>
        </p:spPr>
        <p:txBody>
          <a:bodyPr wrap="square" rtlCol="0">
            <a:spAutoFit/>
          </a:bodyPr>
          <a:lstStyle/>
          <a:p>
            <a:r>
              <a:rPr lang="en-US" dirty="0" smtClean="0"/>
              <a:t>Vertical</a:t>
            </a:r>
            <a:endParaRPr lang="en-GB" dirty="0"/>
          </a:p>
        </p:txBody>
      </p:sp>
    </p:spTree>
    <p:extLst>
      <p:ext uri="{BB962C8B-B14F-4D97-AF65-F5344CB8AC3E}">
        <p14:creationId xmlns:p14="http://schemas.microsoft.com/office/powerpoint/2010/main" val="2026634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474" y="1999381"/>
            <a:ext cx="5766670" cy="4525963"/>
          </a:xfrm>
        </p:spPr>
      </p:pic>
      <p:graphicFrame>
        <p:nvGraphicFramePr>
          <p:cNvPr id="5" name="Table 4"/>
          <p:cNvGraphicFramePr>
            <a:graphicFrameLocks noGrp="1"/>
          </p:cNvGraphicFramePr>
          <p:nvPr>
            <p:extLst/>
          </p:nvPr>
        </p:nvGraphicFramePr>
        <p:xfrm>
          <a:off x="5940152" y="3137376"/>
          <a:ext cx="3168352" cy="259588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970615294"/>
                    </a:ext>
                  </a:extLst>
                </a:gridCol>
                <a:gridCol w="1728192">
                  <a:extLst>
                    <a:ext uri="{9D8B030D-6E8A-4147-A177-3AD203B41FA5}">
                      <a16:colId xmlns:a16="http://schemas.microsoft.com/office/drawing/2014/main" val="3533196644"/>
                    </a:ext>
                  </a:extLst>
                </a:gridCol>
              </a:tblGrid>
              <a:tr h="370840">
                <a:tc>
                  <a:txBody>
                    <a:bodyPr/>
                    <a:lstStyle/>
                    <a:p>
                      <a:r>
                        <a:rPr lang="en-US" dirty="0" smtClean="0"/>
                        <a:t>Chromaticity</a:t>
                      </a:r>
                      <a:endParaRPr lang="en-GB" dirty="0"/>
                    </a:p>
                  </a:txBody>
                  <a:tcPr/>
                </a:tc>
                <a:tc>
                  <a:txBody>
                    <a:bodyPr/>
                    <a:lstStyle/>
                    <a:p>
                      <a:r>
                        <a:rPr lang="en-US" dirty="0" smtClean="0"/>
                        <a:t>Beam Stability</a:t>
                      </a:r>
                      <a:endParaRPr lang="en-GB" dirty="0"/>
                    </a:p>
                  </a:txBody>
                  <a:tcPr/>
                </a:tc>
                <a:extLst>
                  <a:ext uri="{0D108BD9-81ED-4DB2-BD59-A6C34878D82A}">
                    <a16:rowId xmlns:a16="http://schemas.microsoft.com/office/drawing/2014/main" val="2881217912"/>
                  </a:ext>
                </a:extLst>
              </a:tr>
              <a:tr h="370840">
                <a:tc>
                  <a:txBody>
                    <a:bodyPr/>
                    <a:lstStyle/>
                    <a:p>
                      <a:r>
                        <a:rPr lang="el-GR" b="0" dirty="0" smtClean="0">
                          <a:solidFill>
                            <a:schemeClr val="tx1"/>
                          </a:solidFill>
                          <a:effectLst/>
                        </a:rPr>
                        <a:t>ξ</a:t>
                      </a:r>
                      <a:r>
                        <a:rPr lang="en-US" b="0" dirty="0" smtClean="0">
                          <a:solidFill>
                            <a:schemeClr val="tx1"/>
                          </a:solidFill>
                          <a:effectLst/>
                        </a:rPr>
                        <a:t>=0.17</a:t>
                      </a:r>
                      <a:endParaRPr lang="en-GB" b="0" dirty="0">
                        <a:solidFill>
                          <a:schemeClr val="tx1"/>
                        </a:solidFill>
                        <a:effectLst/>
                      </a:endParaRPr>
                    </a:p>
                  </a:txBody>
                  <a:tcPr>
                    <a:solidFill>
                      <a:srgbClr val="FF0000">
                        <a:alpha val="30000"/>
                      </a:srgbClr>
                    </a:solidFill>
                  </a:tcPr>
                </a:tc>
                <a:tc>
                  <a:txBody>
                    <a:bodyPr/>
                    <a:lstStyle/>
                    <a:p>
                      <a:r>
                        <a:rPr lang="en-US" b="0" dirty="0" smtClean="0">
                          <a:solidFill>
                            <a:schemeClr val="tx1"/>
                          </a:solidFill>
                          <a:effectLst/>
                        </a:rPr>
                        <a:t>Unstable mode1</a:t>
                      </a:r>
                      <a:endParaRPr lang="en-GB" b="0" dirty="0">
                        <a:solidFill>
                          <a:schemeClr val="tx1"/>
                        </a:solidFill>
                        <a:effectLst/>
                      </a:endParaRPr>
                    </a:p>
                  </a:txBody>
                  <a:tcPr>
                    <a:solidFill>
                      <a:srgbClr val="FF0000">
                        <a:alpha val="30000"/>
                      </a:srgbClr>
                    </a:solidFill>
                  </a:tcPr>
                </a:tc>
                <a:extLst>
                  <a:ext uri="{0D108BD9-81ED-4DB2-BD59-A6C34878D82A}">
                    <a16:rowId xmlns:a16="http://schemas.microsoft.com/office/drawing/2014/main" val="33325516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smtClean="0">
                          <a:solidFill>
                            <a:schemeClr val="tx1"/>
                          </a:solidFill>
                          <a:effectLst/>
                        </a:rPr>
                        <a:t>ξ</a:t>
                      </a:r>
                      <a:r>
                        <a:rPr lang="en-US" b="0" dirty="0" smtClean="0">
                          <a:solidFill>
                            <a:schemeClr val="tx1"/>
                          </a:solidFill>
                          <a:effectLst/>
                        </a:rPr>
                        <a:t>=0.27</a:t>
                      </a:r>
                      <a:endParaRPr lang="en-GB" b="0" dirty="0">
                        <a:solidFill>
                          <a:schemeClr val="tx1"/>
                        </a:solidFill>
                        <a:effectLst/>
                      </a:endParaRPr>
                    </a:p>
                  </a:txBody>
                  <a:tcPr>
                    <a:solidFill>
                      <a:srgbClr val="FF0000">
                        <a:alpha val="3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effectLst/>
                        </a:rPr>
                        <a:t>Unstable mode1</a:t>
                      </a:r>
                      <a:endParaRPr lang="en-GB" b="0" dirty="0">
                        <a:solidFill>
                          <a:schemeClr val="tx1"/>
                        </a:solidFill>
                        <a:effectLst/>
                      </a:endParaRPr>
                    </a:p>
                  </a:txBody>
                  <a:tcPr>
                    <a:solidFill>
                      <a:srgbClr val="FF0000">
                        <a:alpha val="30000"/>
                      </a:srgbClr>
                    </a:solidFill>
                  </a:tcPr>
                </a:tc>
                <a:extLst>
                  <a:ext uri="{0D108BD9-81ED-4DB2-BD59-A6C34878D82A}">
                    <a16:rowId xmlns:a16="http://schemas.microsoft.com/office/drawing/2014/main" val="24918109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smtClean="0">
                          <a:solidFill>
                            <a:schemeClr val="tx1"/>
                          </a:solidFill>
                          <a:effectLst/>
                        </a:rPr>
                        <a:t>ξ</a:t>
                      </a:r>
                      <a:r>
                        <a:rPr lang="en-US" b="0" dirty="0" smtClean="0">
                          <a:solidFill>
                            <a:schemeClr val="tx1"/>
                          </a:solidFill>
                          <a:effectLst/>
                        </a:rPr>
                        <a:t>=0.37</a:t>
                      </a:r>
                      <a:endParaRPr lang="en-GB" b="0" dirty="0">
                        <a:solidFill>
                          <a:schemeClr val="tx1"/>
                        </a:solidFill>
                        <a:effectLst/>
                      </a:endParaRPr>
                    </a:p>
                  </a:txBody>
                  <a:tcPr>
                    <a:solidFill>
                      <a:srgbClr val="FF0000">
                        <a:alpha val="3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effectLst/>
                        </a:rPr>
                        <a:t>Unstable mode1</a:t>
                      </a:r>
                      <a:endParaRPr lang="en-GB" b="0" dirty="0">
                        <a:solidFill>
                          <a:schemeClr val="tx1"/>
                        </a:solidFill>
                        <a:effectLst/>
                      </a:endParaRPr>
                    </a:p>
                  </a:txBody>
                  <a:tcPr>
                    <a:solidFill>
                      <a:srgbClr val="FF0000">
                        <a:alpha val="30000"/>
                      </a:srgbClr>
                    </a:solidFill>
                  </a:tcPr>
                </a:tc>
                <a:extLst>
                  <a:ext uri="{0D108BD9-81ED-4DB2-BD59-A6C34878D82A}">
                    <a16:rowId xmlns:a16="http://schemas.microsoft.com/office/drawing/2014/main" val="23693465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smtClean="0"/>
                        <a:t>ξ</a:t>
                      </a:r>
                      <a:r>
                        <a:rPr lang="en-US" dirty="0" smtClean="0"/>
                        <a:t>=0.47</a:t>
                      </a:r>
                      <a:endParaRPr lang="en-GB" dirty="0"/>
                    </a:p>
                  </a:txBody>
                  <a:tcPr>
                    <a:solidFill>
                      <a:srgbClr val="FFFF00">
                        <a:alpha val="3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Unstable mode2</a:t>
                      </a:r>
                      <a:endParaRPr lang="en-GB" dirty="0"/>
                    </a:p>
                  </a:txBody>
                  <a:tcPr>
                    <a:solidFill>
                      <a:srgbClr val="FFFF00">
                        <a:alpha val="30000"/>
                      </a:srgbClr>
                    </a:solidFill>
                  </a:tcPr>
                </a:tc>
                <a:extLst>
                  <a:ext uri="{0D108BD9-81ED-4DB2-BD59-A6C34878D82A}">
                    <a16:rowId xmlns:a16="http://schemas.microsoft.com/office/drawing/2014/main" val="8087796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smtClean="0"/>
                        <a:t>ξ</a:t>
                      </a:r>
                      <a:r>
                        <a:rPr lang="en-US" dirty="0" smtClean="0"/>
                        <a:t>=0.57</a:t>
                      </a:r>
                      <a:endParaRPr lang="en-GB" dirty="0"/>
                    </a:p>
                  </a:txBody>
                  <a:tcPr>
                    <a:solidFill>
                      <a:srgbClr val="20F844">
                        <a:alpha val="3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Stable</a:t>
                      </a:r>
                      <a:endParaRPr lang="en-GB" dirty="0"/>
                    </a:p>
                  </a:txBody>
                  <a:tcPr>
                    <a:solidFill>
                      <a:srgbClr val="20F844">
                        <a:alpha val="30000"/>
                      </a:srgbClr>
                    </a:solidFill>
                  </a:tcPr>
                </a:tc>
                <a:extLst>
                  <a:ext uri="{0D108BD9-81ED-4DB2-BD59-A6C34878D82A}">
                    <a16:rowId xmlns:a16="http://schemas.microsoft.com/office/drawing/2014/main" val="20546984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smtClean="0"/>
                        <a:t>ξ</a:t>
                      </a:r>
                      <a:r>
                        <a:rPr lang="en-US" dirty="0" smtClean="0"/>
                        <a:t>=0.67</a:t>
                      </a:r>
                      <a:endParaRPr lang="en-GB" dirty="0"/>
                    </a:p>
                  </a:txBody>
                  <a:tcPr>
                    <a:solidFill>
                      <a:srgbClr val="20F844">
                        <a:alpha val="3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Stable</a:t>
                      </a:r>
                      <a:endParaRPr lang="en-GB" dirty="0"/>
                    </a:p>
                  </a:txBody>
                  <a:tcPr>
                    <a:solidFill>
                      <a:srgbClr val="20F844">
                        <a:alpha val="30000"/>
                      </a:srgbClr>
                    </a:solidFill>
                  </a:tcPr>
                </a:tc>
                <a:extLst>
                  <a:ext uri="{0D108BD9-81ED-4DB2-BD59-A6C34878D82A}">
                    <a16:rowId xmlns:a16="http://schemas.microsoft.com/office/drawing/2014/main" val="1623826754"/>
                  </a:ext>
                </a:extLst>
              </a:tr>
            </a:tbl>
          </a:graphicData>
        </a:graphic>
      </p:graphicFrame>
      <p:sp>
        <p:nvSpPr>
          <p:cNvPr id="7" name="TextBox 6"/>
          <p:cNvSpPr txBox="1"/>
          <p:nvPr/>
        </p:nvSpPr>
        <p:spPr>
          <a:xfrm>
            <a:off x="5940064" y="2790811"/>
            <a:ext cx="3134150" cy="338554"/>
          </a:xfrm>
          <a:prstGeom prst="rect">
            <a:avLst/>
          </a:prstGeom>
          <a:solidFill>
            <a:srgbClr val="FF7C80"/>
          </a:solidFill>
        </p:spPr>
        <p:txBody>
          <a:bodyPr wrap="square" rtlCol="0">
            <a:spAutoFit/>
          </a:bodyPr>
          <a:lstStyle/>
          <a:p>
            <a:r>
              <a:rPr lang="en-US" sz="1600" dirty="0" smtClean="0"/>
              <a:t>Summary of instability observations</a:t>
            </a:r>
            <a:endParaRPr lang="en-GB" sz="1600" dirty="0"/>
          </a:p>
        </p:txBody>
      </p:sp>
      <p:sp>
        <p:nvSpPr>
          <p:cNvPr id="3" name="Rectangle 2"/>
          <p:cNvSpPr/>
          <p:nvPr/>
        </p:nvSpPr>
        <p:spPr>
          <a:xfrm>
            <a:off x="3131840" y="2321170"/>
            <a:ext cx="648072" cy="3600400"/>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810355" y="2318437"/>
            <a:ext cx="288031" cy="36004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128829" y="2318437"/>
            <a:ext cx="401605" cy="3600400"/>
          </a:xfrm>
          <a:prstGeom prst="rect">
            <a:avLst/>
          </a:prstGeom>
          <a:solidFill>
            <a:srgbClr val="20F84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3D2FF"/>
              </a:solidFill>
            </a:endParaRPr>
          </a:p>
        </p:txBody>
      </p:sp>
      <p:sp>
        <p:nvSpPr>
          <p:cNvPr id="12" name="CasellaDiTesto 13"/>
          <p:cNvSpPr txBox="1"/>
          <p:nvPr/>
        </p:nvSpPr>
        <p:spPr>
          <a:xfrm>
            <a:off x="1828800" y="1604911"/>
            <a:ext cx="59436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it-IT" dirty="0" smtClean="0"/>
              <a:t>Impedance source: combination of wall and kicker impedance</a:t>
            </a:r>
            <a:endParaRPr lang="it-IT" dirty="0"/>
          </a:p>
        </p:txBody>
      </p:sp>
      <p:sp>
        <p:nvSpPr>
          <p:cNvPr id="13" name="Title 1"/>
          <p:cNvSpPr txBox="1">
            <a:spLocks/>
          </p:cNvSpPr>
          <p:nvPr/>
        </p:nvSpPr>
        <p:spPr>
          <a:xfrm>
            <a:off x="251520" y="76200"/>
            <a:ext cx="8686800" cy="114300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smtClean="0">
                <a:solidFill>
                  <a:schemeClr val="bg1"/>
                </a:solidFill>
              </a:rPr>
              <a:t>Understanding of the SPS horizontal instability: Sacherer theory</a:t>
            </a:r>
            <a:endParaRPr lang="it-IT" dirty="0">
              <a:solidFill>
                <a:schemeClr val="bg1"/>
              </a:solidFill>
            </a:endParaRPr>
          </a:p>
        </p:txBody>
      </p:sp>
    </p:spTree>
    <p:extLst>
      <p:ext uri="{BB962C8B-B14F-4D97-AF65-F5344CB8AC3E}">
        <p14:creationId xmlns:p14="http://schemas.microsoft.com/office/powerpoint/2010/main" val="362819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minor">
            <a:schemeClr val="lt1"/>
          </a:fontRef>
        </p:style>
        <p:txBody>
          <a:bodyPr>
            <a:normAutofit fontScale="90000"/>
          </a:bodyPr>
          <a:lstStyle/>
          <a:p>
            <a:r>
              <a:rPr lang="en-US" dirty="0" smtClean="0"/>
              <a:t>Example of the CERN-SPS:</a:t>
            </a:r>
            <a:br>
              <a:rPr lang="en-US" dirty="0" smtClean="0"/>
            </a:br>
            <a:r>
              <a:rPr lang="en-US" dirty="0" smtClean="0"/>
              <a:t>DELPHI simulations</a:t>
            </a:r>
            <a:endParaRPr lang="en-GB" dirty="0"/>
          </a:p>
        </p:txBody>
      </p:sp>
      <p:sp>
        <p:nvSpPr>
          <p:cNvPr id="6" name="TextBox 5"/>
          <p:cNvSpPr txBox="1"/>
          <p:nvPr/>
        </p:nvSpPr>
        <p:spPr>
          <a:xfrm>
            <a:off x="1143000" y="6300028"/>
            <a:ext cx="69342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DELPHI </a:t>
            </a:r>
            <a:r>
              <a:rPr lang="en-US" dirty="0" err="1" smtClean="0"/>
              <a:t>Vlasov</a:t>
            </a:r>
            <a:r>
              <a:rPr lang="en-US" dirty="0" smtClean="0"/>
              <a:t> solver confirms the results obtained with </a:t>
            </a:r>
            <a:r>
              <a:rPr lang="en-US" dirty="0" err="1" smtClean="0"/>
              <a:t>Sacherer</a:t>
            </a:r>
            <a:r>
              <a:rPr lang="en-US" dirty="0" smtClean="0"/>
              <a:t> theory </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42904"/>
            <a:ext cx="8229600" cy="4440555"/>
          </a:xfrm>
        </p:spPr>
      </p:pic>
    </p:spTree>
    <p:extLst>
      <p:ext uri="{BB962C8B-B14F-4D97-AF65-F5344CB8AC3E}">
        <p14:creationId xmlns:p14="http://schemas.microsoft.com/office/powerpoint/2010/main" val="3564284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11349"/>
            <a:ext cx="8147248" cy="4669979"/>
          </a:xfrm>
        </p:spPr>
        <p:txBody>
          <a:bodyPr>
            <a:normAutofit/>
          </a:bodyPr>
          <a:lstStyle/>
          <a:p>
            <a:r>
              <a:rPr lang="en-US" sz="2800" b="1" dirty="0" smtClean="0"/>
              <a:t>Everything understood?</a:t>
            </a:r>
          </a:p>
          <a:p>
            <a:pPr lvl="1"/>
            <a:r>
              <a:rPr lang="en-US" dirty="0" smtClean="0"/>
              <a:t>Analytical studies do not take into account</a:t>
            </a:r>
          </a:p>
          <a:p>
            <a:pPr lvl="2"/>
            <a:r>
              <a:rPr lang="en-US" sz="2800" dirty="0" smtClean="0"/>
              <a:t>Actual </a:t>
            </a:r>
            <a:r>
              <a:rPr lang="en-US" sz="2800" dirty="0" smtClean="0"/>
              <a:t>filling scheme</a:t>
            </a:r>
          </a:p>
          <a:p>
            <a:pPr lvl="3"/>
            <a:r>
              <a:rPr lang="en-US" sz="2800" dirty="0" smtClean="0"/>
              <a:t>Stability dependence on number of batches and batch spacing</a:t>
            </a:r>
          </a:p>
          <a:p>
            <a:pPr lvl="2"/>
            <a:r>
              <a:rPr lang="en-US" sz="2800" dirty="0" smtClean="0"/>
              <a:t>Effect of damper</a:t>
            </a:r>
          </a:p>
          <a:p>
            <a:pPr lvl="2"/>
            <a:r>
              <a:rPr lang="en-US" sz="2800" dirty="0" smtClean="0"/>
              <a:t>Effect of detuning impedance</a:t>
            </a:r>
          </a:p>
          <a:p>
            <a:pPr lvl="2"/>
            <a:r>
              <a:rPr lang="en-US" sz="2800" dirty="0" smtClean="0"/>
              <a:t>Nonlinearities</a:t>
            </a:r>
          </a:p>
          <a:p>
            <a:endParaRPr lang="en-US" dirty="0" smtClean="0"/>
          </a:p>
          <a:p>
            <a:endParaRPr lang="en-US" dirty="0" smtClean="0"/>
          </a:p>
          <a:p>
            <a:endParaRPr lang="en-GB" dirty="0"/>
          </a:p>
        </p:txBody>
      </p:sp>
      <p:sp>
        <p:nvSpPr>
          <p:cNvPr id="5" name="Title 1"/>
          <p:cNvSpPr txBox="1">
            <a:spLocks/>
          </p:cNvSpPr>
          <p:nvPr/>
        </p:nvSpPr>
        <p:spPr>
          <a:xfrm>
            <a:off x="251520" y="76200"/>
            <a:ext cx="8686800" cy="114300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smtClean="0">
                <a:solidFill>
                  <a:schemeClr val="bg1"/>
                </a:solidFill>
              </a:rPr>
              <a:t>Understanding of the SPS horizontal instability: Sacherer theory</a:t>
            </a:r>
            <a:endParaRPr lang="it-IT" dirty="0">
              <a:solidFill>
                <a:schemeClr val="bg1"/>
              </a:solidFill>
            </a:endParaRPr>
          </a:p>
        </p:txBody>
      </p:sp>
    </p:spTree>
    <p:extLst>
      <p:ext uri="{BB962C8B-B14F-4D97-AF65-F5344CB8AC3E}">
        <p14:creationId xmlns:p14="http://schemas.microsoft.com/office/powerpoint/2010/main" val="51070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noGrp="1"/>
          </p:cNvGraphicFramePr>
          <p:nvPr>
            <p:ph idx="1"/>
            <p:extLst>
              <p:ext uri="{D42A27DB-BD31-4B8C-83A1-F6EECF244321}">
                <p14:modId xmlns:p14="http://schemas.microsoft.com/office/powerpoint/2010/main" val="1252617028"/>
              </p:ext>
            </p:extLst>
          </p:nvPr>
        </p:nvGraphicFramePr>
        <p:xfrm>
          <a:off x="916682" y="1340768"/>
          <a:ext cx="3943350" cy="225552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1894816552"/>
                    </a:ext>
                  </a:extLst>
                </a:gridCol>
              </a:tblGrid>
              <a:tr h="278130">
                <a:tc>
                  <a:txBody>
                    <a:bodyPr/>
                    <a:lstStyle/>
                    <a:p>
                      <a:r>
                        <a:rPr lang="en-US" sz="1400" dirty="0" smtClean="0"/>
                        <a:t>2018 MDs</a:t>
                      </a:r>
                      <a:r>
                        <a:rPr lang="en-US" sz="1400" baseline="0" dirty="0" smtClean="0"/>
                        <a:t> observations</a:t>
                      </a:r>
                      <a:endParaRPr lang="en-GB" sz="1400" dirty="0"/>
                    </a:p>
                  </a:txBody>
                  <a:tcPr marL="68580" marR="68580" marT="34290" marB="34290"/>
                </a:tc>
                <a:extLst>
                  <a:ext uri="{0D108BD9-81ED-4DB2-BD59-A6C34878D82A}">
                    <a16:rowId xmlns:a16="http://schemas.microsoft.com/office/drawing/2014/main" val="2119169555"/>
                  </a:ext>
                </a:extLst>
              </a:tr>
              <a:tr h="278130">
                <a:tc>
                  <a:txBody>
                    <a:bodyPr/>
                    <a:lstStyle/>
                    <a:p>
                      <a:r>
                        <a:rPr lang="en-US" sz="1400" dirty="0" smtClean="0"/>
                        <a:t>Stable</a:t>
                      </a:r>
                      <a:r>
                        <a:rPr lang="en-US" sz="1400" baseline="0" dirty="0" smtClean="0"/>
                        <a:t> with 1 batch at 2e11</a:t>
                      </a:r>
                      <a:endParaRPr lang="en-GB" sz="1400" dirty="0"/>
                    </a:p>
                  </a:txBody>
                  <a:tcPr marL="68580" marR="68580" marT="34290" marB="34290"/>
                </a:tc>
                <a:extLst>
                  <a:ext uri="{0D108BD9-81ED-4DB2-BD59-A6C34878D82A}">
                    <a16:rowId xmlns:a16="http://schemas.microsoft.com/office/drawing/2014/main" val="1818208095"/>
                  </a:ext>
                </a:extLst>
              </a:tr>
              <a:tr h="278130">
                <a:tc>
                  <a:txBody>
                    <a:bodyPr/>
                    <a:lstStyle/>
                    <a:p>
                      <a:r>
                        <a:rPr lang="en-US" sz="1400" dirty="0" smtClean="0"/>
                        <a:t>Unstable with</a:t>
                      </a:r>
                      <a:r>
                        <a:rPr lang="en-US" sz="1400" baseline="0" dirty="0" smtClean="0"/>
                        <a:t> </a:t>
                      </a:r>
                      <a:r>
                        <a:rPr lang="en-US" sz="1400" dirty="0" smtClean="0"/>
                        <a:t>4 batches at 2e11 with</a:t>
                      </a:r>
                      <a:r>
                        <a:rPr lang="en-US" sz="1400" baseline="0" dirty="0" smtClean="0"/>
                        <a:t> BS = 200ns</a:t>
                      </a:r>
                      <a:endParaRPr lang="en-GB" sz="1400" dirty="0"/>
                    </a:p>
                  </a:txBody>
                  <a:tcPr marL="68580" marR="68580" marT="34290" marB="34290"/>
                </a:tc>
                <a:extLst>
                  <a:ext uri="{0D108BD9-81ED-4DB2-BD59-A6C34878D82A}">
                    <a16:rowId xmlns:a16="http://schemas.microsoft.com/office/drawing/2014/main" val="3703714094"/>
                  </a:ext>
                </a:extLst>
              </a:tr>
              <a:tr h="278130">
                <a:tc>
                  <a:txBody>
                    <a:bodyPr/>
                    <a:lstStyle/>
                    <a:p>
                      <a:r>
                        <a:rPr lang="en-US" sz="1400" dirty="0" smtClean="0"/>
                        <a:t>Mode1 or Mode2 instability depending on </a:t>
                      </a:r>
                      <a:r>
                        <a:rPr lang="en-US" sz="1400" dirty="0" err="1" smtClean="0"/>
                        <a:t>chroma</a:t>
                      </a:r>
                      <a:endParaRPr lang="en-GB" sz="1400" dirty="0"/>
                    </a:p>
                  </a:txBody>
                  <a:tcPr marL="68580" marR="68580" marT="34290" marB="34290"/>
                </a:tc>
                <a:extLst>
                  <a:ext uri="{0D108BD9-81ED-4DB2-BD59-A6C34878D82A}">
                    <a16:rowId xmlns:a16="http://schemas.microsoft.com/office/drawing/2014/main" val="1546220266"/>
                  </a:ext>
                </a:extLst>
              </a:tr>
              <a:tr h="278130">
                <a:tc>
                  <a:txBody>
                    <a:bodyPr/>
                    <a:lstStyle/>
                    <a:p>
                      <a:r>
                        <a:rPr lang="en-US" sz="1400" dirty="0" smtClean="0"/>
                        <a:t>Stabilization at </a:t>
                      </a:r>
                      <a:r>
                        <a:rPr lang="en-US" sz="1400" dirty="0" err="1" smtClean="0"/>
                        <a:t>chromax</a:t>
                      </a:r>
                      <a:r>
                        <a:rPr lang="en-US" sz="1400" dirty="0" smtClean="0"/>
                        <a:t> about 0.6</a:t>
                      </a:r>
                      <a:endParaRPr lang="en-GB" sz="1400" dirty="0"/>
                    </a:p>
                  </a:txBody>
                  <a:tcPr marL="68580" marR="68580" marT="34290" marB="34290"/>
                </a:tc>
                <a:extLst>
                  <a:ext uri="{0D108BD9-81ED-4DB2-BD59-A6C34878D82A}">
                    <a16:rowId xmlns:a16="http://schemas.microsoft.com/office/drawing/2014/main" val="3703995644"/>
                  </a:ext>
                </a:extLst>
              </a:tr>
              <a:tr h="278130">
                <a:tc>
                  <a:txBody>
                    <a:bodyPr/>
                    <a:lstStyle/>
                    <a:p>
                      <a:r>
                        <a:rPr lang="en-US" sz="1400" dirty="0" smtClean="0"/>
                        <a:t>Stabilization with batch spacing &gt;500 ns</a:t>
                      </a:r>
                      <a:endParaRPr lang="en-GB" sz="1400" dirty="0"/>
                    </a:p>
                  </a:txBody>
                  <a:tcPr marL="68580" marR="68580" marT="34290" marB="34290"/>
                </a:tc>
                <a:extLst>
                  <a:ext uri="{0D108BD9-81ED-4DB2-BD59-A6C34878D82A}">
                    <a16:rowId xmlns:a16="http://schemas.microsoft.com/office/drawing/2014/main" val="1027251323"/>
                  </a:ext>
                </a:extLst>
              </a:tr>
              <a:tr h="278130">
                <a:tc>
                  <a:txBody>
                    <a:bodyPr/>
                    <a:lstStyle/>
                    <a:p>
                      <a:r>
                        <a:rPr lang="en-US" sz="1400" dirty="0" smtClean="0"/>
                        <a:t>Some stabilization with </a:t>
                      </a:r>
                      <a:r>
                        <a:rPr lang="en-US" sz="1400" dirty="0" err="1" smtClean="0"/>
                        <a:t>octupoles</a:t>
                      </a:r>
                      <a:r>
                        <a:rPr lang="en-US" sz="1400" dirty="0" smtClean="0"/>
                        <a:t> </a:t>
                      </a:r>
                      <a:endParaRPr lang="en-GB" sz="1400" dirty="0"/>
                    </a:p>
                  </a:txBody>
                  <a:tcPr marL="68580" marR="68580" marT="34290" marB="34290"/>
                </a:tc>
                <a:extLst>
                  <a:ext uri="{0D108BD9-81ED-4DB2-BD59-A6C34878D82A}">
                    <a16:rowId xmlns:a16="http://schemas.microsoft.com/office/drawing/2014/main" val="1465594807"/>
                  </a:ext>
                </a:extLst>
              </a:tr>
              <a:tr h="278130">
                <a:tc>
                  <a:txBody>
                    <a:bodyPr/>
                    <a:lstStyle/>
                    <a:p>
                      <a:r>
                        <a:rPr lang="en-US" sz="1400" dirty="0" smtClean="0"/>
                        <a:t>Instability</a:t>
                      </a:r>
                      <a:r>
                        <a:rPr lang="en-US" sz="1400" baseline="0" dirty="0" smtClean="0"/>
                        <a:t> threshold at about 1.8e11</a:t>
                      </a:r>
                      <a:endParaRPr lang="en-GB" sz="1400" dirty="0"/>
                    </a:p>
                  </a:txBody>
                  <a:tcPr marL="68580" marR="68580" marT="34290" marB="34290"/>
                </a:tc>
                <a:extLst>
                  <a:ext uri="{0D108BD9-81ED-4DB2-BD59-A6C34878D82A}">
                    <a16:rowId xmlns:a16="http://schemas.microsoft.com/office/drawing/2014/main" val="3604607278"/>
                  </a:ext>
                </a:extLst>
              </a:tr>
            </a:tbl>
          </a:graphicData>
        </a:graphic>
      </p:graphicFrame>
      <p:pic>
        <p:nvPicPr>
          <p:cNvPr id="4" name="Picture 9" descr="snapshot_BQHT_LHC50NS_20171009_211526.png"/>
          <p:cNvPicPr>
            <a:picLocks noChangeAspect="1"/>
          </p:cNvPicPr>
          <p:nvPr/>
        </p:nvPicPr>
        <p:blipFill rotWithShape="1">
          <a:blip r:embed="rId2" cstate="print">
            <a:extLst>
              <a:ext uri="{28A0092B-C50C-407E-A947-70E740481C1C}">
                <a14:useLocalDpi xmlns:a14="http://schemas.microsoft.com/office/drawing/2010/main" val="0"/>
              </a:ext>
            </a:extLst>
          </a:blip>
          <a:srcRect t="9066"/>
          <a:stretch/>
        </p:blipFill>
        <p:spPr>
          <a:xfrm>
            <a:off x="6017828" y="2019445"/>
            <a:ext cx="2120028" cy="1445875"/>
          </a:xfrm>
          <a:prstGeom prst="rect">
            <a:avLst/>
          </a:prstGeom>
        </p:spPr>
      </p:pic>
      <p:pic>
        <p:nvPicPr>
          <p:cNvPr id="5" name="Picture 10" descr="snapshot_BQHT_LHC50NS_20171009_170251.png"/>
          <p:cNvPicPr>
            <a:picLocks noChangeAspect="1"/>
          </p:cNvPicPr>
          <p:nvPr/>
        </p:nvPicPr>
        <p:blipFill rotWithShape="1">
          <a:blip r:embed="rId3" cstate="print">
            <a:extLst>
              <a:ext uri="{28A0092B-C50C-407E-A947-70E740481C1C}">
                <a14:useLocalDpi xmlns:a14="http://schemas.microsoft.com/office/drawing/2010/main" val="0"/>
              </a:ext>
            </a:extLst>
          </a:blip>
          <a:srcRect t="8862"/>
          <a:stretch/>
        </p:blipFill>
        <p:spPr>
          <a:xfrm>
            <a:off x="6052373" y="3921207"/>
            <a:ext cx="2120027" cy="1449113"/>
          </a:xfrm>
          <a:prstGeom prst="rect">
            <a:avLst/>
          </a:prstGeom>
        </p:spPr>
      </p:pic>
      <p:sp>
        <p:nvSpPr>
          <p:cNvPr id="6" name="Rectangle 13"/>
          <p:cNvSpPr/>
          <p:nvPr/>
        </p:nvSpPr>
        <p:spPr>
          <a:xfrm>
            <a:off x="6749999" y="1700808"/>
            <a:ext cx="968063"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sysClr val="windowText" lastClr="000000"/>
                </a:solidFill>
                <a:effectLst/>
                <a:uLnTx/>
                <a:uFillTx/>
                <a:latin typeface="Calibri"/>
                <a:cs typeface="Calibri"/>
              </a:rPr>
              <a:t>ξ</a:t>
            </a:r>
            <a:r>
              <a:rPr kumimoji="0" lang="en-US" sz="1400" b="1" i="0" u="none" strike="noStrike" kern="0" cap="none" spc="0" normalizeH="0" baseline="-25000" noProof="0" dirty="0" smtClean="0">
                <a:ln>
                  <a:noFill/>
                </a:ln>
                <a:solidFill>
                  <a:sysClr val="windowText" lastClr="000000"/>
                </a:solidFill>
                <a:effectLst/>
                <a:uLnTx/>
                <a:uFillTx/>
                <a:latin typeface="Calibri"/>
                <a:cs typeface="Calibri"/>
              </a:rPr>
              <a:t>H</a:t>
            </a:r>
            <a:r>
              <a:rPr kumimoji="0" lang="de-DE" sz="1400" b="1" i="0" u="none" strike="noStrike" kern="0" cap="none" spc="0" normalizeH="0" baseline="0" noProof="0" dirty="0" smtClean="0">
                <a:ln>
                  <a:noFill/>
                </a:ln>
                <a:solidFill>
                  <a:sysClr val="windowText" lastClr="000000"/>
                </a:solidFill>
                <a:effectLst/>
                <a:uLnTx/>
                <a:uFillTx/>
                <a:latin typeface="Calibri"/>
                <a:cs typeface="Calibri"/>
              </a:rPr>
              <a:t>~</a:t>
            </a:r>
            <a:r>
              <a:rPr kumimoji="0" lang="en-US" sz="1400" b="1" i="0" u="none" strike="noStrike" kern="0" cap="none" spc="0" normalizeH="0" baseline="0" noProof="0" dirty="0" smtClean="0">
                <a:ln>
                  <a:noFill/>
                </a:ln>
                <a:solidFill>
                  <a:sysClr val="windowText" lastClr="000000"/>
                </a:solidFill>
                <a:effectLst/>
                <a:uLnTx/>
                <a:uFillTx/>
                <a:latin typeface="Calibri"/>
                <a:cs typeface="Calibri"/>
              </a:rPr>
              <a:t>0.1–0.2 </a:t>
            </a:r>
            <a:endParaRPr kumimoji="0" lang="en-US" sz="1400" b="1" i="0" u="none" strike="noStrike" kern="0" cap="none" spc="0" normalizeH="0" baseline="0" noProof="0" dirty="0">
              <a:ln>
                <a:noFill/>
              </a:ln>
              <a:solidFill>
                <a:sysClr val="windowText" lastClr="000000"/>
              </a:solidFill>
              <a:effectLst/>
              <a:uLnTx/>
              <a:uFillTx/>
              <a:latin typeface="Calibri"/>
              <a:cs typeface="Calibri"/>
            </a:endParaRPr>
          </a:p>
        </p:txBody>
      </p:sp>
      <p:sp>
        <p:nvSpPr>
          <p:cNvPr id="7" name="TextBox 14"/>
          <p:cNvSpPr txBox="1"/>
          <p:nvPr/>
        </p:nvSpPr>
        <p:spPr>
          <a:xfrm>
            <a:off x="6784803" y="3605808"/>
            <a:ext cx="968063"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sysClr val="windowText" lastClr="000000"/>
                </a:solidFill>
                <a:effectLst/>
                <a:uLnTx/>
                <a:uFillTx/>
                <a:latin typeface="Calibri"/>
                <a:cs typeface="Calibri"/>
              </a:rPr>
              <a:t>ξ</a:t>
            </a:r>
            <a:r>
              <a:rPr kumimoji="0" lang="en-US" sz="1400" b="1" i="0" u="none" strike="noStrike" kern="0" cap="none" spc="0" normalizeH="0" baseline="-25000" noProof="0" dirty="0" smtClean="0">
                <a:ln>
                  <a:noFill/>
                </a:ln>
                <a:solidFill>
                  <a:sysClr val="windowText" lastClr="000000"/>
                </a:solidFill>
                <a:effectLst/>
                <a:uLnTx/>
                <a:uFillTx/>
                <a:latin typeface="Calibri"/>
                <a:cs typeface="Calibri"/>
              </a:rPr>
              <a:t>H</a:t>
            </a:r>
            <a:r>
              <a:rPr kumimoji="0" lang="de-DE" sz="1400" b="1" i="0" u="none" strike="noStrike" kern="0" cap="none" spc="0" normalizeH="0" baseline="0" noProof="0" dirty="0" smtClean="0">
                <a:ln>
                  <a:noFill/>
                </a:ln>
                <a:solidFill>
                  <a:sysClr val="windowText" lastClr="000000"/>
                </a:solidFill>
                <a:effectLst/>
                <a:uLnTx/>
                <a:uFillTx/>
                <a:latin typeface="Calibri"/>
                <a:cs typeface="Calibri"/>
              </a:rPr>
              <a:t>~0.3–0.5 </a:t>
            </a:r>
            <a:endParaRPr kumimoji="0" lang="en-US" sz="1400" b="1" i="0" u="none" strike="noStrike" kern="0" cap="none" spc="0" normalizeH="0" baseline="0" noProof="0" dirty="0">
              <a:ln>
                <a:noFill/>
              </a:ln>
              <a:solidFill>
                <a:sysClr val="windowText" lastClr="000000"/>
              </a:solidFill>
              <a:effectLst/>
              <a:uLnTx/>
              <a:uFillTx/>
              <a:latin typeface="Calibri"/>
              <a:cs typeface="Calibri"/>
            </a:endParaRPr>
          </a:p>
        </p:txBody>
      </p:sp>
      <p:sp>
        <p:nvSpPr>
          <p:cNvPr id="12" name="Title 1"/>
          <p:cNvSpPr txBox="1">
            <a:spLocks/>
          </p:cNvSpPr>
          <p:nvPr/>
        </p:nvSpPr>
        <p:spPr>
          <a:xfrm>
            <a:off x="251520" y="76200"/>
            <a:ext cx="8686800" cy="114300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smtClean="0">
                <a:solidFill>
                  <a:schemeClr val="bg1"/>
                </a:solidFill>
              </a:rPr>
              <a:t>Understanding of the SPS horizontal instability: 2018 measurement campaign</a:t>
            </a:r>
            <a:endParaRPr lang="it-IT" dirty="0">
              <a:solidFill>
                <a:schemeClr val="bg1"/>
              </a:solidFill>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4690" t="4341" r="7316"/>
          <a:stretch/>
        </p:blipFill>
        <p:spPr>
          <a:xfrm>
            <a:off x="683568" y="3684240"/>
            <a:ext cx="4355116" cy="2642739"/>
          </a:xfrm>
          <a:prstGeom prst="rect">
            <a:avLst/>
          </a:prstGeom>
        </p:spPr>
      </p:pic>
      <p:sp>
        <p:nvSpPr>
          <p:cNvPr id="13" name="TextBox 12"/>
          <p:cNvSpPr txBox="1"/>
          <p:nvPr/>
        </p:nvSpPr>
        <p:spPr>
          <a:xfrm>
            <a:off x="1547664" y="4637220"/>
            <a:ext cx="1008112" cy="276999"/>
          </a:xfrm>
          <a:prstGeom prst="rect">
            <a:avLst/>
          </a:prstGeom>
          <a:solidFill>
            <a:schemeClr val="accent1">
              <a:tint val="20000"/>
            </a:schemeClr>
          </a:solidFill>
        </p:spPr>
        <p:txBody>
          <a:bodyPr wrap="square" rtlCol="0">
            <a:spAutoFit/>
          </a:bodyPr>
          <a:lstStyle/>
          <a:p>
            <a:r>
              <a:rPr lang="en-US" sz="1200" dirty="0" smtClean="0"/>
              <a:t>N=2e11 ppb</a:t>
            </a:r>
            <a:endParaRPr lang="en-GB" sz="1200" dirty="0"/>
          </a:p>
        </p:txBody>
      </p:sp>
      <p:sp>
        <p:nvSpPr>
          <p:cNvPr id="15" name="TextBox 14"/>
          <p:cNvSpPr txBox="1"/>
          <p:nvPr/>
        </p:nvSpPr>
        <p:spPr>
          <a:xfrm>
            <a:off x="1254968" y="4334053"/>
            <a:ext cx="1792904" cy="276999"/>
          </a:xfrm>
          <a:prstGeom prst="rect">
            <a:avLst/>
          </a:prstGeom>
          <a:solidFill>
            <a:schemeClr val="accent1">
              <a:tint val="20000"/>
            </a:schemeClr>
          </a:solidFill>
        </p:spPr>
        <p:txBody>
          <a:bodyPr wrap="square" rtlCol="0">
            <a:spAutoFit/>
          </a:bodyPr>
          <a:lstStyle/>
          <a:p>
            <a:r>
              <a:rPr lang="en-US" sz="1200" dirty="0" smtClean="0"/>
              <a:t>4x48 bunches, BS=200 ns</a:t>
            </a:r>
            <a:endParaRPr lang="en-GB" sz="1200" dirty="0"/>
          </a:p>
        </p:txBody>
      </p:sp>
      <p:sp>
        <p:nvSpPr>
          <p:cNvPr id="2" name="TextBox 1"/>
          <p:cNvSpPr txBox="1"/>
          <p:nvPr/>
        </p:nvSpPr>
        <p:spPr>
          <a:xfrm>
            <a:off x="1547664" y="3645024"/>
            <a:ext cx="2952328" cy="276999"/>
          </a:xfrm>
          <a:prstGeom prst="rect">
            <a:avLst/>
          </a:prstGeom>
          <a:solidFill>
            <a:srgbClr val="FFFF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200" dirty="0" smtClean="0">
                <a:solidFill>
                  <a:schemeClr val="tx1"/>
                </a:solidFill>
              </a:rPr>
              <a:t>From </a:t>
            </a:r>
            <a:r>
              <a:rPr lang="en-US" sz="1200" dirty="0" err="1" smtClean="0">
                <a:solidFill>
                  <a:schemeClr val="tx1"/>
                </a:solidFill>
              </a:rPr>
              <a:t>headtail</a:t>
            </a:r>
            <a:r>
              <a:rPr lang="en-US" sz="1200" dirty="0" smtClean="0">
                <a:solidFill>
                  <a:schemeClr val="tx1"/>
                </a:solidFill>
              </a:rPr>
              <a:t> monitor measurements data</a:t>
            </a:r>
            <a:endParaRPr lang="en-GB" sz="1200" dirty="0">
              <a:solidFill>
                <a:schemeClr val="tx1"/>
              </a:solidFill>
            </a:endParaRPr>
          </a:p>
        </p:txBody>
      </p:sp>
    </p:spTree>
    <p:extLst>
      <p:ext uri="{BB962C8B-B14F-4D97-AF65-F5344CB8AC3E}">
        <p14:creationId xmlns:p14="http://schemas.microsoft.com/office/powerpoint/2010/main" val="1318161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23528" y="76200"/>
            <a:ext cx="8686800" cy="114300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smtClean="0">
                <a:solidFill>
                  <a:schemeClr val="bg1"/>
                </a:solidFill>
              </a:rPr>
              <a:t>Understanding of the SPS horizontal instability: 2018 measurement campaign</a:t>
            </a:r>
            <a:endParaRPr lang="it-IT" dirty="0">
              <a:solidFill>
                <a:schemeClr val="bg1"/>
              </a:solidFill>
            </a:endParaRPr>
          </a:p>
        </p:txBody>
      </p:sp>
      <p:pic>
        <p:nvPicPr>
          <p:cNvPr id="8" name="Picture 7" descr="2018-09-27_15-50-27.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531" y="1772816"/>
            <a:ext cx="4109453" cy="3424544"/>
          </a:xfrm>
          <a:prstGeom prst="rect">
            <a:avLst/>
          </a:prstGeom>
        </p:spPr>
      </p:pic>
      <p:pic>
        <p:nvPicPr>
          <p:cNvPr id="9" name="Picture 8" descr="2018-09-27_15-59-5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3026" y="1785137"/>
            <a:ext cx="4109454" cy="3424546"/>
          </a:xfrm>
          <a:prstGeom prst="rect">
            <a:avLst/>
          </a:prstGeom>
        </p:spPr>
      </p:pic>
      <p:sp>
        <p:nvSpPr>
          <p:cNvPr id="4" name="TextBox 3"/>
          <p:cNvSpPr txBox="1"/>
          <p:nvPr/>
        </p:nvSpPr>
        <p:spPr>
          <a:xfrm>
            <a:off x="107504" y="5805264"/>
            <a:ext cx="8856984"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Instability starts from the last batch and extend to the other batches for more critical settings</a:t>
            </a:r>
            <a:endParaRPr lang="en-GB" dirty="0"/>
          </a:p>
        </p:txBody>
      </p:sp>
    </p:spTree>
    <p:extLst>
      <p:ext uri="{BB962C8B-B14F-4D97-AF65-F5344CB8AC3E}">
        <p14:creationId xmlns:p14="http://schemas.microsoft.com/office/powerpoint/2010/main" val="666615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3"/>
          <p:cNvGraphicFramePr>
            <a:graphicFrameLocks noGrp="1"/>
          </p:cNvGraphicFramePr>
          <p:nvPr>
            <p:ph idx="1"/>
            <p:extLst>
              <p:ext uri="{D42A27DB-BD31-4B8C-83A1-F6EECF244321}">
                <p14:modId xmlns:p14="http://schemas.microsoft.com/office/powerpoint/2010/main" val="1444699433"/>
              </p:ext>
            </p:extLst>
          </p:nvPr>
        </p:nvGraphicFramePr>
        <p:xfrm>
          <a:off x="647700" y="2861072"/>
          <a:ext cx="7886700" cy="225552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1894816552"/>
                    </a:ext>
                  </a:extLst>
                </a:gridCol>
                <a:gridCol w="3943350">
                  <a:extLst>
                    <a:ext uri="{9D8B030D-6E8A-4147-A177-3AD203B41FA5}">
                      <a16:colId xmlns:a16="http://schemas.microsoft.com/office/drawing/2014/main" val="2006056631"/>
                    </a:ext>
                  </a:extLst>
                </a:gridCol>
              </a:tblGrid>
              <a:tr h="278130">
                <a:tc>
                  <a:txBody>
                    <a:bodyPr/>
                    <a:lstStyle/>
                    <a:p>
                      <a:r>
                        <a:rPr lang="en-US" sz="1400" dirty="0" smtClean="0"/>
                        <a:t>MD</a:t>
                      </a:r>
                      <a:r>
                        <a:rPr lang="en-US" sz="1400" baseline="0" dirty="0" smtClean="0"/>
                        <a:t> observations</a:t>
                      </a:r>
                      <a:endParaRPr lang="en-GB" sz="1400" dirty="0"/>
                    </a:p>
                  </a:txBody>
                  <a:tcPr marL="68580" marR="68580" marT="34290" marB="34290"/>
                </a:tc>
                <a:tc>
                  <a:txBody>
                    <a:bodyPr/>
                    <a:lstStyle/>
                    <a:p>
                      <a:r>
                        <a:rPr lang="en-US" sz="1400" dirty="0" err="1" smtClean="0"/>
                        <a:t>Multibunch</a:t>
                      </a:r>
                      <a:r>
                        <a:rPr lang="en-US" sz="1400" dirty="0" smtClean="0"/>
                        <a:t> </a:t>
                      </a:r>
                      <a:r>
                        <a:rPr lang="en-US" sz="1400" dirty="0" err="1" smtClean="0"/>
                        <a:t>PyHEADTAIL</a:t>
                      </a:r>
                      <a:r>
                        <a:rPr lang="en-US" sz="1400" dirty="0" smtClean="0"/>
                        <a:t> simulations</a:t>
                      </a:r>
                      <a:endParaRPr lang="en-GB" sz="1400" dirty="0"/>
                    </a:p>
                  </a:txBody>
                  <a:tcPr marL="68580" marR="68580" marT="34290" marB="34290"/>
                </a:tc>
                <a:extLst>
                  <a:ext uri="{0D108BD9-81ED-4DB2-BD59-A6C34878D82A}">
                    <a16:rowId xmlns:a16="http://schemas.microsoft.com/office/drawing/2014/main" val="2119169555"/>
                  </a:ext>
                </a:extLst>
              </a:tr>
              <a:tr h="278130">
                <a:tc>
                  <a:txBody>
                    <a:bodyPr/>
                    <a:lstStyle/>
                    <a:p>
                      <a:r>
                        <a:rPr lang="en-US" sz="1400" dirty="0" smtClean="0"/>
                        <a:t>Stable</a:t>
                      </a:r>
                      <a:r>
                        <a:rPr lang="en-US" sz="1400" baseline="0" dirty="0" smtClean="0"/>
                        <a:t> with 1 batch at 2e11</a:t>
                      </a:r>
                      <a:endParaRPr lang="en-GB" sz="1400" dirty="0"/>
                    </a:p>
                  </a:txBody>
                  <a:tcPr marL="68580" marR="68580" marT="34290" marB="34290"/>
                </a:tc>
                <a:tc>
                  <a:txBody>
                    <a:bodyPr/>
                    <a:lstStyle/>
                    <a:p>
                      <a:r>
                        <a:rPr lang="en-GB" sz="1400" dirty="0" smtClean="0"/>
                        <a:t>ok</a:t>
                      </a:r>
                      <a:endParaRPr lang="en-GB" sz="1400" dirty="0"/>
                    </a:p>
                  </a:txBody>
                  <a:tcPr marL="68580" marR="68580" marT="34290" marB="34290">
                    <a:solidFill>
                      <a:srgbClr val="20F844"/>
                    </a:solidFill>
                  </a:tcPr>
                </a:tc>
                <a:extLst>
                  <a:ext uri="{0D108BD9-81ED-4DB2-BD59-A6C34878D82A}">
                    <a16:rowId xmlns:a16="http://schemas.microsoft.com/office/drawing/2014/main" val="1818208095"/>
                  </a:ext>
                </a:extLst>
              </a:tr>
              <a:tr h="278130">
                <a:tc>
                  <a:txBody>
                    <a:bodyPr/>
                    <a:lstStyle/>
                    <a:p>
                      <a:r>
                        <a:rPr lang="en-US" sz="1400" dirty="0" smtClean="0"/>
                        <a:t>Unstable with</a:t>
                      </a:r>
                      <a:r>
                        <a:rPr lang="en-US" sz="1400" baseline="0" dirty="0" smtClean="0"/>
                        <a:t> </a:t>
                      </a:r>
                      <a:r>
                        <a:rPr lang="en-US" sz="1400" dirty="0" smtClean="0"/>
                        <a:t>4 batches at 2e11 with</a:t>
                      </a:r>
                      <a:r>
                        <a:rPr lang="en-US" sz="1400" baseline="0" dirty="0" smtClean="0"/>
                        <a:t> BS = 200ns</a:t>
                      </a:r>
                      <a:endParaRPr lang="en-GB" sz="1400" dirty="0"/>
                    </a:p>
                  </a:txBody>
                  <a:tcPr marL="68580" marR="68580" marT="34290" marB="34290"/>
                </a:tc>
                <a:tc>
                  <a:txBody>
                    <a:bodyPr/>
                    <a:lstStyle/>
                    <a:p>
                      <a:r>
                        <a:rPr lang="en-GB" sz="1400" dirty="0" smtClean="0"/>
                        <a:t>ok</a:t>
                      </a:r>
                      <a:endParaRPr lang="en-GB" sz="1400" dirty="0"/>
                    </a:p>
                  </a:txBody>
                  <a:tcPr marL="68580" marR="68580" marT="34290" marB="34290">
                    <a:solidFill>
                      <a:srgbClr val="20F844"/>
                    </a:solidFill>
                  </a:tcPr>
                </a:tc>
                <a:extLst>
                  <a:ext uri="{0D108BD9-81ED-4DB2-BD59-A6C34878D82A}">
                    <a16:rowId xmlns:a16="http://schemas.microsoft.com/office/drawing/2014/main" val="3703714094"/>
                  </a:ext>
                </a:extLst>
              </a:tr>
              <a:tr h="278130">
                <a:tc>
                  <a:txBody>
                    <a:bodyPr/>
                    <a:lstStyle/>
                    <a:p>
                      <a:r>
                        <a:rPr lang="en-US" sz="1400" dirty="0" smtClean="0"/>
                        <a:t>Instability</a:t>
                      </a:r>
                      <a:r>
                        <a:rPr lang="en-US" sz="1400" baseline="0" dirty="0" smtClean="0"/>
                        <a:t> </a:t>
                      </a:r>
                      <a:r>
                        <a:rPr lang="en-US" sz="1400" baseline="0" dirty="0" err="1" smtClean="0"/>
                        <a:t>behaviour</a:t>
                      </a:r>
                      <a:r>
                        <a:rPr lang="en-US" sz="1400" baseline="0" dirty="0" smtClean="0"/>
                        <a:t> along the batches</a:t>
                      </a:r>
                      <a:endParaRPr lang="en-GB" sz="1400" dirty="0"/>
                    </a:p>
                  </a:txBody>
                  <a:tcPr marL="68580" marR="68580" marT="34290" marB="34290"/>
                </a:tc>
                <a:tc>
                  <a:txBody>
                    <a:bodyPr/>
                    <a:lstStyle/>
                    <a:p>
                      <a:r>
                        <a:rPr lang="en-GB" sz="1400" dirty="0" smtClean="0"/>
                        <a:t>ok</a:t>
                      </a:r>
                      <a:endParaRPr lang="en-GB" sz="1400" dirty="0"/>
                    </a:p>
                  </a:txBody>
                  <a:tcPr marL="68580" marR="68580" marT="34290" marB="34290">
                    <a:solidFill>
                      <a:srgbClr val="20F844"/>
                    </a:solidFill>
                  </a:tcPr>
                </a:tc>
                <a:extLst>
                  <a:ext uri="{0D108BD9-81ED-4DB2-BD59-A6C34878D82A}">
                    <a16:rowId xmlns:a16="http://schemas.microsoft.com/office/drawing/2014/main" val="1546220266"/>
                  </a:ext>
                </a:extLst>
              </a:tr>
              <a:tr h="278130">
                <a:tc>
                  <a:txBody>
                    <a:bodyPr/>
                    <a:lstStyle/>
                    <a:p>
                      <a:r>
                        <a:rPr lang="en-US" sz="1400" dirty="0" smtClean="0"/>
                        <a:t>Stabilization with batch spacing &gt;500 ns</a:t>
                      </a:r>
                      <a:endParaRPr lang="en-GB" sz="1400" dirty="0"/>
                    </a:p>
                  </a:txBody>
                  <a:tcPr marL="68580" marR="68580" marT="34290" marB="34290"/>
                </a:tc>
                <a:tc>
                  <a:txBody>
                    <a:bodyPr/>
                    <a:lstStyle/>
                    <a:p>
                      <a:r>
                        <a:rPr lang="en-GB" sz="1400" dirty="0" smtClean="0"/>
                        <a:t>ok</a:t>
                      </a:r>
                      <a:endParaRPr lang="en-GB" sz="1400" dirty="0"/>
                    </a:p>
                  </a:txBody>
                  <a:tcPr marL="68580" marR="68580" marT="34290" marB="34290">
                    <a:solidFill>
                      <a:srgbClr val="20F844"/>
                    </a:solidFill>
                  </a:tcPr>
                </a:tc>
                <a:extLst>
                  <a:ext uri="{0D108BD9-81ED-4DB2-BD59-A6C34878D82A}">
                    <a16:rowId xmlns:a16="http://schemas.microsoft.com/office/drawing/2014/main" val="3703995644"/>
                  </a:ext>
                </a:extLst>
              </a:tr>
              <a:tr h="278130">
                <a:tc>
                  <a:txBody>
                    <a:bodyPr/>
                    <a:lstStyle/>
                    <a:p>
                      <a:r>
                        <a:rPr lang="en-US" sz="1400" dirty="0" smtClean="0"/>
                        <a:t>Instability</a:t>
                      </a:r>
                      <a:r>
                        <a:rPr lang="en-US" sz="1400" baseline="0" dirty="0" smtClean="0"/>
                        <a:t> threshold at about 1.8e11</a:t>
                      </a:r>
                      <a:endParaRPr lang="en-GB" sz="1400" dirty="0"/>
                    </a:p>
                  </a:txBody>
                  <a:tcPr marL="68580" marR="68580" marT="34290" marB="34290"/>
                </a:tc>
                <a:tc>
                  <a:txBody>
                    <a:bodyPr/>
                    <a:lstStyle/>
                    <a:p>
                      <a:r>
                        <a:rPr lang="en-GB" sz="1400" dirty="0" smtClean="0"/>
                        <a:t>Within</a:t>
                      </a:r>
                      <a:r>
                        <a:rPr lang="en-GB" sz="1400" baseline="0" dirty="0" smtClean="0"/>
                        <a:t> 10% (ok)</a:t>
                      </a:r>
                      <a:endParaRPr lang="en-GB" sz="1400" dirty="0"/>
                    </a:p>
                  </a:txBody>
                  <a:tcPr marL="68580" marR="68580" marT="34290" marB="34290">
                    <a:solidFill>
                      <a:srgbClr val="20F844"/>
                    </a:solidFill>
                  </a:tcPr>
                </a:tc>
                <a:extLst>
                  <a:ext uri="{0D108BD9-81ED-4DB2-BD59-A6C34878D82A}">
                    <a16:rowId xmlns:a16="http://schemas.microsoft.com/office/drawing/2014/main" val="1027251323"/>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Stabilization at </a:t>
                      </a:r>
                      <a:r>
                        <a:rPr lang="en-US" sz="1400" dirty="0" err="1" smtClean="0"/>
                        <a:t>chromax</a:t>
                      </a:r>
                      <a:r>
                        <a:rPr lang="en-US" sz="1400" dirty="0" smtClean="0"/>
                        <a:t> about 0.6</a:t>
                      </a:r>
                      <a:endParaRPr lang="en-GB" sz="1400" dirty="0" smtClean="0"/>
                    </a:p>
                  </a:txBody>
                  <a:tcPr marL="68580" marR="68580" marT="34290" marB="34290"/>
                </a:tc>
                <a:tc>
                  <a:txBody>
                    <a:bodyPr/>
                    <a:lstStyle/>
                    <a:p>
                      <a:r>
                        <a:rPr lang="en-GB" sz="1400" dirty="0" smtClean="0"/>
                        <a:t>ongoing</a:t>
                      </a:r>
                      <a:endParaRPr lang="en-GB" sz="1400" dirty="0"/>
                    </a:p>
                  </a:txBody>
                  <a:tcPr marL="68580" marR="68580" marT="34290" marB="34290">
                    <a:solidFill>
                      <a:srgbClr val="FFC000"/>
                    </a:solidFill>
                  </a:tcPr>
                </a:tc>
                <a:extLst>
                  <a:ext uri="{0D108BD9-81ED-4DB2-BD59-A6C34878D82A}">
                    <a16:rowId xmlns:a16="http://schemas.microsoft.com/office/drawing/2014/main" val="1465594807"/>
                  </a:ext>
                </a:extLst>
              </a:tr>
              <a:tr h="278130">
                <a:tc>
                  <a:txBody>
                    <a:bodyPr/>
                    <a:lstStyle/>
                    <a:p>
                      <a:r>
                        <a:rPr lang="en-US" sz="1400" dirty="0" err="1" smtClean="0"/>
                        <a:t>Behaviour</a:t>
                      </a:r>
                      <a:r>
                        <a:rPr lang="en-US" sz="1400" baseline="0" dirty="0" smtClean="0"/>
                        <a:t> with </a:t>
                      </a:r>
                      <a:r>
                        <a:rPr lang="en-US" sz="1400" baseline="0" dirty="0" err="1" smtClean="0"/>
                        <a:t>chroma</a:t>
                      </a:r>
                      <a:r>
                        <a:rPr lang="en-US" sz="1400" baseline="0" dirty="0" smtClean="0"/>
                        <a:t> and </a:t>
                      </a:r>
                      <a:r>
                        <a:rPr lang="en-US" sz="1400" baseline="0" dirty="0" err="1" smtClean="0"/>
                        <a:t>octupoles</a:t>
                      </a:r>
                      <a:endParaRPr lang="en-GB" sz="1400" dirty="0"/>
                    </a:p>
                  </a:txBody>
                  <a:tcPr marL="68580" marR="68580" marT="34290" marB="34290"/>
                </a:tc>
                <a:tc>
                  <a:txBody>
                    <a:bodyPr/>
                    <a:lstStyle/>
                    <a:p>
                      <a:r>
                        <a:rPr lang="en-GB" sz="1400" dirty="0" smtClean="0"/>
                        <a:t>To be studied</a:t>
                      </a:r>
                      <a:endParaRPr lang="en-GB" sz="1400" dirty="0"/>
                    </a:p>
                  </a:txBody>
                  <a:tcPr marL="68580" marR="68580" marT="34290" marB="34290">
                    <a:solidFill>
                      <a:srgbClr val="FF0000"/>
                    </a:solidFill>
                  </a:tcPr>
                </a:tc>
                <a:extLst>
                  <a:ext uri="{0D108BD9-81ED-4DB2-BD59-A6C34878D82A}">
                    <a16:rowId xmlns:a16="http://schemas.microsoft.com/office/drawing/2014/main" val="3604607278"/>
                  </a:ext>
                </a:extLst>
              </a:tr>
            </a:tbl>
          </a:graphicData>
        </a:graphic>
      </p:graphicFrame>
      <p:sp>
        <p:nvSpPr>
          <p:cNvPr id="14" name="CasellaDiTesto 13"/>
          <p:cNvSpPr txBox="1"/>
          <p:nvPr/>
        </p:nvSpPr>
        <p:spPr>
          <a:xfrm>
            <a:off x="2895600" y="1764268"/>
            <a:ext cx="3454875"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it-IT" dirty="0" err="1" smtClean="0"/>
              <a:t>Impedance</a:t>
            </a:r>
            <a:r>
              <a:rPr lang="it-IT" dirty="0" smtClean="0"/>
              <a:t> model: </a:t>
            </a:r>
            <a:r>
              <a:rPr lang="it-IT" dirty="0" err="1" smtClean="0"/>
              <a:t>wall</a:t>
            </a:r>
            <a:r>
              <a:rPr lang="it-IT" dirty="0" smtClean="0"/>
              <a:t> and </a:t>
            </a:r>
            <a:r>
              <a:rPr lang="it-IT" dirty="0" err="1" smtClean="0"/>
              <a:t>kickers</a:t>
            </a:r>
            <a:endParaRPr lang="it-IT" dirty="0"/>
          </a:p>
        </p:txBody>
      </p:sp>
      <p:sp>
        <p:nvSpPr>
          <p:cNvPr id="3" name="TextBox 2"/>
          <p:cNvSpPr txBox="1"/>
          <p:nvPr/>
        </p:nvSpPr>
        <p:spPr>
          <a:xfrm>
            <a:off x="2880229" y="2145268"/>
            <a:ext cx="3512025"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Kicker model fitted with resonators</a:t>
            </a:r>
            <a:endParaRPr lang="en-GB" dirty="0"/>
          </a:p>
        </p:txBody>
      </p:sp>
      <p:sp>
        <p:nvSpPr>
          <p:cNvPr id="8" name="Title 1"/>
          <p:cNvSpPr txBox="1">
            <a:spLocks/>
          </p:cNvSpPr>
          <p:nvPr/>
        </p:nvSpPr>
        <p:spPr>
          <a:xfrm>
            <a:off x="251520" y="76200"/>
            <a:ext cx="8686800" cy="114300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smtClean="0">
                <a:solidFill>
                  <a:schemeClr val="bg1"/>
                </a:solidFill>
              </a:rPr>
              <a:t>Understanding of the SPS horizontal instability: PyHEADTAIL simulations</a:t>
            </a:r>
            <a:endParaRPr lang="it-IT" dirty="0">
              <a:solidFill>
                <a:schemeClr val="bg1"/>
              </a:solidFill>
            </a:endParaRPr>
          </a:p>
        </p:txBody>
      </p:sp>
    </p:spTree>
    <p:extLst>
      <p:ext uri="{BB962C8B-B14F-4D97-AF65-F5344CB8AC3E}">
        <p14:creationId xmlns:p14="http://schemas.microsoft.com/office/powerpoint/2010/main" val="1383769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116650</TotalTime>
  <Words>1199</Words>
  <Application>Microsoft Office PowerPoint</Application>
  <PresentationFormat>On-screen Show (4:3)</PresentationFormat>
  <Paragraphs>216</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Cambria Math</vt:lpstr>
      <vt:lpstr>1_Office Theme</vt:lpstr>
      <vt:lpstr>Update on the CERN-SPS horizontal instability studies   </vt:lpstr>
      <vt:lpstr>Multi-bunch horizontal instability</vt:lpstr>
      <vt:lpstr>SPS horizontal instability: observations</vt:lpstr>
      <vt:lpstr>PowerPoint Presentation</vt:lpstr>
      <vt:lpstr>Example of the CERN-SPS: DELPHI simulations</vt:lpstr>
      <vt:lpstr>PowerPoint Presentation</vt:lpstr>
      <vt:lpstr>PowerPoint Presentation</vt:lpstr>
      <vt:lpstr>PowerPoint Presentation</vt:lpstr>
      <vt:lpstr>PowerPoint Presentation</vt:lpstr>
      <vt:lpstr>PowerPoint Presentation</vt:lpstr>
      <vt:lpstr>Instability versus chroma and octupoles: comparing measurements and simulations</vt:lpstr>
      <vt:lpstr>Simulations at higher intensity</vt:lpstr>
      <vt:lpstr>Simulations at LIU intensity</vt:lpstr>
      <vt:lpstr>PowerPoint Presentation</vt:lpstr>
      <vt:lpstr>Summary</vt:lpstr>
      <vt:lpstr>Thank you for your attention</vt:lpstr>
      <vt:lpstr>Appendix</vt:lpstr>
      <vt:lpstr>Impedance reduction is not always beneficial</vt:lpstr>
      <vt:lpstr>Headtail mode 0</vt:lpstr>
      <vt:lpstr>PowerPoint Presentation</vt:lpstr>
      <vt:lpstr>Wall Impedance</vt:lpstr>
      <vt:lpstr>Ferrite loaded kickers impedance</vt:lpstr>
      <vt:lpstr>Interplay of impedances</vt:lpstr>
      <vt:lpstr>Interplay of impedances</vt:lpstr>
      <vt:lpstr>Interplay of impedances</vt:lpstr>
      <vt:lpstr>Example of the CERN-SPS</vt:lpstr>
      <vt:lpstr>Example of the CERN-SPS</vt:lpstr>
      <vt:lpstr>Example of the CERN-SPS</vt:lpstr>
      <vt:lpstr>Example of the CERN-SPS</vt:lpstr>
      <vt:lpstr>Effect of wall and kicker impedance with and without detuning impedance</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 Zannini</dc:creator>
  <cp:lastModifiedBy>Carlo Zannini</cp:lastModifiedBy>
  <cp:revision>470</cp:revision>
  <dcterms:created xsi:type="dcterms:W3CDTF">2014-08-21T08:07:21Z</dcterms:created>
  <dcterms:modified xsi:type="dcterms:W3CDTF">2020-01-16T14:11:26Z</dcterms:modified>
</cp:coreProperties>
</file>