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6"/>
  </p:notesMasterIdLst>
  <p:sldIdLst>
    <p:sldId id="257" r:id="rId2"/>
    <p:sldId id="259" r:id="rId3"/>
    <p:sldId id="264" r:id="rId4"/>
    <p:sldId id="265" r:id="rId5"/>
    <p:sldId id="266" r:id="rId6"/>
    <p:sldId id="268" r:id="rId7"/>
    <p:sldId id="267" r:id="rId8"/>
    <p:sldId id="263" r:id="rId9"/>
    <p:sldId id="270" r:id="rId10"/>
    <p:sldId id="269" r:id="rId11"/>
    <p:sldId id="274" r:id="rId12"/>
    <p:sldId id="271" r:id="rId13"/>
    <p:sldId id="272" r:id="rId14"/>
    <p:sldId id="273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168" y="378"/>
      </p:cViewPr>
      <p:guideLst>
        <p:guide orient="horz" pos="1620"/>
        <p:guide pos="28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F895D-D36D-4066-AA76-CBB7856B4B61}" type="datetimeFigureOut">
              <a:rPr lang="en-GB" smtClean="0"/>
              <a:t>19/12/2019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1C8A1-765C-455C-97D5-AACB8D03E8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793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55" y="1327799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19/12/19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76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19/12/19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601648"/>
            <a:ext cx="4759514" cy="356963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19/12/19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200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13154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0" y="180511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19/12/19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19/12/19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2627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200150"/>
            <a:ext cx="3657600" cy="326278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19/12/19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67048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55613" y="3826475"/>
            <a:ext cx="8231187" cy="447075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52333"/>
            <a:ext cx="4040188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952333"/>
            <a:ext cx="4041775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19/12/19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-01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648"/>
            <a:ext cx="9144000" cy="707202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175120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994205"/>
            <a:ext cx="8229600" cy="320314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19/12/19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Image 7" descr="bande-01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  <p:sldLayoutId id="2147483682" r:id="rId1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4" Type="http://schemas.openxmlformats.org/officeDocument/2006/relationships/image" Target="file:///C:\Users\schwarz\cernbox\BLonD_files\Simulations\powerLimitation\spectrum_4sigmaFWHM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4" Type="http://schemas.openxmlformats.org/officeDocument/2006/relationships/image" Target="file:///C:\Users\schwarz\cernbox\BLonD_files\Simulations\powerLimitation\v200_clamped_4sigmaFWHM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6" Type="http://schemas.openxmlformats.org/officeDocument/2006/relationships/image" Target="file:///C:\Users\schwarz\cernbox\BLonD_files\Simulations\powerLimitation\v800_peak_4sigmaFWHM.png" TargetMode="External"/><Relationship Id="rId5" Type="http://schemas.openxmlformats.org/officeDocument/2006/relationships/image" Target="../media/image21.png"/><Relationship Id="rId4" Type="http://schemas.openxmlformats.org/officeDocument/2006/relationships/image" Target="file:///C:\Users\schwarz\cernbox\BLonD_files\Simulations\powerLimitation\v800_avg_4sigmaFWHM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4" Type="http://schemas.openxmlformats.org/officeDocument/2006/relationships/image" Target="file:///C:\Users\schwarz\cernbox\BLonD_files\Simulations\powerLimitation\voltage_ratio_4sigmaFWHM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cern.ch/event/857485/contributions/3609341/attachments/1933535/3210804/20191024_WorkOn915MHz_2.pdf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ndico.cern.ch/event/799195/contributions/3320926/attachments/1799939/2935499/dist_blond_sps.pdf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git\SPSimpedanceModel\915HOMcomparisons_exact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indico.cern.ch/event/864658/contributions/3642745/attachments/1949224/3234970/Effect_of_915_MHz_HOM_on_fixed_target_beam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Simulations\flatTop\data_analysis\fullImpModel_exact\flatTop_new800Model_no915_standard\4x72b_40rfSpacing\threshold_915scan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file:///C:\Users\schwarz\cernbox\BLonD_files\Simulations\flatTop\data_analysis\fullImpModel_exact\flatTop_new800Model_no915_worst_nmdf\4x72b_40rfSpacing\threshold_915scan.png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file:///C:\Users\schwarz\cernbox\BLonD_files\Simulations\flatTop\data_analysis\fullImpModel_exact\flatTop_new800Model_no915_worst_nmdf\1x72b_40rfSpacing\threshold_1batches_Vrat0.16_withPlim.png" TargetMode="External"/><Relationship Id="rId3" Type="http://schemas.openxmlformats.org/officeDocument/2006/relationships/image" Target="file:///C:\Users\schwarz\cernbox\BLonD_files\Simulations\flatTop\data_analysis\fullImpModel_exact\flatTop_new800Model_no915_standard\4x72b_40rfSpacing\threshold_4batches_Vrat0.16_withPlim.png" TargetMode="External"/><Relationship Id="rId7" Type="http://schemas.openxmlformats.org/officeDocument/2006/relationships/image" Target="file:///C:\Users\schwarz\cernbox\BLonD_files\Simulations\flatTop\data_analysis\fullImpModel_exact\flatTop_new800Model_no915_worst_nmdf\4x72b_40rfSpacing\threshold_4batches_Vrat0.16_withPlim.png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11" Type="http://schemas.openxmlformats.org/officeDocument/2006/relationships/image" Target="file:///C:\Users\schwarz\cernbox\BLonD_files\Simulations\flatTop\data_analysis\fullImpModel_exact\flatTop_new800Model_no915\4x72b_40rfSpacing\threshold_4batches_Vrat0.16_withPlim.png" TargetMode="External"/><Relationship Id="rId5" Type="http://schemas.openxmlformats.org/officeDocument/2006/relationships/image" Target="file:///C:\Users\schwarz\cernbox\BLonD_files\Simulations\flatTop\data_analysis\fullImpModel_exact\flatTop_new800Model_no915_worst\4x72b_40rfSpacing\threshold_4batches_Vrat0.16_withPlim.png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file:///C:\Users\schwarz\cernbox\BLonD_files\Simulations\flatTop\data_analysis\fullImpModel_exact\flatTop_new800Model_worst915rnd\4x72b_40rfSpacing\threshold_4batches_Vrat0.16_withPlim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Simulations\flatTop\data_analysis\fullImpModel_exact\thresholds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 on 915 MHz HOM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09599" y="3176577"/>
            <a:ext cx="8606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</a:t>
            </a:r>
            <a:r>
              <a:rPr lang="en-US" dirty="0"/>
              <a:t>. </a:t>
            </a:r>
            <a:r>
              <a:rPr lang="en-US" dirty="0" smtClean="0"/>
              <a:t>Schwarz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411755" y="4722723"/>
            <a:ext cx="3272299" cy="314740"/>
          </a:xfrm>
        </p:spPr>
        <p:txBody>
          <a:bodyPr>
            <a:normAutofit/>
          </a:bodyPr>
          <a:lstStyle/>
          <a:p>
            <a:r>
              <a:rPr lang="en-US" dirty="0" smtClean="0"/>
              <a:t>LIU-SPS BD WG meeting, 19/12/19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09599" y="3703186"/>
            <a:ext cx="76511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Acknowledgements:</a:t>
            </a:r>
          </a:p>
          <a:p>
            <a:r>
              <a:rPr lang="en-US" dirty="0" smtClean="0"/>
              <a:t>A. Farricker</a:t>
            </a:r>
            <a:r>
              <a:rPr lang="en-US" dirty="0"/>
              <a:t>, I. </a:t>
            </a:r>
            <a:r>
              <a:rPr lang="en-US" dirty="0" smtClean="0"/>
              <a:t>Karpov, P. Kramer, E</a:t>
            </a:r>
            <a:r>
              <a:rPr lang="en-US" dirty="0"/>
              <a:t>. </a:t>
            </a:r>
            <a:r>
              <a:rPr lang="en-US" dirty="0" err="1" smtClean="0"/>
              <a:t>Shaposhnikova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err="1" smtClean="0"/>
              <a:t>BLonD</a:t>
            </a:r>
            <a:r>
              <a:rPr lang="en-US" dirty="0" smtClean="0"/>
              <a:t> dev team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64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Values for 915MHz HOMs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205232"/>
              </p:ext>
            </p:extLst>
          </p:nvPr>
        </p:nvGraphicFramePr>
        <p:xfrm>
          <a:off x="4811486" y="1026182"/>
          <a:ext cx="3785118" cy="2133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43773">
                  <a:extLst>
                    <a:ext uri="{9D8B030D-6E8A-4147-A177-3AD203B41FA5}">
                      <a16:colId xmlns:a16="http://schemas.microsoft.com/office/drawing/2014/main" val="2828767632"/>
                    </a:ext>
                  </a:extLst>
                </a:gridCol>
                <a:gridCol w="1336261">
                  <a:extLst>
                    <a:ext uri="{9D8B030D-6E8A-4147-A177-3AD203B41FA5}">
                      <a16:colId xmlns:a16="http://schemas.microsoft.com/office/drawing/2014/main" val="2548173982"/>
                    </a:ext>
                  </a:extLst>
                </a:gridCol>
                <a:gridCol w="1405084">
                  <a:extLst>
                    <a:ext uri="{9D8B030D-6E8A-4147-A177-3AD203B41FA5}">
                      <a16:colId xmlns:a16="http://schemas.microsoft.com/office/drawing/2014/main" val="4028672486"/>
                    </a:ext>
                  </a:extLst>
                </a:gridCol>
              </a:tblGrid>
              <a:tr h="1309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section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higher </a:t>
                      </a:r>
                      <a:r>
                        <a:rPr lang="en-US" sz="1400" dirty="0" err="1" smtClean="0"/>
                        <a:t>R</a:t>
                      </a:r>
                      <a:r>
                        <a:rPr lang="en-US" sz="1400" baseline="-25000" dirty="0" err="1" smtClean="0"/>
                        <a:t>sh</a:t>
                      </a:r>
                      <a:endParaRPr lang="en-GB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lower </a:t>
                      </a:r>
                      <a:r>
                        <a:rPr lang="en-US" sz="1400" dirty="0" err="1" smtClean="0"/>
                        <a:t>R</a:t>
                      </a:r>
                      <a:r>
                        <a:rPr lang="en-US" sz="1400" baseline="-25000" dirty="0" err="1" smtClean="0"/>
                        <a:t>sh</a:t>
                      </a:r>
                      <a:endParaRPr lang="en-GB" sz="14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520511"/>
                  </a:ext>
                </a:extLst>
              </a:tr>
              <a:tr h="13091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fr</a:t>
                      </a:r>
                      <a:r>
                        <a:rPr lang="en-US" sz="1400" baseline="0" dirty="0" smtClean="0"/>
                        <a:t> / GHz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913.7;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dirty="0" smtClean="0"/>
                        <a:t>914.8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914.0; 914.8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889223"/>
                  </a:ext>
                </a:extLst>
              </a:tr>
              <a:tr h="1309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 / k</a:t>
                      </a:r>
                      <a:r>
                        <a:rPr lang="el-GR" sz="1400" dirty="0" smtClean="0"/>
                        <a:t>Ω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798; 593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231.0, 231.6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676317"/>
                  </a:ext>
                </a:extLst>
              </a:tr>
              <a:tr h="1309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18586; 15290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3000; 3000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223981"/>
                  </a:ext>
                </a:extLst>
              </a:tr>
              <a:tr h="13091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R/Q</a:t>
                      </a:r>
                      <a:r>
                        <a:rPr lang="en-US" sz="1400" b="0" dirty="0" smtClean="0"/>
                        <a:t> / </a:t>
                      </a:r>
                      <a:r>
                        <a:rPr lang="el-GR" sz="1400" b="0" dirty="0" smtClean="0"/>
                        <a:t>Ω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43; 39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035162"/>
                  </a:ext>
                </a:extLst>
              </a:tr>
              <a:tr h="13091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τ / </a:t>
                      </a:r>
                      <a:r>
                        <a:rPr lang="el-G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6.5; 5.3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1.0; 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631208"/>
                  </a:ext>
                </a:extLst>
              </a:tr>
              <a:tr h="1309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BW / kHz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155; 192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957; 958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48821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717725"/>
              </p:ext>
            </p:extLst>
          </p:nvPr>
        </p:nvGraphicFramePr>
        <p:xfrm>
          <a:off x="457200" y="1026182"/>
          <a:ext cx="3931298" cy="2133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84083">
                  <a:extLst>
                    <a:ext uri="{9D8B030D-6E8A-4147-A177-3AD203B41FA5}">
                      <a16:colId xmlns:a16="http://schemas.microsoft.com/office/drawing/2014/main" val="2828767632"/>
                    </a:ext>
                  </a:extLst>
                </a:gridCol>
                <a:gridCol w="1387867">
                  <a:extLst>
                    <a:ext uri="{9D8B030D-6E8A-4147-A177-3AD203B41FA5}">
                      <a16:colId xmlns:a16="http://schemas.microsoft.com/office/drawing/2014/main" val="2548173982"/>
                    </a:ext>
                  </a:extLst>
                </a:gridCol>
                <a:gridCol w="1459348">
                  <a:extLst>
                    <a:ext uri="{9D8B030D-6E8A-4147-A177-3AD203B41FA5}">
                      <a16:colId xmlns:a16="http://schemas.microsoft.com/office/drawing/2014/main" val="4028672486"/>
                    </a:ext>
                  </a:extLst>
                </a:gridCol>
              </a:tblGrid>
              <a:tr h="1309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 section*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higher </a:t>
                      </a:r>
                      <a:r>
                        <a:rPr lang="en-US" sz="1400" dirty="0" err="1" smtClean="0"/>
                        <a:t>R</a:t>
                      </a:r>
                      <a:r>
                        <a:rPr lang="en-US" sz="1400" baseline="-25000" dirty="0" err="1" smtClean="0"/>
                        <a:t>sh</a:t>
                      </a:r>
                      <a:endParaRPr lang="en-GB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lower </a:t>
                      </a:r>
                      <a:r>
                        <a:rPr lang="en-US" sz="1400" dirty="0" err="1" smtClean="0"/>
                        <a:t>R</a:t>
                      </a:r>
                      <a:r>
                        <a:rPr lang="en-US" sz="1400" baseline="-25000" dirty="0" err="1" smtClean="0"/>
                        <a:t>sh</a:t>
                      </a:r>
                      <a:endParaRPr lang="en-GB" sz="14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520511"/>
                  </a:ext>
                </a:extLst>
              </a:tr>
              <a:tr h="13091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fr</a:t>
                      </a:r>
                      <a:r>
                        <a:rPr lang="en-US" sz="1400" baseline="0" dirty="0" smtClean="0"/>
                        <a:t> / GHz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913.7; 914.8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914.0; 914.8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889223"/>
                  </a:ext>
                </a:extLst>
              </a:tr>
              <a:tr h="1309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 / k</a:t>
                      </a:r>
                      <a:r>
                        <a:rPr lang="el-GR" sz="1400" dirty="0" smtClean="0"/>
                        <a:t>Ω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1064; 791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385.0, 386.0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676317"/>
                  </a:ext>
                </a:extLst>
              </a:tr>
              <a:tr h="1309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18586; 15290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5000; 5000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223981"/>
                  </a:ext>
                </a:extLst>
              </a:tr>
              <a:tr h="13091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R/Q</a:t>
                      </a:r>
                      <a:r>
                        <a:rPr lang="en-US" sz="1400" b="0" dirty="0" smtClean="0"/>
                        <a:t> / </a:t>
                      </a:r>
                      <a:r>
                        <a:rPr lang="el-GR" sz="1400" b="0" dirty="0" smtClean="0"/>
                        <a:t>Ω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57; 52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77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035162"/>
                  </a:ext>
                </a:extLst>
              </a:tr>
              <a:tr h="13091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τ / </a:t>
                      </a:r>
                      <a:r>
                        <a:rPr lang="el-G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6.5; 5.3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1.7; 1.7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209342"/>
                  </a:ext>
                </a:extLst>
              </a:tr>
              <a:tr h="1309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BW / kHz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155; 192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574; 575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79702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3069706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*scaled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8303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Power limitation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3331" y="644030"/>
                <a:ext cx="8116736" cy="3683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Total voltage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600" dirty="0" smtClean="0"/>
                  <a:t> in a TWC (interaction length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600" dirty="0" smtClean="0"/>
                  <a:t>, series impedance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 smtClean="0"/>
                  <a:t>, zero phase slip) for given power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 smtClean="0"/>
                  <a:t> and beam current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1600" dirty="0" smtClean="0"/>
                  <a:t>:</a:t>
                </a:r>
                <a:br>
                  <a:rPr lang="en-US" sz="1600" dirty="0" smtClean="0"/>
                </a:br>
                <a:r>
                  <a:rPr lang="en-US" sz="160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64</m:t>
                            </m:r>
                          </m:den>
                        </m:f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func>
                      </m:e>
                    </m:d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 smtClean="0"/>
                  <a:t> [</a:t>
                </a:r>
                <a:r>
                  <a:rPr lang="en-US" sz="1400" dirty="0" smtClean="0"/>
                  <a:t>G. D</a:t>
                </a:r>
                <a:r>
                  <a:rPr lang="en-GB" sz="1400" dirty="0"/>
                  <a:t>ô</a:t>
                </a:r>
                <a:r>
                  <a:rPr lang="en-US" sz="1400" dirty="0" smtClean="0"/>
                  <a:t>me, CERN-SPS/ARF/77-11, 1977</a:t>
                </a:r>
                <a:r>
                  <a:rPr lang="en-US" sz="1600" dirty="0" smtClean="0"/>
                  <a:t>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Beam current at frequency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 smtClean="0"/>
                  <a:t>:</a:t>
                </a:r>
                <a:r>
                  <a:rPr lang="en-US" sz="1600" dirty="0"/>
                  <a:t/>
                </a:r>
                <a:br>
                  <a:rPr lang="en-US" sz="1600" dirty="0"/>
                </a:br>
                <a:r>
                  <a:rPr lang="en-US" sz="1600" dirty="0" smtClean="0"/>
                  <a:t>	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𝑏𝑏</m:t>
                        </m:r>
                      </m:sub>
                    </m:sSub>
                  </m:oMath>
                </a14:m>
                <a:r>
                  <a:rPr lang="en-US" sz="16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600" dirty="0" smtClean="0"/>
                  <a:t>: p/b, bunch spacing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𝑏𝑏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US" sz="1600" dirty="0" smtClean="0"/>
                  <a:t>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Use </a:t>
                </a:r>
                <a:r>
                  <a:rPr lang="en-US" sz="1600" dirty="0"/>
                  <a:t>binomial-</a:t>
                </a:r>
                <a:r>
                  <a:rPr lang="el-GR" sz="1600" dirty="0"/>
                  <a:t>μ</a:t>
                </a:r>
                <a:r>
                  <a:rPr lang="en-US" sz="1600" dirty="0"/>
                  <a:t> distribution with bunch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n-US" sz="1600" dirty="0" smtClean="0"/>
                  <a:t>and bunch spectrum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sz="1600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Spectrum close to 1 at 200MHz and </a:t>
                </a:r>
                <a:br>
                  <a:rPr lang="en-US" sz="1600" dirty="0" smtClean="0"/>
                </a:br>
                <a:r>
                  <a:rPr lang="en-US" sz="1600" dirty="0" smtClean="0"/>
                  <a:t>only mild dependence on bunch length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Strong bunch length-dependence at 800MHz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Available power: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4-section cavity: 1.6MW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3-section cavity: 1.05MW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800MHz TWC: 216kW (peak), 144kW (average)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31" y="644030"/>
                <a:ext cx="8116736" cy="3683252"/>
              </a:xfrm>
              <a:prstGeom prst="rect">
                <a:avLst/>
              </a:prstGeom>
              <a:blipFill>
                <a:blip r:embed="rId2"/>
                <a:stretch>
                  <a:fillRect l="-301" t="-497" r="-526" b="-13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264" y="2052214"/>
            <a:ext cx="3635213" cy="271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5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Power limitation, 200 MHz TWC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3331" y="644030"/>
                <a:ext cx="388855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Total voltage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600" dirty="0" smtClean="0"/>
                  <a:t> (plot capped at 10MV)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Mild dependence on bunch length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10 MV can be obtained </a:t>
                </a:r>
                <a:br>
                  <a:rPr lang="en-US" sz="1600" dirty="0" smtClean="0"/>
                </a:br>
                <a:r>
                  <a:rPr lang="en-US" sz="1600" dirty="0" smtClean="0"/>
                  <a:t>below 2.5e11 p/b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Voltage drops quickly</a:t>
                </a:r>
                <a:br>
                  <a:rPr lang="en-US" sz="1600" dirty="0" smtClean="0"/>
                </a:br>
                <a:r>
                  <a:rPr lang="en-US" sz="1600" dirty="0" smtClean="0"/>
                  <a:t>above 2.5e11 p/b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31" y="644030"/>
                <a:ext cx="3888551" cy="1569660"/>
              </a:xfrm>
              <a:prstGeom prst="rect">
                <a:avLst/>
              </a:prstGeom>
              <a:blipFill>
                <a:blip r:embed="rId2"/>
                <a:stretch>
                  <a:fillRect l="-627" t="-1167" b="-42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78" y="1291700"/>
            <a:ext cx="5157221" cy="385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2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Power limitation, 800 MHz TWC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3331" y="644030"/>
                <a:ext cx="8449019" cy="855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Total voltage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600" dirty="0" smtClean="0"/>
                  <a:t> for peak power (left) and average power (right)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Use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type m:val="lin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600" dirty="0" smtClean="0"/>
                  <a:t> when computing voltage from average power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Voltage primarily limited by limited average power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31" y="644030"/>
                <a:ext cx="8449019" cy="855042"/>
              </a:xfrm>
              <a:prstGeom prst="rect">
                <a:avLst/>
              </a:prstGeom>
              <a:blipFill>
                <a:blip r:embed="rId2"/>
                <a:stretch>
                  <a:fillRect l="-289" t="-8571" b="-3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112" y="1696006"/>
            <a:ext cx="4338074" cy="3239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7" y="1696006"/>
            <a:ext cx="4338075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8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Power limitation, voltage ratio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3332" y="644030"/>
                <a:ext cx="422505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Plot ratio: min(V</a:t>
                </a:r>
                <a:r>
                  <a:rPr lang="en-US" sz="1600" baseline="-25000" dirty="0" smtClean="0"/>
                  <a:t>800</a:t>
                </a:r>
                <a:r>
                  <a:rPr lang="en-US" sz="1600" dirty="0" smtClean="0"/>
                  <a:t>) / min(10MV, V</a:t>
                </a:r>
                <a:r>
                  <a:rPr lang="en-US" sz="1600" baseline="-25000" dirty="0" smtClean="0"/>
                  <a:t>200</a:t>
                </a:r>
                <a:r>
                  <a:rPr lang="en-US" sz="1600" dirty="0" smtClean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Voltage ratio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800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200</m:t>
                            </m:r>
                          </m:sub>
                        </m:sSub>
                      </m:den>
                    </m:f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0.16</m:t>
                    </m:r>
                  </m:oMath>
                </a14:m>
                <a:r>
                  <a:rPr lang="en-US" sz="1600" dirty="0" smtClean="0"/>
                  <a:t> can be satisfied everywhere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800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200</m:t>
                            </m:r>
                          </m:sub>
                        </m:sSub>
                      </m:den>
                    </m:f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600" dirty="0" smtClean="0"/>
                  <a:t> cannot be fulfilled for small bunch length and intensities </a:t>
                </a:r>
                <a:r>
                  <a:rPr lang="en-US" sz="1600" dirty="0"/>
                  <a:t>between 1.5 and 2.7e11 </a:t>
                </a:r>
                <a:r>
                  <a:rPr lang="en-US" sz="1600" dirty="0" smtClean="0"/>
                  <a:t>p/b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A ratio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800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200</m:t>
                            </m:r>
                          </m:sub>
                        </m:sSub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≥0.2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1600" dirty="0" smtClean="0"/>
                  <a:t> can only be fulfilled above 3.0e11 p/b, </a:t>
                </a:r>
                <a:r>
                  <a:rPr lang="en-US" sz="16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</m:oMath>
                </a14:m>
                <a:r>
                  <a:rPr lang="en-US" sz="1600" dirty="0" smtClean="0"/>
                  <a:t> </a:t>
                </a:r>
                <a:br>
                  <a:rPr lang="en-US" sz="1600" dirty="0" smtClean="0"/>
                </a:br>
                <a:r>
                  <a:rPr lang="en-US" sz="1600" dirty="0" smtClean="0"/>
                  <a:t>is power-limited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32" y="644030"/>
                <a:ext cx="4225050" cy="2308324"/>
              </a:xfrm>
              <a:prstGeom prst="rect">
                <a:avLst/>
              </a:prstGeom>
              <a:blipFill>
                <a:blip r:embed="rId2"/>
                <a:stretch>
                  <a:fillRect l="-577" t="-4233" b="-26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78" y="1291700"/>
            <a:ext cx="5157220" cy="385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2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Motivation 915 MHz HOM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0284" y="607103"/>
            <a:ext cx="83637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The 915 MHz HOMs have high Q and large R/Q </a:t>
            </a:r>
            <a:r>
              <a:rPr lang="en-US" sz="1600" i="1" dirty="0" smtClean="0">
                <a:cs typeface="Calibri" panose="020F0502020204030204" pitchFamily="34" charset="0"/>
              </a:rPr>
              <a:t>→</a:t>
            </a:r>
            <a:r>
              <a:rPr lang="en-US" sz="1600" dirty="0" smtClean="0"/>
              <a:t> long range wake field couples batches</a:t>
            </a:r>
            <a:endParaRPr lang="en-GB" sz="1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cs typeface="Calibri" panose="020F0502020204030204" pitchFamily="34" charset="0"/>
              </a:rPr>
              <a:t>Exact </a:t>
            </a:r>
            <a:r>
              <a:rPr lang="en-US" sz="1600" dirty="0">
                <a:cs typeface="Calibri" panose="020F0502020204030204" pitchFamily="34" charset="0"/>
              </a:rPr>
              <a:t>values for </a:t>
            </a:r>
            <a:r>
              <a:rPr lang="en-US" sz="1600" dirty="0" smtClean="0">
                <a:cs typeface="Calibri" panose="020F0502020204030204" pitchFamily="34" charset="0"/>
              </a:rPr>
              <a:t>915 MHz </a:t>
            </a:r>
            <a:r>
              <a:rPr lang="en-US" sz="1600" dirty="0">
                <a:cs typeface="Calibri" panose="020F0502020204030204" pitchFamily="34" charset="0"/>
              </a:rPr>
              <a:t>HOM are not known at present (</a:t>
            </a:r>
            <a:r>
              <a:rPr lang="en-US" sz="1600" dirty="0" err="1" smtClean="0">
                <a:cs typeface="Calibri" panose="020F0502020204030204" pitchFamily="34" charset="0"/>
              </a:rPr>
              <a:t>R</a:t>
            </a:r>
            <a:r>
              <a:rPr lang="en-US" sz="1600" baseline="-25000" dirty="0" err="1" smtClean="0">
                <a:cs typeface="Calibri" panose="020F0502020204030204" pitchFamily="34" charset="0"/>
              </a:rPr>
              <a:t>sh</a:t>
            </a:r>
            <a:r>
              <a:rPr lang="en-US" sz="1600" dirty="0" smtClean="0">
                <a:cs typeface="Calibri" panose="020F0502020204030204" pitchFamily="34" charset="0"/>
              </a:rPr>
              <a:t>, </a:t>
            </a:r>
            <a:r>
              <a:rPr lang="en-US" sz="1600" dirty="0" err="1">
                <a:cs typeface="Calibri" panose="020F0502020204030204" pitchFamily="34" charset="0"/>
              </a:rPr>
              <a:t>f</a:t>
            </a:r>
            <a:r>
              <a:rPr lang="en-US" sz="1600" baseline="-25000" dirty="0" err="1">
                <a:cs typeface="Calibri" panose="020F0502020204030204" pitchFamily="34" charset="0"/>
              </a:rPr>
              <a:t>r</a:t>
            </a:r>
            <a:r>
              <a:rPr lang="en-US" sz="1600" dirty="0">
                <a:cs typeface="Calibri" panose="020F0502020204030204" pitchFamily="34" charset="0"/>
              </a:rPr>
              <a:t>, Q</a:t>
            </a:r>
            <a:r>
              <a:rPr lang="en-US" sz="1600" dirty="0" smtClean="0">
                <a:cs typeface="Calibri" panose="020F0502020204030204" pitchFamily="34" charset="0"/>
              </a:rPr>
              <a:t>) and are difficult to measure and simulate</a:t>
            </a:r>
            <a:endParaRPr lang="en-US" sz="1600" dirty="0">
              <a:cs typeface="Calibri" panose="020F050202020403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cs typeface="Calibri" panose="020F0502020204030204" pitchFamily="34" charset="0"/>
              </a:rPr>
              <a:t>CST simulations of 915 MHz HOM assuming open boundary conditions </a:t>
            </a:r>
            <a:r>
              <a:rPr lang="en-US" sz="1600" dirty="0">
                <a:cs typeface="Calibri" panose="020F0502020204030204" pitchFamily="34" charset="0"/>
              </a:rPr>
              <a:t>(P. Kramer, </a:t>
            </a:r>
            <a:r>
              <a:rPr lang="en-US" sz="1600" dirty="0">
                <a:cs typeface="Calibri" panose="020F0502020204030204" pitchFamily="34" charset="0"/>
                <a:hlinkClick r:id="rId2"/>
              </a:rPr>
              <a:t>19/10/24 LIU-SPS BD WG meeting</a:t>
            </a:r>
            <a:r>
              <a:rPr lang="en-US" sz="1600" dirty="0">
                <a:cs typeface="Calibri" panose="020F0502020204030204" pitchFamily="34" charset="0"/>
              </a:rPr>
              <a:t>) give </a:t>
            </a:r>
            <a:r>
              <a:rPr lang="en-US" sz="1600" dirty="0" smtClean="0">
                <a:cs typeface="Calibri" panose="020F0502020204030204" pitchFamily="34" charset="0"/>
              </a:rPr>
              <a:t>twice larger </a:t>
            </a:r>
            <a:r>
              <a:rPr lang="en-US" sz="1600" dirty="0" err="1" smtClean="0">
                <a:cs typeface="Calibri" panose="020F0502020204030204" pitchFamily="34" charset="0"/>
              </a:rPr>
              <a:t>R</a:t>
            </a:r>
            <a:r>
              <a:rPr lang="en-US" sz="1600" baseline="-25000" dirty="0" err="1" smtClean="0">
                <a:cs typeface="Calibri" panose="020F0502020204030204" pitchFamily="34" charset="0"/>
              </a:rPr>
              <a:t>sh</a:t>
            </a:r>
            <a:r>
              <a:rPr lang="en-US" sz="1600" dirty="0" smtClean="0">
                <a:cs typeface="Calibri" panose="020F0502020204030204" pitchFamily="34" charset="0"/>
              </a:rPr>
              <a:t> than what is in present longitudinal impedance model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cs typeface="Calibri" panose="020F0502020204030204" pitchFamily="34" charset="0"/>
              </a:rPr>
              <a:t>What is the impact of this ‘higher </a:t>
            </a:r>
            <a:r>
              <a:rPr lang="en-US" sz="1600" dirty="0" err="1" smtClean="0">
                <a:cs typeface="Calibri" panose="020F0502020204030204" pitchFamily="34" charset="0"/>
              </a:rPr>
              <a:t>R</a:t>
            </a:r>
            <a:r>
              <a:rPr lang="en-US" sz="1600" baseline="-25000" dirty="0" err="1" smtClean="0">
                <a:cs typeface="Calibri" panose="020F0502020204030204" pitchFamily="34" charset="0"/>
              </a:rPr>
              <a:t>sh</a:t>
            </a:r>
            <a:r>
              <a:rPr lang="en-US" sz="1600" dirty="0" smtClean="0">
                <a:cs typeface="Calibri" panose="020F0502020204030204" pitchFamily="34" charset="0"/>
              </a:rPr>
              <a:t> case’ on multi-batch stability?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cs typeface="Calibri" panose="020F0502020204030204" pitchFamily="34" charset="0"/>
              </a:rPr>
              <a:t>How does the threshold change when HOM resonance frequency is at exact multiples of the revolution frequency?</a:t>
            </a:r>
          </a:p>
        </p:txBody>
      </p:sp>
    </p:spTree>
    <p:extLst>
      <p:ext uri="{BB962C8B-B14F-4D97-AF65-F5344CB8AC3E}">
        <p14:creationId xmlns:p14="http://schemas.microsoft.com/office/powerpoint/2010/main" val="238878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Simulation Parameters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3331" y="536015"/>
                <a:ext cx="8804365" cy="4071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Flat top, double RF V</a:t>
                </a:r>
                <a:r>
                  <a:rPr lang="en-US" sz="1600" baseline="-25000" dirty="0" smtClean="0"/>
                  <a:t>200</a:t>
                </a:r>
                <a:r>
                  <a:rPr lang="en-US" sz="1600" dirty="0" smtClean="0"/>
                  <a:t>=10MV, Q20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4x72 </a:t>
                </a:r>
                <a:r>
                  <a:rPr lang="en-US" sz="1600" dirty="0"/>
                  <a:t>bunches with </a:t>
                </a:r>
                <a:r>
                  <a:rPr lang="en-US" sz="1600" dirty="0" smtClean="0"/>
                  <a:t>1 </a:t>
                </a:r>
                <a:r>
                  <a:rPr lang="en-US" sz="1600" dirty="0"/>
                  <a:t>Million macro-particles per </a:t>
                </a:r>
                <a:r>
                  <a:rPr lang="en-US" sz="1600" dirty="0" smtClean="0"/>
                  <a:t>bunch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V</a:t>
                </a:r>
                <a:r>
                  <a:rPr lang="en-US" sz="1600" baseline="-25000" dirty="0" smtClean="0"/>
                  <a:t>800</a:t>
                </a:r>
                <a:r>
                  <a:rPr lang="en-US" sz="1600" dirty="0" smtClean="0"/>
                  <a:t>/V</a:t>
                </a:r>
                <a:r>
                  <a:rPr lang="en-US" sz="1600" baseline="-25000" dirty="0" smtClean="0"/>
                  <a:t>200</a:t>
                </a:r>
                <a:r>
                  <a:rPr lang="en-US" sz="1600" dirty="0" smtClean="0"/>
                  <a:t>=0.16, including voltage limitation due to beam loading (relevant above 2.5e11 p/b)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Multi-batch simulation possible thanks to </a:t>
                </a:r>
                <a:r>
                  <a:rPr lang="en-US" sz="1600" dirty="0" err="1" smtClean="0"/>
                  <a:t>BLonD</a:t>
                </a:r>
                <a:r>
                  <a:rPr lang="en-US" sz="1600" dirty="0" smtClean="0"/>
                  <a:t>-MPI (</a:t>
                </a:r>
                <a:r>
                  <a:rPr lang="en-US" sz="1600" dirty="0">
                    <a:cs typeface="Calibri" panose="020F0502020204030204" pitchFamily="34" charset="0"/>
                  </a:rPr>
                  <a:t>K. Iliakis, </a:t>
                </a:r>
                <a:r>
                  <a:rPr lang="en-GB" sz="1600" dirty="0">
                    <a:cs typeface="Calibri" panose="020F0502020204030204" pitchFamily="34" charset="0"/>
                    <a:hlinkClick r:id="rId2"/>
                  </a:rPr>
                  <a:t>LIU-SPS BD WG meeting, </a:t>
                </a:r>
                <a:r>
                  <a:rPr lang="en-GB" sz="1600" dirty="0" smtClean="0">
                    <a:cs typeface="Calibri" panose="020F0502020204030204" pitchFamily="34" charset="0"/>
                    <a:hlinkClick r:id="rId2"/>
                  </a:rPr>
                  <a:t>21/02/2019</a:t>
                </a:r>
                <a:r>
                  <a:rPr lang="en-GB" sz="1600" dirty="0" smtClean="0">
                    <a:cs typeface="Calibri" panose="020F0502020204030204" pitchFamily="34" charset="0"/>
                  </a:rPr>
                  <a:t>)</a:t>
                </a:r>
                <a:endParaRPr lang="en-US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Bunch spacing 5 RF buckets (25ns), batch spacing </a:t>
                </a:r>
                <a:r>
                  <a:rPr lang="en-US" sz="1600" dirty="0" smtClean="0"/>
                  <a:t>40 </a:t>
                </a:r>
                <a:r>
                  <a:rPr lang="en-US" sz="1600" dirty="0"/>
                  <a:t>RF buckets (</a:t>
                </a:r>
                <a:r>
                  <a:rPr lang="en-US" sz="1600" dirty="0" smtClean="0"/>
                  <a:t>200ns)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Using full SPS impedance model, in particular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200 &amp; 800 MHz TWC feedbacks modeled by reducing </a:t>
                </a:r>
                <a:r>
                  <a:rPr lang="en-US" sz="1600" dirty="0" err="1" smtClean="0"/>
                  <a:t>R</a:t>
                </a:r>
                <a:r>
                  <a:rPr lang="en-US" sz="1600" baseline="-25000" dirty="0" err="1" smtClean="0"/>
                  <a:t>sh</a:t>
                </a:r>
                <a:r>
                  <a:rPr lang="en-US" sz="1600" dirty="0" smtClean="0"/>
                  <a:t> by 26dB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different models for 915 MHz HOM (see next slide)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no phase loop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err="1" smtClean="0"/>
                  <a:t>BLonD</a:t>
                </a:r>
                <a:r>
                  <a:rPr lang="en-US" sz="1600" dirty="0" smtClean="0"/>
                  <a:t> simulation parameters: frequency resolution exactly </a:t>
                </a:r>
                <a:r>
                  <a:rPr lang="en-US" sz="1600" dirty="0" err="1" smtClean="0"/>
                  <a:t>f</a:t>
                </a:r>
                <a:r>
                  <a:rPr lang="en-US" sz="1600" baseline="-25000" dirty="0" err="1" smtClean="0"/>
                  <a:t>rev</a:t>
                </a:r>
                <a:r>
                  <a:rPr lang="en-US" sz="1600" dirty="0" smtClean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Initial bunches were matched including intensity effects!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Simulate 100 000k turns of flat top (2.3s)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Beam considered unstable if maximum relative bunch length spread exceeds 0.07:</a:t>
                </a:r>
                <a:br>
                  <a:rPr lang="en-US" sz="1600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𝑎𝑣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𝑖𝑛𝑗</m:t>
                            </m:r>
                          </m:sub>
                        </m:sSub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&gt;0.07</m:t>
                    </m:r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31" y="536015"/>
                <a:ext cx="8804365" cy="4071499"/>
              </a:xfrm>
              <a:prstGeom prst="rect">
                <a:avLst/>
              </a:prstGeom>
              <a:blipFill>
                <a:blip r:embed="rId3"/>
                <a:stretch>
                  <a:fillRect l="-277" t="-4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005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Models for 915MHz HOMs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39958" y="612466"/>
            <a:ext cx="88423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lower </a:t>
            </a:r>
            <a:r>
              <a:rPr lang="en-US" sz="1600" b="1" dirty="0" err="1" smtClean="0"/>
              <a:t>R</a:t>
            </a:r>
            <a:r>
              <a:rPr lang="en-US" sz="1600" b="1" baseline="-25000" dirty="0" err="1" smtClean="0"/>
              <a:t>sh</a:t>
            </a:r>
            <a:r>
              <a:rPr lang="en-US" sz="1600" dirty="0" smtClean="0"/>
              <a:t>: </a:t>
            </a:r>
            <a:r>
              <a:rPr lang="en-US" sz="1600" dirty="0"/>
              <a:t>R</a:t>
            </a:r>
            <a:r>
              <a:rPr lang="en-US" sz="1600" baseline="-25000" dirty="0"/>
              <a:t>sh</a:t>
            </a:r>
            <a:r>
              <a:rPr lang="en-US" sz="1600" dirty="0"/>
              <a:t>~2M</a:t>
            </a:r>
            <a:r>
              <a:rPr lang="el-GR" sz="1600" dirty="0" smtClean="0"/>
              <a:t>Ω</a:t>
            </a:r>
            <a:r>
              <a:rPr lang="en-US" sz="1600" dirty="0" smtClean="0"/>
              <a:t>, Q~5k (in current longitudinal SPS impedance model)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C000"/>
                </a:solidFill>
              </a:rPr>
              <a:t>higher </a:t>
            </a:r>
            <a:r>
              <a:rPr lang="en-US" sz="1600" b="1" dirty="0" err="1" smtClean="0">
                <a:solidFill>
                  <a:srgbClr val="FFC000"/>
                </a:solidFill>
              </a:rPr>
              <a:t>R</a:t>
            </a:r>
            <a:r>
              <a:rPr lang="en-US" sz="1600" b="1" baseline="-25000" dirty="0" err="1" smtClean="0">
                <a:solidFill>
                  <a:srgbClr val="FFC000"/>
                </a:solidFill>
              </a:rPr>
              <a:t>sh</a:t>
            </a:r>
            <a:r>
              <a:rPr lang="en-US" sz="1600" dirty="0" smtClean="0"/>
              <a:t> (open boundary conditions): </a:t>
            </a:r>
            <a:r>
              <a:rPr lang="en-US" sz="1600" dirty="0"/>
              <a:t>R</a:t>
            </a:r>
            <a:r>
              <a:rPr lang="en-US" sz="1600" baseline="-25000" dirty="0"/>
              <a:t>sh</a:t>
            </a:r>
            <a:r>
              <a:rPr lang="en-US" sz="1600" dirty="0"/>
              <a:t>~5M</a:t>
            </a:r>
            <a:r>
              <a:rPr lang="el-GR" sz="1600" dirty="0" smtClean="0"/>
              <a:t>Ω</a:t>
            </a:r>
            <a:r>
              <a:rPr lang="en-US" sz="1600" dirty="0" smtClean="0"/>
              <a:t>, Q~18k (see appendix for exact values)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B050"/>
                </a:solidFill>
              </a:rPr>
              <a:t>worst case</a:t>
            </a:r>
            <a:r>
              <a:rPr lang="en-US" sz="1600" dirty="0" smtClean="0"/>
              <a:t>: higher </a:t>
            </a:r>
            <a:r>
              <a:rPr lang="en-US" sz="1600" dirty="0" err="1" smtClean="0"/>
              <a:t>R</a:t>
            </a:r>
            <a:r>
              <a:rPr lang="en-US" sz="1600" baseline="-25000" dirty="0" err="1" smtClean="0"/>
              <a:t>sh</a:t>
            </a:r>
            <a:r>
              <a:rPr lang="en-US" sz="1600" dirty="0" smtClean="0"/>
              <a:t> model, where </a:t>
            </a:r>
            <a:r>
              <a:rPr lang="en-US" sz="1600" dirty="0" err="1" smtClean="0"/>
              <a:t>f</a:t>
            </a:r>
            <a:r>
              <a:rPr lang="en-US" sz="1600" baseline="-25000" dirty="0" err="1" smtClean="0"/>
              <a:t>r</a:t>
            </a:r>
            <a:r>
              <a:rPr lang="en-US" sz="1600" dirty="0" smtClean="0"/>
              <a:t> of the two modes at (nearly) integer multiples of </a:t>
            </a:r>
            <a:r>
              <a:rPr lang="en-US" sz="1600" dirty="0" err="1" smtClean="0"/>
              <a:t>f</a:t>
            </a:r>
            <a:r>
              <a:rPr lang="en-US" sz="1600" baseline="-25000" dirty="0" err="1" smtClean="0"/>
              <a:t>rev</a:t>
            </a:r>
            <a:r>
              <a:rPr lang="en-US" sz="1600" baseline="-25000" dirty="0" smtClean="0"/>
              <a:t/>
            </a:r>
            <a:br>
              <a:rPr lang="en-US" sz="1600" baseline="-25000" dirty="0" smtClean="0"/>
            </a:br>
            <a:r>
              <a:rPr lang="en-US" sz="1600" dirty="0" smtClean="0"/>
              <a:t>(next slide)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random</a:t>
            </a:r>
            <a:r>
              <a:rPr lang="en-US" sz="1600" dirty="0" smtClean="0"/>
              <a:t>: each cavity HOM (4 3-sections, 2 4-sections) has </a:t>
            </a:r>
            <a:r>
              <a:rPr lang="en-US" sz="1600" dirty="0" err="1" smtClean="0"/>
              <a:t>f</a:t>
            </a:r>
            <a:r>
              <a:rPr lang="en-US" sz="1600" baseline="-25000" dirty="0" err="1" smtClean="0"/>
              <a:t>r</a:t>
            </a:r>
            <a:r>
              <a:rPr lang="en-US" sz="1600" dirty="0" smtClean="0"/>
              <a:t> randomly shifted by ±50kHz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8" y="1894807"/>
            <a:ext cx="4349714" cy="32486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54760" y="3444020"/>
            <a:ext cx="4889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‘higher </a:t>
            </a:r>
            <a:r>
              <a:rPr lang="en-US" dirty="0" err="1"/>
              <a:t>R</a:t>
            </a:r>
            <a:r>
              <a:rPr lang="en-US" baseline="-25000" dirty="0" err="1"/>
              <a:t>sh</a:t>
            </a:r>
            <a:r>
              <a:rPr lang="en-US" baseline="-25000" dirty="0"/>
              <a:t> </a:t>
            </a:r>
            <a:r>
              <a:rPr lang="en-US" dirty="0"/>
              <a:t>model’ has larger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sh</a:t>
            </a:r>
            <a:r>
              <a:rPr lang="en-US" dirty="0" smtClean="0"/>
              <a:t>, </a:t>
            </a:r>
            <a:r>
              <a:rPr lang="en-US" dirty="0"/>
              <a:t>but reduced </a:t>
            </a:r>
            <a:r>
              <a:rPr lang="en-US" dirty="0" smtClean="0"/>
              <a:t>R/Q compared to ‘lower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sh</a:t>
            </a:r>
            <a:r>
              <a:rPr lang="en-US" dirty="0" smtClean="0"/>
              <a:t>’ model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3M</a:t>
            </a:r>
            <a:r>
              <a:rPr lang="el-GR" dirty="0"/>
              <a:t>Ω</a:t>
            </a:r>
            <a:r>
              <a:rPr lang="en-US" dirty="0"/>
              <a:t> estimate from fixed target beam</a:t>
            </a:r>
            <a:br>
              <a:rPr lang="en-US" dirty="0"/>
            </a:br>
            <a:r>
              <a:rPr lang="en-US" dirty="0"/>
              <a:t>(I. Karpov, </a:t>
            </a:r>
            <a:r>
              <a:rPr lang="en-US" dirty="0">
                <a:hlinkClick r:id="rId4"/>
              </a:rPr>
              <a:t>LIU-SPS BD WG meeting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826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Effect of 915 MHz HOM frequency </a:t>
            </a:r>
            <a:r>
              <a:rPr lang="en-US" sz="3200" dirty="0"/>
              <a:t>shift (</a:t>
            </a:r>
            <a:r>
              <a:rPr lang="en-US" sz="3200" dirty="0" smtClean="0"/>
              <a:t>V</a:t>
            </a:r>
            <a:r>
              <a:rPr lang="en-US" sz="3200" baseline="-25000" dirty="0" smtClean="0"/>
              <a:t>800</a:t>
            </a:r>
            <a:r>
              <a:rPr lang="en-US" sz="3200" dirty="0" smtClean="0"/>
              <a:t>/V</a:t>
            </a:r>
            <a:r>
              <a:rPr lang="en-US" sz="3200" baseline="-25000" dirty="0" smtClean="0"/>
              <a:t>200 </a:t>
            </a:r>
            <a:r>
              <a:rPr lang="en-US" sz="3200" dirty="0" smtClean="0"/>
              <a:t>= 0.10</a:t>
            </a:r>
            <a:r>
              <a:rPr lang="en-US" sz="3200" dirty="0"/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0" y="1801080"/>
            <a:ext cx="4161658" cy="31082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440" y="1801079"/>
            <a:ext cx="4161658" cy="31082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609333"/>
            <a:ext cx="3592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lower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sh</a:t>
            </a:r>
            <a:r>
              <a:rPr lang="en-US" dirty="0" smtClean="0"/>
              <a:t> </a:t>
            </a:r>
            <a:r>
              <a:rPr lang="en-US" dirty="0"/>
              <a:t>model: </a:t>
            </a:r>
            <a:r>
              <a:rPr lang="en-US" dirty="0" smtClean="0"/>
              <a:t>R</a:t>
            </a:r>
            <a:r>
              <a:rPr lang="en-US" baseline="-25000" dirty="0" smtClean="0"/>
              <a:t>sh</a:t>
            </a:r>
            <a:r>
              <a:rPr lang="en-US" dirty="0" smtClean="0"/>
              <a:t>~2M</a:t>
            </a:r>
            <a:r>
              <a:rPr lang="el-GR" dirty="0" smtClean="0"/>
              <a:t>Ω</a:t>
            </a:r>
            <a:r>
              <a:rPr lang="en-US" dirty="0" smtClean="0"/>
              <a:t>, Q~5k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638038" y="1602913"/>
            <a:ext cx="3810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 </a:t>
            </a:r>
            <a:r>
              <a:rPr lang="en-US" dirty="0" err="1"/>
              <a:t>R</a:t>
            </a:r>
            <a:r>
              <a:rPr lang="en-US" baseline="-25000" dirty="0" err="1"/>
              <a:t>sh</a:t>
            </a:r>
            <a:r>
              <a:rPr lang="en-US" dirty="0"/>
              <a:t> model: R</a:t>
            </a:r>
            <a:r>
              <a:rPr lang="en-US" baseline="-25000" dirty="0"/>
              <a:t>sh</a:t>
            </a:r>
            <a:r>
              <a:rPr lang="en-US" dirty="0"/>
              <a:t>~5M</a:t>
            </a:r>
            <a:r>
              <a:rPr lang="el-GR" dirty="0" smtClean="0"/>
              <a:t>Ω</a:t>
            </a:r>
            <a:r>
              <a:rPr lang="en-US" dirty="0" smtClean="0"/>
              <a:t>, Q~18k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436637" y="4341845"/>
            <a:ext cx="864636" cy="3547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66788" y="467256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worst case</a:t>
            </a:r>
            <a:endParaRPr lang="en-GB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0782" y="480710"/>
                <a:ext cx="885736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915 HOMs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𝑑𝑓</m:t>
                        </m:r>
                      </m:e>
                    </m:d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𝑟𝑒𝑣</m:t>
                        </m:r>
                      </m:sub>
                    </m:sSub>
                  </m:oMath>
                </a14:m>
                <a:r>
                  <a:rPr lang="en-US" sz="1600" dirty="0" smtClean="0"/>
                  <a:t>; nominal resonance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600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 smtClean="0"/>
                  <a:t> closest integer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≃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𝑟𝑒𝑣</m:t>
                        </m:r>
                      </m:sub>
                    </m:sSub>
                  </m:oMath>
                </a14:m>
                <a:r>
                  <a:rPr lang="en-US" sz="1600" dirty="0" smtClean="0"/>
                  <a:t>;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=−2,…,2</m:t>
                    </m:r>
                  </m:oMath>
                </a14:m>
                <a:r>
                  <a:rPr lang="en-US" sz="1600" dirty="0" smtClean="0"/>
                  <a:t>;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=0, 0.1 ,0.5, 0.8</m:t>
                    </m:r>
                  </m:oMath>
                </a14:m>
                <a:endParaRPr lang="en-US" sz="1600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 smtClean="0"/>
                  <a:t>; dashed lines are at multiples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𝑟𝑒𝑣</m:t>
                        </m:r>
                      </m:sub>
                    </m:sSub>
                  </m:oMath>
                </a14:m>
                <a:endParaRPr lang="en-US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Shifting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~ </a:t>
                </a:r>
                <a:r>
                  <a:rPr lang="en-US" sz="1600" dirty="0" smtClean="0"/>
                  <a:t>15kHz (</a:t>
                </a:r>
                <a:r>
                  <a:rPr lang="en-US" sz="1600" dirty="0"/>
                  <a:t>n=0, </a:t>
                </a:r>
                <a:r>
                  <a:rPr lang="en-US" sz="1600" dirty="0" err="1" smtClean="0"/>
                  <a:t>df</a:t>
                </a:r>
                <a:r>
                  <a:rPr lang="en-US" sz="1600" dirty="0" smtClean="0"/>
                  <a:t>=0.1) yields </a:t>
                </a:r>
                <a:r>
                  <a:rPr lang="en-US" sz="1600" dirty="0"/>
                  <a:t>‘</a:t>
                </a:r>
                <a:r>
                  <a:rPr lang="en-US" sz="1600" b="1" dirty="0">
                    <a:solidFill>
                      <a:srgbClr val="00B050"/>
                    </a:solidFill>
                  </a:rPr>
                  <a:t>worst case</a:t>
                </a:r>
                <a:r>
                  <a:rPr lang="en-US" sz="1600" dirty="0" smtClean="0"/>
                  <a:t>’ model with lowest threshold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2" y="480710"/>
                <a:ext cx="8857363" cy="1077218"/>
              </a:xfrm>
              <a:prstGeom prst="rect">
                <a:avLst/>
              </a:prstGeom>
              <a:blipFill>
                <a:blip r:embed="rId6"/>
                <a:stretch>
                  <a:fillRect l="-275" t="-1695" b="-62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6273280" y="1986171"/>
            <a:ext cx="102637" cy="2363180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48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Thresholds, different 915 MHz HOM models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103"/>
            <a:ext cx="2940261" cy="219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631" y="607103"/>
            <a:ext cx="2940261" cy="219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" y="2695103"/>
            <a:ext cx="2928000" cy="219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731" y="607103"/>
            <a:ext cx="2928000" cy="219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03" y="2695103"/>
            <a:ext cx="2940251" cy="219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733" y="2695103"/>
            <a:ext cx="2940251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Thresholds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564" y="1130450"/>
            <a:ext cx="5237087" cy="39114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446" y="533021"/>
            <a:ext cx="852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4x72 </a:t>
            </a:r>
            <a:r>
              <a:rPr lang="en-US" dirty="0" smtClean="0"/>
              <a:t>bunches; V</a:t>
            </a:r>
            <a:r>
              <a:rPr lang="en-US" baseline="-25000" dirty="0" smtClean="0"/>
              <a:t>800</a:t>
            </a:r>
            <a:r>
              <a:rPr lang="en-US" dirty="0" smtClean="0"/>
              <a:t>/V</a:t>
            </a:r>
            <a:r>
              <a:rPr lang="en-US" baseline="-25000" dirty="0" smtClean="0"/>
              <a:t>200</a:t>
            </a:r>
            <a:r>
              <a:rPr lang="en-US" dirty="0" smtClean="0"/>
              <a:t>=0.16</a:t>
            </a:r>
            <a:r>
              <a:rPr lang="en-US" dirty="0"/>
              <a:t>, including voltage limitation due to beam </a:t>
            </a:r>
            <a:r>
              <a:rPr lang="en-US" dirty="0" smtClean="0"/>
              <a:t>loading</a:t>
            </a:r>
          </a:p>
        </p:txBody>
      </p:sp>
    </p:spTree>
    <p:extLst>
      <p:ext uri="{BB962C8B-B14F-4D97-AF65-F5344CB8AC3E}">
        <p14:creationId xmlns:p14="http://schemas.microsoft.com/office/powerpoint/2010/main" val="197113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Summary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0284" y="607103"/>
            <a:ext cx="8363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sz="1600" dirty="0" smtClean="0">
              <a:cs typeface="Calibri" panose="020F050202020403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08407" y="250430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Next steps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1491" y="3056791"/>
            <a:ext cx="8363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On-going CST simulations of 200 MHz TWCs including terminations (load and</a:t>
            </a:r>
            <a:br>
              <a:rPr lang="en-US" sz="1600" dirty="0" smtClean="0"/>
            </a:br>
            <a:r>
              <a:rPr lang="en-US" sz="1600" dirty="0" smtClean="0"/>
              <a:t>Y-chamber) and correct lengths of feeder lines</a:t>
            </a:r>
            <a:br>
              <a:rPr lang="en-US" sz="1600" dirty="0" smtClean="0"/>
            </a:b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1600" dirty="0" smtClean="0"/>
              <a:t>simulate threshold once new ‘realistic’(?) model of 915 MHz HOM becomes available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491" y="574666"/>
            <a:ext cx="83637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Different models of 915 MHz HOM yield similar multi-batch threshold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Beam HL-LHC design values (2.4e11 p/b and 1.65 ns bunch length) is stable, but no margin for shorter bunches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Power limitation mainly due to 200 MHz TWC, and </a:t>
            </a:r>
            <a:r>
              <a:rPr lang="en-US" sz="1600" dirty="0"/>
              <a:t>V</a:t>
            </a:r>
            <a:r>
              <a:rPr lang="en-US" sz="1600" baseline="-25000" dirty="0"/>
              <a:t>800</a:t>
            </a:r>
            <a:r>
              <a:rPr lang="en-US" sz="1600" dirty="0"/>
              <a:t>/V</a:t>
            </a:r>
            <a:r>
              <a:rPr lang="en-US" sz="1600" baseline="-25000" dirty="0"/>
              <a:t>200</a:t>
            </a:r>
            <a:r>
              <a:rPr lang="en-US" sz="1600" dirty="0" smtClean="0"/>
              <a:t> was </a:t>
            </a:r>
            <a:r>
              <a:rPr lang="en-US" sz="1600" dirty="0"/>
              <a:t>kept at 16</a:t>
            </a:r>
            <a:r>
              <a:rPr lang="en-US" sz="1600" dirty="0" smtClean="0"/>
              <a:t>% </a:t>
            </a:r>
            <a:br>
              <a:rPr lang="en-US" sz="1600" dirty="0" smtClean="0"/>
            </a:b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600" dirty="0" smtClean="0"/>
              <a:t> ratio V</a:t>
            </a:r>
            <a:r>
              <a:rPr lang="en-US" sz="1600" baseline="-25000" dirty="0" smtClean="0"/>
              <a:t>800</a:t>
            </a:r>
            <a:r>
              <a:rPr lang="en-US" sz="1600" dirty="0" smtClean="0"/>
              <a:t>/V</a:t>
            </a:r>
            <a:r>
              <a:rPr lang="en-US" sz="1600" baseline="-25000" dirty="0" smtClean="0"/>
              <a:t>200</a:t>
            </a:r>
            <a:r>
              <a:rPr lang="en-US" sz="1600" dirty="0" smtClean="0"/>
              <a:t> could </a:t>
            </a:r>
            <a:r>
              <a:rPr lang="en-US" sz="1600" dirty="0"/>
              <a:t>be </a:t>
            </a:r>
            <a:r>
              <a:rPr lang="en-US" sz="1600" dirty="0" smtClean="0"/>
              <a:t>increased to gain larger stability margin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4349945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Thank you for your attention!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8412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Appendix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0284" y="607103"/>
            <a:ext cx="8363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sz="1600" dirty="0" smtClean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54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16-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CERNCorporate16-9</Template>
  <TotalTime>112</TotalTime>
  <Words>709</Words>
  <Application>Microsoft Office PowerPoint</Application>
  <PresentationFormat>On-screen Show (16:9)</PresentationFormat>
  <Paragraphs>132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 Math</vt:lpstr>
      <vt:lpstr>CERNCorporate16-9</vt:lpstr>
      <vt:lpstr>Update on 915 MHz HOM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Markus Schwarz</dc:creator>
  <cp:lastModifiedBy>Markus Schwarz</cp:lastModifiedBy>
  <cp:revision>20</cp:revision>
  <dcterms:created xsi:type="dcterms:W3CDTF">2019-12-16T12:56:46Z</dcterms:created>
  <dcterms:modified xsi:type="dcterms:W3CDTF">2019-12-19T14:13:11Z</dcterms:modified>
</cp:coreProperties>
</file>