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0" r:id="rId6"/>
    <p:sldId id="261" r:id="rId7"/>
    <p:sldId id="269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A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AFCF7-4356-4471-A31B-E46A3AD96C1B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DF72F-C422-4C86-9081-004560420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6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E4935-9528-40F7-8216-1FAE67BB35F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71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5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0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5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7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18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8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47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8999-9285-4D7D-B8F0-DF8098FB5241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9044-E09A-418B-9B9A-EC44E32F58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85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61835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End-of-Year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1427"/>
            <a:ext cx="9144000" cy="1655762"/>
          </a:xfrm>
        </p:spPr>
        <p:txBody>
          <a:bodyPr/>
          <a:lstStyle/>
          <a:p>
            <a:r>
              <a:rPr lang="en-US" dirty="0" smtClean="0"/>
              <a:t>LIU-SPS BD WG meeting 19.12.2019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68" y="192504"/>
            <a:ext cx="2731169" cy="27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2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3" y="17723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C00000"/>
                </a:solidFill>
              </a:rPr>
              <a:t>Happy New Year!  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953" y="4892179"/>
            <a:ext cx="8648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C00000"/>
                </a:solidFill>
              </a:rPr>
              <a:t>Successful completion of LS2! </a:t>
            </a:r>
            <a:endParaRPr lang="en-GB" sz="4800" dirty="0"/>
          </a:p>
        </p:txBody>
      </p:sp>
      <p:pic>
        <p:nvPicPr>
          <p:cNvPr id="1026" name="Picture 2" descr="Image result for new year 2020 rat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51" b="32802"/>
          <a:stretch/>
        </p:blipFill>
        <p:spPr bwMode="auto">
          <a:xfrm>
            <a:off x="1928350" y="1866678"/>
            <a:ext cx="7781846" cy="263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1" y="0"/>
            <a:ext cx="1515978" cy="151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7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015" y="280904"/>
            <a:ext cx="9370596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Meetings in 2019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 10 meetings  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 Main topics:</a:t>
            </a:r>
          </a:p>
          <a:p>
            <a:pPr lvl="1"/>
            <a:r>
              <a:rPr lang="en-US" sz="2000" dirty="0" smtClean="0"/>
              <a:t>Transverse and longitudinal beam instabilities</a:t>
            </a:r>
          </a:p>
          <a:p>
            <a:pPr lvl="1"/>
            <a:r>
              <a:rPr lang="en-US" sz="2000" dirty="0" smtClean="0"/>
              <a:t>200 MHz RF upgrade </a:t>
            </a:r>
          </a:p>
          <a:p>
            <a:pPr lvl="1"/>
            <a:r>
              <a:rPr lang="en-US" sz="2000" dirty="0" smtClean="0"/>
              <a:t>Ions</a:t>
            </a:r>
          </a:p>
          <a:p>
            <a:pPr lvl="1"/>
            <a:r>
              <a:rPr lang="en-US" sz="2000" dirty="0" smtClean="0"/>
              <a:t>Fixed target beam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This year winners</a:t>
            </a:r>
            <a:endParaRPr lang="en-US" sz="2400" dirty="0" smtClean="0"/>
          </a:p>
          <a:p>
            <a:pPr marL="914400" lvl="2" indent="0">
              <a:buNone/>
            </a:pPr>
            <a:r>
              <a:rPr lang="en-US" dirty="0" smtClean="0"/>
              <a:t>(9 talks) Markus Schwarz</a:t>
            </a:r>
          </a:p>
          <a:p>
            <a:pPr marL="914400" lvl="2" indent="0">
              <a:buNone/>
            </a:pPr>
            <a:r>
              <a:rPr lang="en-US" sz="2000" dirty="0" smtClean="0"/>
              <a:t>(3 talks) </a:t>
            </a:r>
            <a:r>
              <a:rPr lang="en-US" dirty="0" smtClean="0"/>
              <a:t>Carlo </a:t>
            </a:r>
            <a:r>
              <a:rPr lang="en-US" dirty="0" err="1" smtClean="0"/>
              <a:t>Zannini</a:t>
            </a:r>
            <a:r>
              <a:rPr lang="en-US" dirty="0" smtClean="0"/>
              <a:t>, Patrick Kramer, …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Minutes: </a:t>
            </a:r>
            <a:r>
              <a:rPr lang="en-US" sz="2400" dirty="0" smtClean="0"/>
              <a:t>thanks a lot to Markus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              </a:t>
            </a:r>
            <a:r>
              <a:rPr lang="en-US" dirty="0" smtClean="0">
                <a:solidFill>
                  <a:srgbClr val="C00000"/>
                </a:solidFill>
              </a:rPr>
              <a:t>Many thanks to all participants and speakers!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84" y="222836"/>
            <a:ext cx="1383631" cy="1383631"/>
          </a:xfrm>
          <a:prstGeom prst="rect">
            <a:avLst/>
          </a:prstGeom>
        </p:spPr>
      </p:pic>
      <p:pic>
        <p:nvPicPr>
          <p:cNvPr id="10" name="Picture 2" descr="Image result for race with a winner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553" y="2477097"/>
            <a:ext cx="2869573" cy="28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519" y="1606467"/>
            <a:ext cx="3509608" cy="350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2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HOM damping and </a:t>
            </a:r>
            <a:r>
              <a:rPr lang="en-GB" dirty="0">
                <a:solidFill>
                  <a:srgbClr val="0070C0"/>
                </a:solidFill>
              </a:rPr>
              <a:t>tuning</a:t>
            </a:r>
            <a:r>
              <a:rPr lang="en-GB" dirty="0"/>
              <a:t> of </a:t>
            </a:r>
            <a:r>
              <a:rPr lang="en-GB" dirty="0" smtClean="0"/>
              <a:t>the 200 </a:t>
            </a:r>
            <a:r>
              <a:rPr lang="en-GB" dirty="0"/>
              <a:t>MHz TWC during LS2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Q</a:t>
            </a:r>
            <a:r>
              <a:rPr lang="en-GB" dirty="0" smtClean="0"/>
              <a:t>uality </a:t>
            </a:r>
            <a:r>
              <a:rPr lang="en-GB" dirty="0"/>
              <a:t>control of impedance reduction (VF shielding) in the </a:t>
            </a:r>
            <a:r>
              <a:rPr lang="en-GB" dirty="0" smtClean="0"/>
              <a:t>tunnel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</a:t>
            </a:r>
            <a:r>
              <a:rPr lang="en-GB" dirty="0" smtClean="0"/>
              <a:t>eam </a:t>
            </a:r>
            <a:r>
              <a:rPr lang="en-GB" dirty="0"/>
              <a:t>losses </a:t>
            </a:r>
            <a:r>
              <a:rPr lang="en-GB" dirty="0">
                <a:solidFill>
                  <a:srgbClr val="0070C0"/>
                </a:solidFill>
              </a:rPr>
              <a:t>at the beginning of ramp</a:t>
            </a:r>
            <a:r>
              <a:rPr lang="en-GB" dirty="0"/>
              <a:t> (full bucket due to PS bunch distribution), feasibility of smaller injected bunches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L</a:t>
            </a:r>
            <a:r>
              <a:rPr lang="en-GB" dirty="0" smtClean="0"/>
              <a:t>ongitudinal </a:t>
            </a:r>
            <a:r>
              <a:rPr lang="en-GB" dirty="0"/>
              <a:t>beam stability on flat bottom and </a:t>
            </a:r>
            <a:r>
              <a:rPr lang="en-GB" dirty="0">
                <a:solidFill>
                  <a:srgbClr val="0070C0"/>
                </a:solidFill>
              </a:rPr>
              <a:t>during ramp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>
                <a:solidFill>
                  <a:srgbClr val="0070C0"/>
                </a:solidFill>
              </a:rPr>
              <a:t>tabilisation</a:t>
            </a:r>
            <a:r>
              <a:rPr lang="en-GB" dirty="0" smtClean="0"/>
              <a:t> </a:t>
            </a:r>
            <a:r>
              <a:rPr lang="en-GB" dirty="0"/>
              <a:t>of ion beam and slip-stacking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70C0"/>
                </a:solidFill>
              </a:rPr>
              <a:t>C</a:t>
            </a:r>
            <a:r>
              <a:rPr lang="en-GB" dirty="0" smtClean="0">
                <a:solidFill>
                  <a:srgbClr val="0070C0"/>
                </a:solidFill>
              </a:rPr>
              <a:t>ontrolled </a:t>
            </a:r>
            <a:r>
              <a:rPr lang="en-GB" dirty="0">
                <a:solidFill>
                  <a:srgbClr val="0070C0"/>
                </a:solidFill>
              </a:rPr>
              <a:t>emittance blow-up for protons and especially ions (intensity effects and bunch-by-bunch difference)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6" y="236707"/>
            <a:ext cx="1518568" cy="1518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495" y="3593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Challenges </a:t>
            </a:r>
            <a:r>
              <a:rPr lang="en-US" sz="4800" dirty="0">
                <a:solidFill>
                  <a:srgbClr val="C00000"/>
                </a:solidFill>
              </a:rPr>
              <a:t>for </a:t>
            </a:r>
            <a:r>
              <a:rPr lang="en-US" sz="4800" dirty="0" smtClean="0">
                <a:solidFill>
                  <a:srgbClr val="C00000"/>
                </a:solidFill>
              </a:rPr>
              <a:t>2019 </a:t>
            </a:r>
            <a:r>
              <a:rPr lang="en-US" sz="4800" dirty="0">
                <a:solidFill>
                  <a:srgbClr val="C00000"/>
                </a:solidFill>
              </a:rPr>
              <a:t>(from last year talk)</a:t>
            </a:r>
            <a:endParaRPr lang="en-GB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</a:t>
            </a:r>
            <a:r>
              <a:rPr lang="en-GB" dirty="0" smtClean="0"/>
              <a:t>orizontal </a:t>
            </a:r>
            <a:r>
              <a:rPr lang="en-GB" dirty="0"/>
              <a:t>stability with LIU intensity - source to be identified to prepare </a:t>
            </a:r>
            <a:r>
              <a:rPr lang="en-GB" dirty="0">
                <a:solidFill>
                  <a:srgbClr val="0070C0"/>
                </a:solidFill>
              </a:rPr>
              <a:t>mitigation strategy </a:t>
            </a:r>
            <a:r>
              <a:rPr lang="en-GB" dirty="0"/>
              <a:t>and future actions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</a:t>
            </a:r>
            <a:r>
              <a:rPr lang="en-GB" dirty="0" smtClean="0"/>
              <a:t>unch-by-bunch </a:t>
            </a:r>
            <a:r>
              <a:rPr lang="en-GB" dirty="0"/>
              <a:t>coherent tune shifts with LIU intensity and </a:t>
            </a:r>
            <a:r>
              <a:rPr lang="en-GB" dirty="0">
                <a:solidFill>
                  <a:srgbClr val="0070C0"/>
                </a:solidFill>
              </a:rPr>
              <a:t>impact on damper operation</a:t>
            </a:r>
            <a:r>
              <a:rPr lang="en-GB" dirty="0"/>
              <a:t> (wide tune acceptance, </a:t>
            </a:r>
            <a:r>
              <a:rPr lang="en-GB" dirty="0" err="1"/>
              <a:t>Laslett</a:t>
            </a:r>
            <a:r>
              <a:rPr lang="en-GB" dirty="0"/>
              <a:t> corrections, …)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</a:t>
            </a:r>
            <a:r>
              <a:rPr lang="en-GB" dirty="0" smtClean="0"/>
              <a:t>mittance preservation: </a:t>
            </a:r>
            <a:r>
              <a:rPr lang="en-GB" dirty="0"/>
              <a:t>operation with -0.21 space charge tune shift (LIU BCMS) on top of </a:t>
            </a:r>
            <a:r>
              <a:rPr lang="en-GB" dirty="0">
                <a:solidFill>
                  <a:srgbClr val="0070C0"/>
                </a:solidFill>
              </a:rPr>
              <a:t>bunch-by-bunch tune </a:t>
            </a:r>
            <a:r>
              <a:rPr lang="en-GB" dirty="0"/>
              <a:t>shifts from </a:t>
            </a:r>
            <a:r>
              <a:rPr lang="en-GB" dirty="0" smtClean="0"/>
              <a:t>impedance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 P</a:t>
            </a:r>
            <a:r>
              <a:rPr lang="en-GB" dirty="0" smtClean="0"/>
              <a:t>reparation for re-start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846"/>
            <a:ext cx="1383631" cy="1383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68" y="39048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Challenges for </a:t>
            </a:r>
            <a:r>
              <a:rPr lang="en-US" sz="4800" dirty="0" smtClean="0">
                <a:solidFill>
                  <a:srgbClr val="C00000"/>
                </a:solidFill>
              </a:rPr>
              <a:t>2019 </a:t>
            </a:r>
            <a:r>
              <a:rPr lang="en-US" sz="4800" dirty="0">
                <a:solidFill>
                  <a:srgbClr val="C00000"/>
                </a:solidFill>
              </a:rPr>
              <a:t>(from last year talk)</a:t>
            </a:r>
            <a:endParaRPr lang="en-GB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6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641" y="379495"/>
            <a:ext cx="8133348" cy="132556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Achievements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Baseline HOM damping </a:t>
            </a:r>
            <a:r>
              <a:rPr lang="en-GB" dirty="0"/>
              <a:t>in 3- and 4-section cavities achieved 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Instability thresholds on flat top simulated with </a:t>
            </a:r>
            <a:r>
              <a:rPr lang="en-GB" dirty="0" smtClean="0">
                <a:solidFill>
                  <a:srgbClr val="00B050"/>
                </a:solidFill>
              </a:rPr>
              <a:t>4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LHC batches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B050"/>
                </a:solidFill>
              </a:rPr>
              <a:t>Identification </a:t>
            </a:r>
            <a:r>
              <a:rPr lang="en-GB" dirty="0" smtClean="0"/>
              <a:t>and studies of the </a:t>
            </a:r>
            <a:r>
              <a:rPr lang="en-GB" dirty="0" smtClean="0">
                <a:solidFill>
                  <a:srgbClr val="00B050"/>
                </a:solidFill>
              </a:rPr>
              <a:t>915 MHz </a:t>
            </a:r>
            <a:r>
              <a:rPr lang="en-GB" dirty="0" smtClean="0"/>
              <a:t>HOM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Single bunch thresholds - </a:t>
            </a:r>
            <a:r>
              <a:rPr lang="en-GB" dirty="0" smtClean="0">
                <a:solidFill>
                  <a:srgbClr val="00B050"/>
                </a:solidFill>
              </a:rPr>
              <a:t>agreement</a:t>
            </a:r>
            <a:r>
              <a:rPr lang="en-GB" dirty="0" smtClean="0"/>
              <a:t> of simulations with measurements using updated SPS impedance model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B050"/>
                </a:solidFill>
              </a:rPr>
              <a:t>Impedance reduction </a:t>
            </a:r>
            <a:r>
              <a:rPr lang="en-GB" dirty="0" smtClean="0"/>
              <a:t>due to </a:t>
            </a:r>
            <a:r>
              <a:rPr lang="en-GB" dirty="0" smtClean="0">
                <a:solidFill>
                  <a:srgbClr val="00B050"/>
                </a:solidFill>
              </a:rPr>
              <a:t>layout optimisation</a:t>
            </a:r>
            <a:endParaRPr lang="en-GB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 smtClean="0">
                <a:solidFill>
                  <a:srgbClr val="00B050"/>
                </a:solidFill>
              </a:rPr>
              <a:t>ongitudinal instability at the injection plateau</a:t>
            </a:r>
            <a:r>
              <a:rPr lang="en-GB" dirty="0" smtClean="0"/>
              <a:t> due to 200 MHz impedance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Study of effect of </a:t>
            </a:r>
            <a:r>
              <a:rPr lang="en-GB" dirty="0" smtClean="0">
                <a:solidFill>
                  <a:srgbClr val="00B050"/>
                </a:solidFill>
              </a:rPr>
              <a:t>fundamental frequency shift</a:t>
            </a:r>
            <a:r>
              <a:rPr lang="en-GB" dirty="0" smtClean="0"/>
              <a:t> in 200 MHz RF system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Study </a:t>
            </a:r>
            <a:r>
              <a:rPr lang="en-US" dirty="0" smtClean="0"/>
              <a:t>of the </a:t>
            </a:r>
            <a:r>
              <a:rPr lang="en-US" dirty="0"/>
              <a:t>impact of installing 200 MHz cavities for </a:t>
            </a:r>
            <a:r>
              <a:rPr lang="en-US" dirty="0" err="1">
                <a:solidFill>
                  <a:srgbClr val="00B050"/>
                </a:solidFill>
              </a:rPr>
              <a:t>eSPS</a:t>
            </a:r>
            <a:r>
              <a:rPr lang="en-US" dirty="0">
                <a:solidFill>
                  <a:srgbClr val="00B050"/>
                </a:solidFill>
              </a:rPr>
              <a:t> 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31757" cy="143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9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2146" y="190415"/>
            <a:ext cx="8365958" cy="132556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C00000"/>
                </a:solidFill>
              </a:rPr>
              <a:t>Achievements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Development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00B050"/>
                </a:solidFill>
              </a:rPr>
              <a:t>validation of </a:t>
            </a:r>
            <a:r>
              <a:rPr lang="en-GB" dirty="0" smtClean="0">
                <a:solidFill>
                  <a:srgbClr val="00B050"/>
                </a:solidFill>
              </a:rPr>
              <a:t>SPS multi</a:t>
            </a:r>
            <a:r>
              <a:rPr lang="en-GB" dirty="0">
                <a:solidFill>
                  <a:srgbClr val="00B050"/>
                </a:solidFill>
              </a:rPr>
              <a:t>-bunch impedance model </a:t>
            </a:r>
            <a:r>
              <a:rPr lang="en-GB" dirty="0" smtClean="0"/>
              <a:t>and </a:t>
            </a:r>
            <a:r>
              <a:rPr lang="en-GB" dirty="0" err="1">
                <a:solidFill>
                  <a:srgbClr val="00B050"/>
                </a:solidFill>
              </a:rPr>
              <a:t>PyHeadTail</a:t>
            </a:r>
            <a:r>
              <a:rPr lang="en-GB" dirty="0">
                <a:solidFill>
                  <a:srgbClr val="00B050"/>
                </a:solidFill>
              </a:rPr>
              <a:t> simulation model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50"/>
                </a:solidFill>
              </a:rPr>
              <a:t>Reproduced horizontal multi-bunch instability </a:t>
            </a:r>
            <a:r>
              <a:rPr lang="en-GB" dirty="0" smtClean="0"/>
              <a:t>– limits as </a:t>
            </a:r>
            <a:r>
              <a:rPr lang="en-GB" dirty="0"/>
              <a:t>function of chromaticity and octupole </a:t>
            </a:r>
            <a:r>
              <a:rPr lang="en-GB" dirty="0" smtClean="0"/>
              <a:t>settings </a:t>
            </a:r>
            <a:r>
              <a:rPr lang="en-GB" dirty="0">
                <a:solidFill>
                  <a:srgbClr val="00B050"/>
                </a:solidFill>
              </a:rPr>
              <a:t>in good agreement with measurements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B050"/>
                </a:solidFill>
              </a:rPr>
              <a:t>Defined required 915 MHz HOM damping for transverse stability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B050"/>
                </a:solidFill>
              </a:rPr>
              <a:t>Refined </a:t>
            </a:r>
            <a:r>
              <a:rPr lang="en-GB" dirty="0">
                <a:solidFill>
                  <a:srgbClr val="00B050"/>
                </a:solidFill>
              </a:rPr>
              <a:t>studies of emittance growth </a:t>
            </a:r>
            <a:r>
              <a:rPr lang="en-GB" dirty="0" smtClean="0"/>
              <a:t>due to quadrupole power converter ripple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Preparation of </a:t>
            </a:r>
            <a:r>
              <a:rPr lang="en-GB" dirty="0">
                <a:solidFill>
                  <a:srgbClr val="00B050"/>
                </a:solidFill>
              </a:rPr>
              <a:t>SPS optics model with LIU upgrades </a:t>
            </a:r>
            <a:r>
              <a:rPr lang="en-GB" dirty="0" smtClean="0"/>
              <a:t>including layout checks in preparation for </a:t>
            </a:r>
            <a:r>
              <a:rPr lang="en-GB" dirty="0"/>
              <a:t>post-</a:t>
            </a:r>
            <a:r>
              <a:rPr lang="en-GB" dirty="0" smtClean="0"/>
              <a:t>LS2 operation</a:t>
            </a: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1" y="95207"/>
            <a:ext cx="1515978" cy="151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4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968" y="355655"/>
            <a:ext cx="7415464" cy="995082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PhD thesis defended in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32" y="1795355"/>
            <a:ext cx="6609579" cy="419548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Danilo Quartullo </a:t>
            </a:r>
            <a:r>
              <a:rPr lang="en-US" dirty="0"/>
              <a:t>- Jan 2019 at Sapienza </a:t>
            </a:r>
            <a:r>
              <a:rPr lang="en-US" dirty="0" err="1"/>
              <a:t>Universiy</a:t>
            </a:r>
            <a:r>
              <a:rPr lang="en-US" dirty="0"/>
              <a:t>, </a:t>
            </a:r>
            <a:r>
              <a:rPr lang="en-US" dirty="0" smtClean="0"/>
              <a:t>Rome </a:t>
            </a:r>
            <a:r>
              <a:rPr lang="en-US" dirty="0"/>
              <a:t>- </a:t>
            </a:r>
            <a:r>
              <a:rPr lang="en-US" b="1" dirty="0"/>
              <a:t>award to the best PhD student</a:t>
            </a:r>
            <a:r>
              <a:rPr lang="en-US" dirty="0"/>
              <a:t> in scientific departments (physics, mathematics, chemistry, …)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Joel Repond </a:t>
            </a:r>
            <a:r>
              <a:rPr lang="en-US" dirty="0"/>
              <a:t>– Aug 2019 at EPFL, Lausanne </a:t>
            </a:r>
          </a:p>
          <a:p>
            <a:endParaRPr lang="en-US" dirty="0"/>
          </a:p>
          <a:p>
            <a:r>
              <a:rPr lang="en-US" b="1" dirty="0">
                <a:solidFill>
                  <a:srgbClr val="00B050"/>
                </a:solidFill>
              </a:rPr>
              <a:t>Jaimie Mitchell </a:t>
            </a:r>
            <a:r>
              <a:rPr lang="en-US" dirty="0"/>
              <a:t>– Sep 2019 at Lancaster University, UK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12-December-2019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BE-RF          Highlights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18DE48-10C0-9B49-84A7-D60A4A5B9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8112" y="1447800"/>
            <a:ext cx="3022773" cy="403036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DBC360-FD3A-1B46-8C2A-0539ABAE6BE7}"/>
              </a:ext>
            </a:extLst>
          </p:cNvPr>
          <p:cNvCxnSpPr>
            <a:cxnSpLocks/>
          </p:cNvCxnSpPr>
          <p:nvPr/>
        </p:nvCxnSpPr>
        <p:spPr>
          <a:xfrm>
            <a:off x="7121520" y="2461675"/>
            <a:ext cx="79302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1" y="95207"/>
            <a:ext cx="1515978" cy="151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1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916" y="190415"/>
            <a:ext cx="8101263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Challenges for </a:t>
            </a:r>
            <a:r>
              <a:rPr lang="en-US" dirty="0" smtClean="0">
                <a:solidFill>
                  <a:srgbClr val="C00000"/>
                </a:solidFill>
              </a:rPr>
              <a:t>2020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Operational algorithms for</a:t>
            </a:r>
          </a:p>
          <a:p>
            <a:pPr lvl="1"/>
            <a:r>
              <a:rPr lang="en-GB" dirty="0" smtClean="0"/>
              <a:t>Optimum 800 MHz voltage &amp; phase program</a:t>
            </a:r>
          </a:p>
          <a:p>
            <a:pPr lvl="1"/>
            <a:r>
              <a:rPr lang="en-GB" dirty="0" smtClean="0"/>
              <a:t>Controlled emittance </a:t>
            </a:r>
            <a:r>
              <a:rPr lang="en-GB" dirty="0" smtClean="0"/>
              <a:t>blow-up</a:t>
            </a:r>
            <a:endParaRPr lang="en-GB" dirty="0" smtClean="0"/>
          </a:p>
          <a:p>
            <a:r>
              <a:rPr lang="en-GB" dirty="0" smtClean="0"/>
              <a:t>Simulations of 4(x72) </a:t>
            </a:r>
            <a:r>
              <a:rPr lang="en-GB" dirty="0" smtClean="0"/>
              <a:t>LHC batches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Losses with FB included</a:t>
            </a:r>
          </a:p>
          <a:p>
            <a:pPr lvl="1"/>
            <a:r>
              <a:rPr lang="en-GB" dirty="0" smtClean="0"/>
              <a:t>Stability during ramp</a:t>
            </a:r>
          </a:p>
          <a:p>
            <a:pPr lvl="1"/>
            <a:r>
              <a:rPr lang="en-GB" dirty="0" smtClean="0"/>
              <a:t>Emittance BUP with phase loop &amp; new noise generation (as in PSB)</a:t>
            </a:r>
          </a:p>
          <a:p>
            <a:r>
              <a:rPr lang="en-GB" dirty="0" smtClean="0"/>
              <a:t>Simulations of </a:t>
            </a:r>
            <a:r>
              <a:rPr lang="en-GB" dirty="0" smtClean="0"/>
              <a:t>LHC ions </a:t>
            </a:r>
            <a:r>
              <a:rPr lang="en-GB" dirty="0" smtClean="0"/>
              <a:t>during the whole </a:t>
            </a:r>
            <a:r>
              <a:rPr lang="en-GB" dirty="0" smtClean="0"/>
              <a:t>SPS cycle</a:t>
            </a:r>
            <a:endParaRPr lang="en-GB" dirty="0" smtClean="0"/>
          </a:p>
          <a:p>
            <a:r>
              <a:rPr lang="en-GB" dirty="0" smtClean="0"/>
              <a:t>Realistic model of 915 MHz HOM and damping scheme</a:t>
            </a:r>
          </a:p>
          <a:p>
            <a:r>
              <a:rPr lang="en-GB" dirty="0" smtClean="0"/>
              <a:t>Measurements of the 200 MHz cavities in the tunnel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1" y="0"/>
            <a:ext cx="1515978" cy="151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4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916" y="190415"/>
            <a:ext cx="8101263" cy="1325563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Challenges for </a:t>
            </a:r>
            <a:r>
              <a:rPr lang="en-US" dirty="0" smtClean="0">
                <a:solidFill>
                  <a:srgbClr val="C00000"/>
                </a:solidFill>
              </a:rPr>
              <a:t>2020 (2/2)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GB" dirty="0" smtClean="0"/>
          </a:p>
          <a:p>
            <a:pPr>
              <a:buFont typeface="Arial"/>
              <a:buChar char="•"/>
            </a:pPr>
            <a:r>
              <a:rPr lang="en-GB" dirty="0" smtClean="0"/>
              <a:t>Bunch</a:t>
            </a:r>
            <a:r>
              <a:rPr lang="en-GB" dirty="0"/>
              <a:t>-by-bunch coherent tune shifts with LIU intensity </a:t>
            </a:r>
            <a:r>
              <a:rPr lang="en-GB" dirty="0" smtClean="0"/>
              <a:t>	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Impact </a:t>
            </a:r>
            <a:r>
              <a:rPr lang="en-GB" dirty="0"/>
              <a:t>on damper operation (wide tune acceptance, Laslett corrections, …</a:t>
            </a:r>
            <a:r>
              <a:rPr lang="en-GB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GB" dirty="0" smtClean="0"/>
              <a:t>Optimum working point</a:t>
            </a:r>
            <a:endParaRPr lang="en-GB" dirty="0"/>
          </a:p>
          <a:p>
            <a:pPr>
              <a:buFont typeface="Arial"/>
              <a:buChar char="•"/>
            </a:pPr>
            <a:r>
              <a:rPr lang="en-GB" dirty="0" smtClean="0"/>
              <a:t>Emittance </a:t>
            </a:r>
            <a:r>
              <a:rPr lang="en-GB" dirty="0"/>
              <a:t>preservation: operation with -0.21 space charge tune shift (LIU BCMS) </a:t>
            </a:r>
            <a:r>
              <a:rPr lang="en-GB" dirty="0">
                <a:solidFill>
                  <a:srgbClr val="000000"/>
                </a:solidFill>
              </a:rPr>
              <a:t>on top of bunch-by-bunch tune </a:t>
            </a:r>
            <a:r>
              <a:rPr lang="en-GB" dirty="0"/>
              <a:t>shifts from </a:t>
            </a:r>
            <a:r>
              <a:rPr lang="en-GB" dirty="0" smtClean="0"/>
              <a:t>impedance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Arial"/>
              <a:buChar char="•"/>
            </a:pPr>
            <a:r>
              <a:rPr lang="en-GB" dirty="0" smtClean="0"/>
              <a:t>Preparation for beam commissioning and intensity ramp-up </a:t>
            </a:r>
            <a:r>
              <a:rPr lang="en-GB" smtClean="0"/>
              <a:t>after LS2, i</a:t>
            </a:r>
            <a:r>
              <a:rPr lang="en-GB" smtClean="0"/>
              <a:t>ncluding </a:t>
            </a:r>
            <a:r>
              <a:rPr lang="en-GB" dirty="0" smtClean="0"/>
              <a:t>reference measurements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1" y="0"/>
            <a:ext cx="1515978" cy="151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4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18468</TotalTime>
  <Words>530</Words>
  <Application>Microsoft Office PowerPoint</Application>
  <PresentationFormat>Widescreen</PresentationFormat>
  <Paragraphs>74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End-of-Year summary</vt:lpstr>
      <vt:lpstr>Meetings in 2019</vt:lpstr>
      <vt:lpstr>Challenges for 2019 (from last year talk)</vt:lpstr>
      <vt:lpstr>Challenges for 2019 (from last year talk)</vt:lpstr>
      <vt:lpstr>Achievements (1/2)</vt:lpstr>
      <vt:lpstr>Achievements (2/2)</vt:lpstr>
      <vt:lpstr>PhD thesis defended in 2019</vt:lpstr>
      <vt:lpstr>Challenges for 2020 (1/2)</vt:lpstr>
      <vt:lpstr>Challenges for 2020 (2/2)</vt:lpstr>
      <vt:lpstr>Happy New Year!  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talk</dc:title>
  <dc:creator>Elena Chapochnikova</dc:creator>
  <cp:lastModifiedBy>Elena Chapochnikova</cp:lastModifiedBy>
  <cp:revision>40</cp:revision>
  <dcterms:created xsi:type="dcterms:W3CDTF">2018-12-10T17:17:13Z</dcterms:created>
  <dcterms:modified xsi:type="dcterms:W3CDTF">2019-12-19T13:03:35Z</dcterms:modified>
</cp:coreProperties>
</file>