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30"/>
  </p:notesMasterIdLst>
  <p:handoutMasterIdLst>
    <p:handoutMasterId r:id="rId31"/>
  </p:handoutMasterIdLst>
  <p:sldIdLst>
    <p:sldId id="269" r:id="rId3"/>
    <p:sldId id="310" r:id="rId4"/>
    <p:sldId id="422" r:id="rId5"/>
    <p:sldId id="421" r:id="rId6"/>
    <p:sldId id="423" r:id="rId7"/>
    <p:sldId id="424" r:id="rId8"/>
    <p:sldId id="460" r:id="rId9"/>
    <p:sldId id="426" r:id="rId10"/>
    <p:sldId id="425" r:id="rId11"/>
    <p:sldId id="427" r:id="rId12"/>
    <p:sldId id="429" r:id="rId13"/>
    <p:sldId id="430" r:id="rId14"/>
    <p:sldId id="431" r:id="rId15"/>
    <p:sldId id="428" r:id="rId16"/>
    <p:sldId id="446" r:id="rId17"/>
    <p:sldId id="452" r:id="rId18"/>
    <p:sldId id="455" r:id="rId19"/>
    <p:sldId id="456" r:id="rId20"/>
    <p:sldId id="457" r:id="rId21"/>
    <p:sldId id="449" r:id="rId22"/>
    <p:sldId id="450" r:id="rId23"/>
    <p:sldId id="451" r:id="rId24"/>
    <p:sldId id="459" r:id="rId25"/>
    <p:sldId id="458" r:id="rId26"/>
    <p:sldId id="462" r:id="rId27"/>
    <p:sldId id="307" r:id="rId28"/>
    <p:sldId id="30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99" d="100"/>
          <a:sy n="99" d="100"/>
        </p:scale>
        <p:origin x="-104" y="-3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7FFEC-C78E-2A4C-B175-4605A65282F6}" type="datetimeFigureOut">
              <a:rPr lang="en-US" smtClean="0"/>
              <a:t>19/12/19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41167-190F-8D41-9ADA-003F42DC5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022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3C911-EB2C-3C44-86CE-D878C6720385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7C720-0338-5947-A86E-D6F5B2164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788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12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42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09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48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48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98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06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5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6F0D1-DAB4-DD43-8A00-D9D0107F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463777-F53E-5747-99AB-4502C3DA4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496D50-120D-B243-90D2-A881A31A8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FC3D-3EF8-CF46-A5C3-C4A26EAB3CB4}" type="datetime1">
              <a:rPr lang="en-US" smtClean="0"/>
              <a:t>19/12/19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D08CFC-DFFF-3141-B767-FA0AE7923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SPS scrubbing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E43629-EA52-ED4F-B9E3-D4CE51866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06A3-24BD-FC43-8FDA-2DE451DC2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4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85644-1040-494E-8567-5BCF1442B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3A6E47-E476-6E4C-90A1-BBD58AAA6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7FCD62-93B2-F344-8DDB-1F4BEA25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78D5-4367-E84B-B13D-80F5E4EA9821}" type="datetime1">
              <a:rPr lang="en-US" smtClean="0"/>
              <a:t>19/12/19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974376-16A3-1E4A-B118-39FDAFE13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SPS scrubbing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CFCBF9-7D79-6442-9A1D-6B47BC611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06A3-24BD-FC43-8FDA-2DE451DC2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3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AE1E122-2B04-BD4E-B8A0-0E194CEF8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FAEAD3-8515-3B43-A377-7011BD8D6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DA2C13-122E-8848-95E9-E971D8CA5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7927-96CE-6648-9CFA-9302FFF14AE7}" type="datetime1">
              <a:rPr lang="en-US" smtClean="0"/>
              <a:t>19/12/19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8625B2-3F00-964C-86AC-AB1FF5DA9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SPS scrubbing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58B0E0-0F59-C34C-8CE0-31F80A2A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06A3-24BD-FC43-8FDA-2DE451DC2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64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00" y="2181663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11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00" y="2181663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74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773" y="2695480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2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516530" y="2377988"/>
            <a:ext cx="9158941" cy="1369257"/>
          </a:xfrm>
        </p:spPr>
        <p:txBody>
          <a:bodyPr>
            <a:normAutofit/>
          </a:bodyPr>
          <a:lstStyle>
            <a:lvl1pPr algn="ctr">
              <a:defRPr sz="3400" b="0">
                <a:solidFill>
                  <a:srgbClr val="0054A1"/>
                </a:solidFill>
              </a:defRPr>
            </a:lvl1pPr>
          </a:lstStyle>
          <a:p>
            <a:r>
              <a:rPr lang="en-GB" dirty="0"/>
              <a:t>LIU / HL-LHC </a:t>
            </a:r>
            <a:br>
              <a:rPr lang="en-GB" dirty="0"/>
            </a:br>
            <a:r>
              <a:rPr lang="en-GB" dirty="0"/>
              <a:t>Cost and Schedule Review</a:t>
            </a:r>
            <a:endParaRPr kumimoji="0"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4634741" cy="67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29E68C98-30D2-7C4A-8FCA-E2E4ACFE2A4D}" type="datetime1">
              <a:rPr lang="en-US" smtClean="0"/>
              <a:t>19/12/19</a:t>
            </a:fld>
            <a:endParaRPr lang="en-US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92588" y="6184801"/>
            <a:ext cx="5051912" cy="673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SPS scrubbing</a:t>
            </a:r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054412" y="3810778"/>
            <a:ext cx="8083176" cy="419653"/>
          </a:xfrm>
        </p:spPr>
        <p:txBody>
          <a:bodyPr lIns="45720" tIns="0" rIns="45720" bIns="0" anchor="ctr">
            <a:normAutofit/>
          </a:bodyPr>
          <a:lstStyle>
            <a:lvl1pPr marL="0" indent="0" algn="ctr">
              <a:buNone/>
              <a:defRPr sz="2000">
                <a:solidFill>
                  <a:srgbClr val="0054A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/>
              <a:t>11-13 November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2B060CF-BF39-CD4B-A98E-EAA9EEC75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159" y="269544"/>
            <a:ext cx="2292295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01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7862" y="289208"/>
            <a:ext cx="10410877" cy="817708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13200" indent="-241200">
              <a:spcBef>
                <a:spcPts val="1272"/>
              </a:spcBef>
              <a:spcAft>
                <a:spcPts val="0"/>
              </a:spcAft>
              <a:defRPr sz="2400"/>
            </a:lvl1pPr>
            <a:lvl2pPr marL="615600" indent="-241200">
              <a:defRPr sz="2000"/>
            </a:lvl2pPr>
            <a:lvl3pPr marL="878400" indent="-198000"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4634741" cy="67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B5C5AA0-E6F0-D74C-932E-33F71CB7AD6F}" type="datetime1">
              <a:rPr lang="en-US" smtClean="0"/>
              <a:t>19/12/19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92588" y="6184801"/>
            <a:ext cx="5051912" cy="673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SPS scrubbing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AD5265D-7B83-2B4F-8F2D-560329DF2C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330" y="212410"/>
            <a:ext cx="62184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69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773" y="2695480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29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E60559-5032-3244-91AC-53D8C290B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1EDD63-B95C-FF40-84B6-F41CC3117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29F508-D0D8-CE48-821D-B9F53E36C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3A11-B870-4E4D-8884-739CB55BA790}" type="datetime1">
              <a:rPr lang="en-US" smtClean="0"/>
              <a:t>19/12/19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AB70CB-0039-FF44-9B16-92A5662C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SPS scrubbing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13270D-E5E5-474E-855D-9796CEFC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06A3-24BD-FC43-8FDA-2DE451DC2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1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4B6F7F-E264-A347-AFCC-9E18FA425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E060DC-E4EC-D84C-ACE6-F1A420C9A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B1DF8D-5D3C-3F44-A394-0DF9D7F4E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A710-B1C4-594C-83D4-4BD866E8FAB6}" type="datetime1">
              <a:rPr lang="en-US" smtClean="0"/>
              <a:t>19/12/19</a:t>
            </a:fld>
            <a:endParaRPr lang="en-US" dirty="0" smtClean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EB744E-C1F8-3540-B3FA-5DE2C42EA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SPS scrubbing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BBCC14-C50B-9C4C-909A-32AB4DB2F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06A3-24BD-FC43-8FDA-2DE451DC2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6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5F0FC1-F03E-4F49-AAB3-6EB734214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589D4A-20EE-5440-9872-17779C7C4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248F38-B4C7-714E-BA10-D7C680E3F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1480FF-6FE4-154F-8461-6CBF74D4C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F73C-B5E2-7D4D-8BD5-FCE7E04AC219}" type="datetime1">
              <a:rPr lang="en-US" smtClean="0"/>
              <a:t>19/12/19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ED13D5-74B3-734A-9CF6-D3CE8172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SPS scrubbing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69BE02-F8C4-074E-909A-6DBDE0798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06A3-24BD-FC43-8FDA-2DE451DC2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8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E7447C-7122-5349-A1FE-E14B047CA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6285C8-89E7-3C48-ADDF-E934338C0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C59FCA-F22E-1D49-8DD4-9831C9CA7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0972FF-CF9B-9441-A888-DE38CE0F9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307DDBC-EAFA-9846-9BE4-7B57066A9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2EA3353-AF40-E849-BA9B-BE68BC0D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C150-9404-5C41-A19A-230B447B0A5F}" type="datetime1">
              <a:rPr lang="en-US" smtClean="0"/>
              <a:t>19/12/19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3251D41-2ABD-8B48-83C9-B6C71125A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SPS scrubbing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9F10318-E4EA-964E-B211-C4F6D8F3B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06A3-24BD-FC43-8FDA-2DE451DC2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0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CCFEF2-EE6C-A449-BF13-DF359E0F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251A2A-30C2-724F-A4E0-38064DA4F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88E2-6212-074E-9599-634CDF295F66}" type="datetime1">
              <a:rPr lang="en-US" smtClean="0"/>
              <a:t>19/12/19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D52FB98-1B22-A141-A6DE-A978C6A1F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SPS scrubbing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B2027BC-7375-FF4E-AC8D-A9C8A47A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06A3-24BD-FC43-8FDA-2DE451DC2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2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1CA210E-A347-5641-9B0E-266685C3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4191-2415-A149-B56C-2305894CCB1C}" type="datetime1">
              <a:rPr lang="en-US" smtClean="0"/>
              <a:t>19/12/19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86473D6-B743-C64F-8BEE-FC05E24FE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SPS scrubbing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869963-2BB5-CB4C-B7C2-B22AFA96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06A3-24BD-FC43-8FDA-2DE451DC2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B82BCB-FC37-B940-9CBF-3B9FC3927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0B99C6-3754-4342-9758-4E353E34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036E24-D005-7F48-8F53-43CAA54A3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FF30AB-AFB6-DE40-AEF7-AB59CCC27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23FD-C179-0A4D-AA4E-3903166669BF}" type="datetime1">
              <a:rPr lang="en-US" smtClean="0"/>
              <a:t>19/12/19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4F9F42-F074-B24B-B697-EADCD90BE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SPS scrubbing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E1C3DB-A944-3848-AF3F-2B125B9F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06A3-24BD-FC43-8FDA-2DE451DC2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3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AA6C7-5AFB-B94C-80C3-210EB9F2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5003331-F8F3-C44D-B041-DAD62978E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C21E2D-8CA4-FE4C-89E3-00259A3DB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51B0B6-B21C-C44E-B160-E417997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948E-408A-8143-941F-BEF814853C39}" type="datetime1">
              <a:rPr lang="en-US" smtClean="0"/>
              <a:t>19/12/19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AD45255-F8FF-2E48-A62B-8DCE730BA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SPS scrubbing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A3D1E5-E24E-BA44-A2DE-67B5FB73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06A3-24BD-FC43-8FDA-2DE451DC2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6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7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25E997E-47EA-0D4F-8484-83F15FB0F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6E242D-3284-4B42-BC53-B796A48D3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AC6E56-0AC4-4349-AC3A-6800C1A465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2D8B1-132F-7F49-ABEB-D75F21292937}" type="datetime1">
              <a:rPr lang="en-US" smtClean="0"/>
              <a:t>19/12/19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0DFD95-A2E8-E840-B12B-00935CE32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SPS scrubbing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D0570C-4F8F-7941-8A44-6C7711AA3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A06A3-24BD-FC43-8FDA-2DE451DC2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7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4A3F88A-A07A-4448-A573-626181FA83D7}"/>
              </a:ext>
            </a:extLst>
          </p:cNvPr>
          <p:cNvGrpSpPr/>
          <p:nvPr userDrawn="1"/>
        </p:nvGrpSpPr>
        <p:grpSpPr>
          <a:xfrm>
            <a:off x="0" y="6275672"/>
            <a:ext cx="12192000" cy="600653"/>
            <a:chOff x="0" y="6275672"/>
            <a:chExt cx="12192000" cy="600653"/>
          </a:xfrm>
        </p:grpSpPr>
        <p:pic>
          <p:nvPicPr>
            <p:cNvPr id="8" name="Image 4" descr="bande-01.eps">
              <a:extLst>
                <a:ext uri="{FF2B5EF4-FFF2-40B4-BE49-F238E27FC236}">
                  <a16:creationId xmlns:a16="http://schemas.microsoft.com/office/drawing/2014/main" xmlns="" id="{4C8CE86A-50C7-5D4B-9802-06DBF0C9F0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5672"/>
              <a:ext cx="7766347" cy="600653"/>
            </a:xfrm>
            <a:prstGeom prst="rect">
              <a:avLst/>
            </a:prstGeom>
          </p:spPr>
        </p:pic>
        <p:pic>
          <p:nvPicPr>
            <p:cNvPr id="10" name="Image 4" descr="bande-01.eps">
              <a:extLst>
                <a:ext uri="{FF2B5EF4-FFF2-40B4-BE49-F238E27FC236}">
                  <a16:creationId xmlns:a16="http://schemas.microsoft.com/office/drawing/2014/main" xmlns="" id="{985BAFDD-B194-FF4D-AA99-9370F60ADA2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5"/>
            <a:stretch/>
          </p:blipFill>
          <p:spPr>
            <a:xfrm>
              <a:off x="5952855" y="6275673"/>
              <a:ext cx="6239145" cy="600652"/>
            </a:xfrm>
            <a:prstGeom prst="rect">
              <a:avLst/>
            </a:prstGeom>
          </p:spPr>
        </p:pic>
      </p:grp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1010653" y="233493"/>
            <a:ext cx="10568086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err="1"/>
              <a:t>Title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325607"/>
            <a:ext cx="10969139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Click to </a:t>
            </a:r>
            <a:r>
              <a:rPr kumimoji="0" lang="fr-CH" dirty="0" err="1"/>
              <a:t>edit</a:t>
            </a:r>
            <a:r>
              <a:rPr kumimoji="0" lang="fr-CH" dirty="0"/>
              <a:t> Master </a:t>
            </a:r>
            <a:r>
              <a:rPr kumimoji="0" lang="fr-CH" dirty="0" err="1"/>
              <a:t>text</a:t>
            </a:r>
            <a:r>
              <a:rPr kumimoji="0" lang="fr-CH" dirty="0"/>
              <a:t> styles</a:t>
            </a:r>
          </a:p>
          <a:p>
            <a:pPr lvl="1" eaLnBrk="1" latinLnBrk="0" hangingPunct="1"/>
            <a:r>
              <a:rPr kumimoji="0" lang="fr-CH" dirty="0"/>
              <a:t>Second </a:t>
            </a:r>
            <a:r>
              <a:rPr kumimoji="0" lang="fr-CH" dirty="0" err="1"/>
              <a:t>level</a:t>
            </a:r>
            <a:endParaRPr kumimoji="0" lang="fr-CH" dirty="0"/>
          </a:p>
          <a:p>
            <a:pPr lvl="2" eaLnBrk="1" latinLnBrk="0" hangingPunct="1"/>
            <a:r>
              <a:rPr kumimoji="0" lang="fr-CH" dirty="0" err="1"/>
              <a:t>Third</a:t>
            </a:r>
            <a:r>
              <a:rPr kumimoji="0" lang="fr-CH" dirty="0"/>
              <a:t> </a:t>
            </a:r>
            <a:r>
              <a:rPr kumimoji="0" lang="fr-CH" dirty="0" err="1"/>
              <a:t>level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2"/>
          </p:nvPr>
        </p:nvSpPr>
        <p:spPr>
          <a:xfrm>
            <a:off x="1081534" y="6184800"/>
            <a:ext cx="4909878" cy="67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BD1B0D4-9ED4-0349-8A22-311A065A2723}" type="datetime1">
              <a:rPr lang="en-US" smtClean="0"/>
              <a:t>19/12/19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3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200" indent="-349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59600" indent="-349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866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F0AD6A-6A1E-814F-BC25-232887842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Scrubbing 2014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5760EB-CD2E-B34E-91F2-7690AE449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One week (October ) + 3 days (December) dedicated scrubbing in the SPS</a:t>
            </a:r>
          </a:p>
          <a:p>
            <a:r>
              <a:rPr lang="en-GB" dirty="0"/>
              <a:t>High intensity test (2e11 p/b)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2AFA3E-4197-0F48-974F-FFE197901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2927B9-A6AC-F543-9D14-D8B646FB75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15A007-EF30-B84F-9A7D-71EB95FA1173}" type="datetime1">
              <a:rPr lang="en-US" smtClean="0"/>
              <a:t>19/12/19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F222BB-4927-4F48-B964-0D5422280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SPS scrubbing</a:t>
            </a:r>
            <a:endParaRPr lang="en-US" dirty="0"/>
          </a:p>
        </p:txBody>
      </p:sp>
      <p:graphicFrame>
        <p:nvGraphicFramePr>
          <p:cNvPr id="8" name="Tabella 15">
            <a:extLst>
              <a:ext uri="{FF2B5EF4-FFF2-40B4-BE49-F238E27FC236}">
                <a16:creationId xmlns:a16="http://schemas.microsoft.com/office/drawing/2014/main" xmlns="" id="{87C55C70-056C-7A48-A605-5C59B0817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249373"/>
              </p:ext>
            </p:extLst>
          </p:nvPr>
        </p:nvGraphicFramePr>
        <p:xfrm>
          <a:off x="1897306" y="2380391"/>
          <a:ext cx="8393725" cy="1275941"/>
        </p:xfrm>
        <a:graphic>
          <a:graphicData uri="http://schemas.openxmlformats.org/drawingml/2006/table">
            <a:tbl>
              <a:tblPr firstRow="1" bandRow="1"/>
              <a:tblGrid>
                <a:gridCol w="18732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12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0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3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852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37095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type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intensity</a:t>
                      </a:r>
                    </a:p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(injected)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bunches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Transverse emittances</a:t>
                      </a:r>
                    </a:p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(at 26 GeV)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Beam</a:t>
                      </a:r>
                      <a:r>
                        <a:rPr lang="en-US" sz="1200" b="1" kern="1200" baseline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lifetime after each injection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42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2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ns Standard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~1.25 x 10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p/b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 (4 x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72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ε</a:t>
                      </a:r>
                      <a:r>
                        <a:rPr lang="en-GB" sz="1200" b="0" kern="120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H,V  </a:t>
                      </a:r>
                      <a:r>
                        <a:rPr lang="en-GB" sz="12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≈ ~2.6 </a:t>
                      </a:r>
                      <a:r>
                        <a:rPr lang="el-GR" sz="12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GB" sz="12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endParaRPr lang="en-US" sz="1200" b="0" kern="1200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~200 s, ~210 s, ~180 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42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ns – High intensity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~2.0 x 10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p/b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 (4 x 72)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ε</a:t>
                      </a:r>
                      <a:r>
                        <a:rPr lang="en-GB" sz="1200" b="0" kern="120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H,V  </a:t>
                      </a:r>
                      <a:r>
                        <a:rPr lang="en-GB" sz="12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5.0 </a:t>
                      </a:r>
                      <a:r>
                        <a:rPr lang="el-GR" sz="12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GB" sz="12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endParaRPr lang="en-US" sz="1200" b="0" kern="1200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~40 s, ~30 s, ~20 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B5FB094-C50D-2B43-AD89-C5F9DC856E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9" t="28172" r="3077" b="48542"/>
          <a:stretch/>
        </p:blipFill>
        <p:spPr>
          <a:xfrm>
            <a:off x="2131569" y="3818681"/>
            <a:ext cx="3928773" cy="2316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541B729-7E7F-F448-8314-B09AEB3D32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9" t="5128" r="3077" b="72138"/>
          <a:stretch/>
        </p:blipFill>
        <p:spPr>
          <a:xfrm>
            <a:off x="6021104" y="3740360"/>
            <a:ext cx="3928773" cy="226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6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F0AD6A-6A1E-814F-BC25-232887842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Scrubbing 2014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5760EB-CD2E-B34E-91F2-7690AE449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One week (October ) + 3 days (December) dedicated scrubbing in the SPS</a:t>
            </a:r>
          </a:p>
          <a:p>
            <a:r>
              <a:rPr lang="en-GB" dirty="0"/>
              <a:t>High intensity test (2e11 p/b)</a:t>
            </a:r>
          </a:p>
          <a:p>
            <a:pPr lvl="1"/>
            <a:r>
              <a:rPr lang="en-GB" dirty="0"/>
              <a:t>Horizontal instabilities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2AFA3E-4197-0F48-974F-FFE197901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2927B9-A6AC-F543-9D14-D8B646FB75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6611E7C-C6B6-A549-AAEF-975EE48049B4}" type="datetime1">
              <a:rPr lang="en-US" smtClean="0"/>
              <a:t>19/12/19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F222BB-4927-4F48-B964-0D5422280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SPS scrubbing</a:t>
            </a:r>
            <a:endParaRPr lang="en-US" dirty="0"/>
          </a:p>
        </p:txBody>
      </p:sp>
      <p:pic>
        <p:nvPicPr>
          <p:cNvPr id="11" name="Picture 10" descr="summary_1418043440_MD3_SPS.BWS.51995.H_ROT.png">
            <a:extLst>
              <a:ext uri="{FF2B5EF4-FFF2-40B4-BE49-F238E27FC236}">
                <a16:creationId xmlns:a16="http://schemas.microsoft.com/office/drawing/2014/main" xmlns="" id="{C46FD738-1F4B-E449-8E93-70548478CA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9" t="51744" r="3111" b="2328"/>
          <a:stretch/>
        </p:blipFill>
        <p:spPr>
          <a:xfrm>
            <a:off x="6357459" y="1933090"/>
            <a:ext cx="3722170" cy="424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9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F0AD6A-6A1E-814F-BC25-232887842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Scrubbing 2014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5760EB-CD2E-B34E-91F2-7690AE449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One week (October ) + 3 days (December) dedicated scrubbing in the SPS</a:t>
            </a:r>
          </a:p>
          <a:p>
            <a:r>
              <a:rPr lang="en-GB" dirty="0"/>
              <a:t>High intensity test (2e11 p/b)</a:t>
            </a:r>
          </a:p>
          <a:p>
            <a:pPr lvl="1"/>
            <a:r>
              <a:rPr lang="en-GB" dirty="0"/>
              <a:t>Horizontal instabilities</a:t>
            </a:r>
          </a:p>
          <a:p>
            <a:pPr lvl="1"/>
            <a:r>
              <a:rPr lang="en-GB" dirty="0"/>
              <a:t>Emittance growth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2AFA3E-4197-0F48-974F-FFE197901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2927B9-A6AC-F543-9D14-D8B646FB75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870B23C-C4A3-3A47-B1AC-758F6598F835}" type="datetime1">
              <a:rPr lang="en-US" smtClean="0"/>
              <a:t>19/12/19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F222BB-4927-4F48-B964-0D5422280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SPS scrubbing</a:t>
            </a:r>
            <a:endParaRPr lang="en-US" dirty="0"/>
          </a:p>
        </p:txBody>
      </p:sp>
      <p:pic>
        <p:nvPicPr>
          <p:cNvPr id="8" name="Picture 7" descr="summary_1418052277_MD3_SPS.BWS.51995.H_ROT.png">
            <a:extLst>
              <a:ext uri="{FF2B5EF4-FFF2-40B4-BE49-F238E27FC236}">
                <a16:creationId xmlns:a16="http://schemas.microsoft.com/office/drawing/2014/main" xmlns="" id="{74E756B5-FB2F-BF49-BC7C-555AF0E499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t="28332" r="67817" b="25418"/>
          <a:stretch/>
        </p:blipFill>
        <p:spPr>
          <a:xfrm>
            <a:off x="6056482" y="1826879"/>
            <a:ext cx="4352553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9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F0AD6A-6A1E-814F-BC25-232887842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Scrubbing 2014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5760EB-CD2E-B34E-91F2-7690AE449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One week (October ) + 3 days (December) dedicated scrubbing in the SPS</a:t>
            </a:r>
          </a:p>
          <a:p>
            <a:r>
              <a:rPr lang="en-GB" dirty="0"/>
              <a:t>High intensity test (2e11 p/b)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2AFA3E-4197-0F48-974F-FFE197901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2927B9-A6AC-F543-9D14-D8B646FB75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97E8A2C-735F-C042-A769-57919DE61197}" type="datetime1">
              <a:rPr lang="en-US" smtClean="0"/>
              <a:t>19/12/19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F222BB-4927-4F48-B964-0D5422280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SPS scrubbing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E5065D6-FBE2-3440-82F7-50DF44AFB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28349" r="70897" b="49712"/>
          <a:stretch/>
        </p:blipFill>
        <p:spPr>
          <a:xfrm>
            <a:off x="4687165" y="4235124"/>
            <a:ext cx="3408189" cy="18618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E5B17C8-8112-1D46-AC13-5375CC038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50416" r="70897" b="27115"/>
          <a:stretch/>
        </p:blipFill>
        <p:spPr>
          <a:xfrm>
            <a:off x="8170550" y="4212624"/>
            <a:ext cx="3408189" cy="19068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F88976B-9749-2847-800A-E6C36B464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49515" r="70705" b="27579"/>
          <a:stretch/>
        </p:blipFill>
        <p:spPr>
          <a:xfrm>
            <a:off x="8120732" y="2344403"/>
            <a:ext cx="3458007" cy="19438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2CBEAD-68AE-074E-BFF6-CAE2C4FADC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8576" r="70705" b="50326"/>
          <a:stretch/>
        </p:blipFill>
        <p:spPr>
          <a:xfrm>
            <a:off x="4627249" y="2444734"/>
            <a:ext cx="3467116" cy="17903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4131C70-2C4F-E046-ADEE-5EC905AD3CEA}"/>
              </a:ext>
            </a:extLst>
          </p:cNvPr>
          <p:cNvSpPr/>
          <p:nvPr/>
        </p:nvSpPr>
        <p:spPr>
          <a:xfrm>
            <a:off x="2237362" y="3065288"/>
            <a:ext cx="23927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Accumulated during Scrubbing Run 1 (October)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C5C1AFF-58F8-4D49-B8D3-B964F77AC08A}"/>
              </a:ext>
            </a:extLst>
          </p:cNvPr>
          <p:cNvSpPr/>
          <p:nvPr/>
        </p:nvSpPr>
        <p:spPr>
          <a:xfrm>
            <a:off x="2723745" y="4765134"/>
            <a:ext cx="17891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Signals measured with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~2.0 x 10</a:t>
            </a: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p/b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7012966-EA1F-1E4A-9266-B9355234A5FF}"/>
              </a:ext>
            </a:extLst>
          </p:cNvPr>
          <p:cNvSpPr/>
          <p:nvPr/>
        </p:nvSpPr>
        <p:spPr>
          <a:xfrm>
            <a:off x="5251469" y="2263368"/>
            <a:ext cx="27607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MBA dipole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9B51E02-5C20-8440-B96A-B9F5A2CD608C}"/>
              </a:ext>
            </a:extLst>
          </p:cNvPr>
          <p:cNvSpPr/>
          <p:nvPr/>
        </p:nvSpPr>
        <p:spPr>
          <a:xfrm>
            <a:off x="8736167" y="2263368"/>
            <a:ext cx="27607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MBB dipole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D49BA28-ACE2-A345-AB96-351BC7A95B25}"/>
              </a:ext>
            </a:extLst>
          </p:cNvPr>
          <p:cNvCxnSpPr/>
          <p:nvPr/>
        </p:nvCxnSpPr>
        <p:spPr>
          <a:xfrm flipV="1">
            <a:off x="6212761" y="2571394"/>
            <a:ext cx="0" cy="3294184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C8BBD38E-1E63-B540-BF24-EFCDBBE4A5CD}"/>
              </a:ext>
            </a:extLst>
          </p:cNvPr>
          <p:cNvCxnSpPr/>
          <p:nvPr/>
        </p:nvCxnSpPr>
        <p:spPr>
          <a:xfrm flipV="1">
            <a:off x="7027515" y="2571394"/>
            <a:ext cx="0" cy="3294184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CBE0874-5574-EB41-9DAF-7A132003E710}"/>
              </a:ext>
            </a:extLst>
          </p:cNvPr>
          <p:cNvCxnSpPr/>
          <p:nvPr/>
        </p:nvCxnSpPr>
        <p:spPr>
          <a:xfrm flipV="1">
            <a:off x="9688653" y="2571394"/>
            <a:ext cx="0" cy="3294184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B15C266-3313-714A-B2D7-A67CE7E633FE}"/>
              </a:ext>
            </a:extLst>
          </p:cNvPr>
          <p:cNvCxnSpPr/>
          <p:nvPr/>
        </p:nvCxnSpPr>
        <p:spPr>
          <a:xfrm flipV="1">
            <a:off x="10544438" y="2571394"/>
            <a:ext cx="0" cy="3294184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B6FB228-F70A-CD4C-9583-0F716EDBD4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9" t="93667" r="79144" b="4206"/>
          <a:stretch/>
        </p:blipFill>
        <p:spPr>
          <a:xfrm>
            <a:off x="6390942" y="5992635"/>
            <a:ext cx="439154" cy="1804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D71AD11-EC19-ED43-A708-2B38B1B9DE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9" t="93667" r="79144" b="4206"/>
          <a:stretch/>
        </p:blipFill>
        <p:spPr>
          <a:xfrm>
            <a:off x="6390942" y="4157381"/>
            <a:ext cx="439154" cy="1554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D7C47D9-EA5E-F945-92A3-0A39D41C74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9" t="93667" r="79144" b="4206"/>
          <a:stretch/>
        </p:blipFill>
        <p:spPr>
          <a:xfrm>
            <a:off x="9874126" y="6031246"/>
            <a:ext cx="439154" cy="1804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277E595-0548-804A-9D61-246FF3F16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9" t="93667" r="79144" b="4206"/>
          <a:stretch/>
        </p:blipFill>
        <p:spPr>
          <a:xfrm>
            <a:off x="9874126" y="4195992"/>
            <a:ext cx="439154" cy="15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F0AD6A-6A1E-814F-BC25-232887842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Scrubbing 2015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5760EB-CD2E-B34E-91F2-7690AE449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Two full weeks dedicated scrubbing in the SPS split in four blocks of 3.5 days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2AFA3E-4197-0F48-974F-FFE197901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2927B9-A6AC-F543-9D14-D8B646FB75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D4E4863-1C8A-6F4B-9CF9-4C355DFCBE1A}" type="datetime1">
              <a:rPr lang="en-US" smtClean="0"/>
              <a:t>19/12/19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F222BB-4927-4F48-B964-0D5422280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SPS scrubbing</a:t>
            </a:r>
            <a:endParaRPr lang="en-US" dirty="0"/>
          </a:p>
        </p:txBody>
      </p:sp>
      <p:pic>
        <p:nvPicPr>
          <p:cNvPr id="7" name="Picture 6" descr="Press_rise_evol_40660_with_trim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" t="7038" r="13567" b="33802"/>
          <a:stretch/>
        </p:blipFill>
        <p:spPr>
          <a:xfrm>
            <a:off x="2359828" y="1808702"/>
            <a:ext cx="7050796" cy="44145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10624" y="2069288"/>
            <a:ext cx="1724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arc gauge 40660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18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F0AD6A-6A1E-814F-BC25-232887842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Scrubbing 2015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5760EB-CD2E-B34E-91F2-7690AE449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Two full weeks dedicated scrubbing in the SPS split in four blocks of 3.5 </a:t>
            </a:r>
            <a:r>
              <a:rPr lang="en-GB" dirty="0" smtClean="0"/>
              <a:t>days</a:t>
            </a:r>
          </a:p>
          <a:p>
            <a:pPr lvl="1"/>
            <a:r>
              <a:rPr lang="en-GB" dirty="0" smtClean="0"/>
              <a:t>Significant improvement of flat bottom transmission when injecting about 1.9e11 p/b – a combination of improved machine settings and scrubbing</a:t>
            </a:r>
          </a:p>
          <a:p>
            <a:pPr lvl="1"/>
            <a:r>
              <a:rPr lang="en-GB" dirty="0" smtClean="0"/>
              <a:t>Remaining losses hopefully from beam loading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2AFA3E-4197-0F48-974F-FFE197901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2927B9-A6AC-F543-9D14-D8B646FB75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F4AE91-E82D-904F-A45F-7D9C92906CF8}" type="datetime1">
              <a:rPr lang="en-US" smtClean="0"/>
              <a:t>19/12/19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F222BB-4927-4F48-B964-0D5422280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SPS scrubbing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24" y="2779091"/>
            <a:ext cx="6049787" cy="34570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07522" y="2845230"/>
            <a:ext cx="2473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i</a:t>
            </a:r>
            <a:r>
              <a:rPr lang="en-US" sz="1600" dirty="0" smtClean="0">
                <a:solidFill>
                  <a:srgbClr val="000000"/>
                </a:solidFill>
              </a:rPr>
              <a:t>njected about 1.9e11 p/b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832932" y="3040163"/>
            <a:ext cx="660247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656158" y="2971296"/>
            <a:ext cx="4964676" cy="1330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5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intensity studies in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Horizontal tune shift along the batch observed for intensities &gt;6e10 p/b</a:t>
            </a:r>
          </a:p>
          <a:p>
            <a:pPr lvl="1"/>
            <a:r>
              <a:rPr lang="en-US" dirty="0" smtClean="0"/>
              <a:t>Most likely due to electron cloud (to be confirmed in simulations)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6B53C0-DC6D-EB4C-8F1B-4EC49DF42233}" type="datetime1">
              <a:rPr lang="en-US" smtClean="0"/>
              <a:t>19/12/19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SPS scrubbing</a:t>
            </a:r>
            <a:endParaRPr lang="en-US" dirty="0"/>
          </a:p>
        </p:txBody>
      </p:sp>
      <p:pic>
        <p:nvPicPr>
          <p:cNvPr id="7" name="Picture 6" descr="5KV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65" y="2463697"/>
            <a:ext cx="6896240" cy="36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8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intensity studies </a:t>
            </a:r>
            <a:r>
              <a:rPr lang="en-US" dirty="0" smtClean="0"/>
              <a:t>in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48 bunches of BCMS with 1.9e11 p/b injected show blow-up from e-cloud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824ECD5-70A4-524D-96F5-3D0EF0CA4B0E}" type="datetime1">
              <a:rPr lang="en-US" smtClean="0"/>
              <a:t>19/12/19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SPS scrubbing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4052" b="6930"/>
          <a:stretch/>
        </p:blipFill>
        <p:spPr>
          <a:xfrm>
            <a:off x="3334141" y="1864601"/>
            <a:ext cx="5990898" cy="21214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34052" b="6930"/>
          <a:stretch/>
        </p:blipFill>
        <p:spPr>
          <a:xfrm>
            <a:off x="3334141" y="4125593"/>
            <a:ext cx="5990898" cy="21214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07936" y="4201833"/>
            <a:ext cx="96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07936" y="1872101"/>
            <a:ext cx="122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92122" y="5618965"/>
            <a:ext cx="998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injection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67037" y="5618965"/>
            <a:ext cx="162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after 18 s (EFB)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67037" y="3342893"/>
            <a:ext cx="162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after 18 s (EFB)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4972" y="3334268"/>
            <a:ext cx="998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injection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3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intensity studies </a:t>
            </a:r>
            <a:r>
              <a:rPr lang="en-US" dirty="0" smtClean="0"/>
              <a:t>in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Continuous emittance growth with 2e11 p/b measured with BGI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0C423-B6E5-6D44-BFDC-0307FB0084E4}" type="datetime1">
              <a:rPr lang="en-US" smtClean="0"/>
              <a:t>19/12/19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SPS scrubbing</a:t>
            </a:r>
            <a:endParaRPr lang="en-US" dirty="0"/>
          </a:p>
        </p:txBody>
      </p:sp>
      <p:pic>
        <p:nvPicPr>
          <p:cNvPr id="7" name="Picture 6" descr="bgi_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62" y="2275360"/>
            <a:ext cx="4651855" cy="3591506"/>
          </a:xfrm>
          <a:prstGeom prst="rect">
            <a:avLst/>
          </a:prstGeom>
        </p:spPr>
      </p:pic>
      <p:pic>
        <p:nvPicPr>
          <p:cNvPr id="8" name="Picture 7" descr="bgi_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81" y="2275360"/>
            <a:ext cx="4651855" cy="359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5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intensity studies in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6CD73D-9EA3-2040-9F71-B6EBC68B0722}" type="datetime1">
              <a:rPr lang="en-US" smtClean="0"/>
              <a:t>19/12/19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SPS scrubbing</a:t>
            </a:r>
            <a:endParaRPr lang="en-US" dirty="0"/>
          </a:p>
        </p:txBody>
      </p:sp>
      <p:pic>
        <p:nvPicPr>
          <p:cNvPr id="7" name="Picture 6" descr="blowup_vs_ti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7" y="1338435"/>
            <a:ext cx="5768580" cy="46275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01444" y="1491627"/>
            <a:ext cx="630240" cy="3487890"/>
          </a:xfrm>
          <a:prstGeom prst="rect">
            <a:avLst/>
          </a:prstGeom>
          <a:solidFill>
            <a:srgbClr val="BFBFBF">
              <a:alpha val="35000"/>
            </a:srgbClr>
          </a:solidFill>
          <a:ln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1812317" y="3148191"/>
            <a:ext cx="1761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191919"/>
                </a:solidFill>
              </a:rPr>
              <a:t>mini scrubbing run</a:t>
            </a:r>
            <a:endParaRPr lang="en-US" sz="1400" dirty="0">
              <a:solidFill>
                <a:srgbClr val="19191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99337" y="2421292"/>
            <a:ext cx="4797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emittance blow-up of first batch </a:t>
            </a:r>
            <a:r>
              <a:rPr lang="en-US" dirty="0">
                <a:solidFill>
                  <a:srgbClr val="000000"/>
                </a:solidFill>
              </a:rPr>
              <a:t>over ~ 20 </a:t>
            </a:r>
            <a:r>
              <a:rPr lang="en-US" dirty="0" smtClean="0">
                <a:solidFill>
                  <a:srgbClr val="000000"/>
                </a:solidFill>
              </a:rPr>
              <a:t>s reduced to about 15% after a few days of high intensity scrubbing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71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SPS scrubbing with high intensity: Experience from past scrubbing runs (2012, 2014, 2015)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636889" y="3806959"/>
            <a:ext cx="9038582" cy="1831651"/>
          </a:xfrm>
        </p:spPr>
        <p:txBody>
          <a:bodyPr>
            <a:normAutofit/>
          </a:bodyPr>
          <a:lstStyle/>
          <a:p>
            <a:r>
              <a:rPr lang="en-US" dirty="0"/>
              <a:t>E-cloud </a:t>
            </a:r>
            <a:r>
              <a:rPr lang="en-US" dirty="0" smtClean="0"/>
              <a:t>team:</a:t>
            </a:r>
          </a:p>
          <a:p>
            <a:r>
              <a:rPr lang="en-US" dirty="0" smtClean="0"/>
              <a:t>H. Bartosik, M. Carla, G. Iadarola, K. Li, L. </a:t>
            </a:r>
            <a:r>
              <a:rPr lang="en-US" dirty="0" err="1" smtClean="0"/>
              <a:t>Mether</a:t>
            </a:r>
            <a:r>
              <a:rPr lang="en-US" dirty="0" smtClean="0"/>
              <a:t>, G. Rumolo, C. </a:t>
            </a:r>
            <a:r>
              <a:rPr lang="en-US" dirty="0" err="1" smtClean="0"/>
              <a:t>Zannini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18391-D411-FE40-AAD7-861AE5233E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9E55D2-BF27-0B40-AD4A-5691E583B8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569E64B-5584-CD46-A79D-1C6B4FC4B881}" type="datetime1">
              <a:rPr lang="en-US" smtClean="0"/>
              <a:t>19/12/19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4CFA9E-9F66-A04B-8B5D-3B9F56293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SPS scrubbing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16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 machine configuration for scrubbing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 vacuum </a:t>
            </a:r>
            <a:r>
              <a:rPr lang="en-US" dirty="0"/>
              <a:t>valves blocked </a:t>
            </a:r>
            <a:r>
              <a:rPr lang="en-US" dirty="0" smtClean="0"/>
              <a:t>open (by vacuum piquet)</a:t>
            </a:r>
          </a:p>
          <a:p>
            <a:r>
              <a:rPr lang="en-US" dirty="0"/>
              <a:t>Concentrate losses on the momentum scraper by horizontal bump</a:t>
            </a:r>
          </a:p>
          <a:p>
            <a:r>
              <a:rPr lang="en-US" dirty="0" smtClean="0"/>
              <a:t>Extraction </a:t>
            </a:r>
            <a:r>
              <a:rPr lang="en-US" dirty="0"/>
              <a:t>elements off, ZSs at -30 </a:t>
            </a:r>
            <a:r>
              <a:rPr lang="en-US" dirty="0" smtClean="0"/>
              <a:t>kV</a:t>
            </a:r>
          </a:p>
          <a:p>
            <a:pPr lvl="1"/>
            <a:r>
              <a:rPr lang="en-US" dirty="0" smtClean="0"/>
              <a:t>ZS sparking is expected to be less severe after LS2 due to ZS upgrade</a:t>
            </a:r>
          </a:p>
          <a:p>
            <a:r>
              <a:rPr lang="en-US" dirty="0" smtClean="0"/>
              <a:t>MKPL </a:t>
            </a:r>
            <a:r>
              <a:rPr lang="en-US" dirty="0"/>
              <a:t>interlock levels to 6e-7 mbar (SW) and 7e-7 mbar (HW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Heating (and related outgassing) will be a limitation after LS2 (see next slides)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79126CC-EC86-3E4E-ADFC-D5BC88607A4D}" type="datetime1">
              <a:rPr lang="en-US" smtClean="0"/>
              <a:t>19/12/19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SPS scrubbing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29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limitations from MKPL in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D5A48C7-9DF5-AD4A-89E9-24730E62731E}" type="datetime1">
              <a:rPr lang="en-US" smtClean="0"/>
              <a:t>19/12/19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SPS scrubbing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398952" y="1068431"/>
            <a:ext cx="6839713" cy="5142025"/>
            <a:chOff x="3143672" y="1106915"/>
            <a:chExt cx="6094993" cy="3843116"/>
          </a:xfrm>
        </p:grpSpPr>
        <p:pic>
          <p:nvPicPr>
            <p:cNvPr id="7" name="Picture 6" descr="W16_MKP_press_temp_evol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51454"/>
            <a:stretch/>
          </p:blipFill>
          <p:spPr>
            <a:xfrm>
              <a:off x="3143672" y="1106915"/>
              <a:ext cx="6094993" cy="2536147"/>
            </a:xfrm>
            <a:prstGeom prst="rect">
              <a:avLst/>
            </a:prstGeom>
          </p:spPr>
        </p:pic>
        <p:pic>
          <p:nvPicPr>
            <p:cNvPr id="9" name="Picture 8" descr="W16_MKP_press_temp_evol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644" b="4339"/>
            <a:stretch/>
          </p:blipFill>
          <p:spPr>
            <a:xfrm>
              <a:off x="3143672" y="3643062"/>
              <a:ext cx="6094993" cy="130696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8796987" y="2978955"/>
            <a:ext cx="2966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Reached close to 55° after 2 days of high intensity scrubbing in 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51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limitations from MKPL in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Reached high temperatures even without dedicated scrubbing, just from nominal operation and high intensity studies on Thursdays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639855-92B0-C44D-9701-A7A963B3412E}" type="datetime1">
              <a:rPr lang="en-US" smtClean="0"/>
              <a:t>19/12/19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SPS scrubbing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37" y="2169419"/>
            <a:ext cx="7325142" cy="395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48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loss in kickers as function of bunch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D898A1F-7ACF-454F-91AF-1FCA04ACEF76}" type="datetime1">
              <a:rPr lang="en-US" smtClean="0"/>
              <a:t>19/12/19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SPS scrubbing</a:t>
            </a:r>
            <a:endParaRPr lang="en-US" dirty="0"/>
          </a:p>
        </p:txBody>
      </p:sp>
      <p:pic>
        <p:nvPicPr>
          <p:cNvPr id="7" name="Picture 6" descr="PWL_MKPL_MKPS_MKEs_N2p6e11_W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53" y="1112525"/>
            <a:ext cx="6973831" cy="505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9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loss in kickers along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3C0821-1CC3-314E-B799-3D8A342CFBA7}" type="datetime1">
              <a:rPr lang="en-US" smtClean="0"/>
              <a:t>19/12/19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SPS scrubbing</a:t>
            </a:r>
            <a:endParaRPr lang="en-US" dirty="0"/>
          </a:p>
        </p:txBody>
      </p:sp>
      <p:pic>
        <p:nvPicPr>
          <p:cNvPr id="11" name="Picture 10" descr="cycle_PWL_MKE_MKPs_withNandsigm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97" y="1106916"/>
            <a:ext cx="9477411" cy="51138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35468" y="2693813"/>
            <a:ext cx="3027554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Strong heating of MKPL expected at high beam energy (short bunches)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46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Kicker heating flat bottom vs. ramp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3C0821-1CC3-314E-B799-3D8A342CFBA7}" type="datetime1">
              <a:rPr lang="en-US" smtClean="0"/>
              <a:t>19/12/19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SPS scrubbing</a:t>
            </a:r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159" y="1661945"/>
            <a:ext cx="6262841" cy="3379325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2629"/>
            <a:ext cx="6280107" cy="33886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8788" y="1477279"/>
            <a:ext cx="4873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Scrubbing at flat </a:t>
            </a:r>
            <a:r>
              <a:rPr lang="en-US" sz="2000" dirty="0" smtClean="0">
                <a:solidFill>
                  <a:srgbClr val="000000"/>
                </a:solidFill>
              </a:rPr>
              <a:t>bottom (2018)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2197" y="1446501"/>
            <a:ext cx="4860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MD at flat top </a:t>
            </a:r>
            <a:r>
              <a:rPr lang="en-US" sz="2000" dirty="0" smtClean="0">
                <a:solidFill>
                  <a:srgbClr val="000000"/>
                </a:solidFill>
              </a:rPr>
              <a:t>and LHC filling (2018)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452" y="5476867"/>
            <a:ext cx="1108159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s-IS" dirty="0" smtClean="0">
                <a:solidFill>
                  <a:srgbClr val="000000"/>
                </a:solidFill>
              </a:rPr>
              <a:t>… c</a:t>
            </a:r>
            <a:r>
              <a:rPr lang="en-US" dirty="0" err="1" smtClean="0">
                <a:solidFill>
                  <a:srgbClr val="000000"/>
                </a:solidFill>
              </a:rPr>
              <a:t>onfirms</a:t>
            </a:r>
            <a:r>
              <a:rPr lang="en-US" dirty="0" smtClean="0">
                <a:solidFill>
                  <a:srgbClr val="000000"/>
                </a:solidFill>
              </a:rPr>
              <a:t> expected behavior (MKE on flat bottom more critical than MKPS while opposite on the ramp)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77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607"/>
            <a:ext cx="11134165" cy="49117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Beam degradation from e-cloud as well as improvement due to scrubbing clearly observed in SPS</a:t>
            </a:r>
          </a:p>
          <a:p>
            <a:pPr lvl="1"/>
            <a:r>
              <a:rPr lang="en-US" dirty="0" smtClean="0"/>
              <a:t>After LS1 it took 1 week to recover acceptable performance of nominal 25 ns beam</a:t>
            </a:r>
          </a:p>
          <a:p>
            <a:r>
              <a:rPr lang="en-US" dirty="0" smtClean="0"/>
              <a:t>When ramping up intensity, the stripes in dipole magnets move outside </a:t>
            </a:r>
          </a:p>
          <a:p>
            <a:pPr lvl="1"/>
            <a:r>
              <a:rPr lang="en-US" dirty="0" smtClean="0"/>
              <a:t>Recrudescence of instabilities (both horizontal and vertical) and pressure rise </a:t>
            </a:r>
          </a:p>
          <a:p>
            <a:pPr lvl="1"/>
            <a:r>
              <a:rPr lang="en-US" dirty="0" smtClean="0"/>
              <a:t>Scrubbing needed to condition these regions of the dipole chambers and therefore scrubbing time needs to be allocated for every “intensity step”</a:t>
            </a:r>
          </a:p>
          <a:p>
            <a:pPr lvl="1"/>
            <a:r>
              <a:rPr lang="en-US" dirty="0"/>
              <a:t>Scrubbing could be combined with beam setup and performance optimization of the high intensity LHC </a:t>
            </a:r>
            <a:r>
              <a:rPr lang="en-US" dirty="0" smtClean="0"/>
              <a:t>beams</a:t>
            </a:r>
          </a:p>
          <a:p>
            <a:r>
              <a:rPr lang="en-US" dirty="0" smtClean="0"/>
              <a:t>Dedicated </a:t>
            </a:r>
            <a:r>
              <a:rPr lang="en-US" dirty="0"/>
              <a:t>scrubbing runs </a:t>
            </a:r>
            <a:r>
              <a:rPr lang="en-US" dirty="0" smtClean="0"/>
              <a:t>are affected by </a:t>
            </a:r>
            <a:r>
              <a:rPr lang="en-US" dirty="0"/>
              <a:t>operational </a:t>
            </a:r>
            <a:r>
              <a:rPr lang="en-US" dirty="0" smtClean="0"/>
              <a:t>limitations</a:t>
            </a:r>
            <a:endParaRPr lang="en-US" dirty="0"/>
          </a:p>
          <a:p>
            <a:pPr lvl="1"/>
            <a:r>
              <a:rPr lang="en-US" dirty="0" smtClean="0"/>
              <a:t>Kicker heating (</a:t>
            </a:r>
            <a:r>
              <a:rPr lang="en-US" dirty="0"/>
              <a:t>in particular for MKPL</a:t>
            </a:r>
            <a:r>
              <a:rPr lang="en-US" dirty="0" smtClean="0"/>
              <a:t>) becoming much </a:t>
            </a:r>
            <a:r>
              <a:rPr lang="en-US" dirty="0"/>
              <a:t>more severe for LIU </a:t>
            </a:r>
            <a:r>
              <a:rPr lang="en-US" dirty="0" smtClean="0"/>
              <a:t>intensities will prohibit scrubbing in long blocks and potentially makes scrubbing very inefficient</a:t>
            </a:r>
          </a:p>
          <a:p>
            <a:pPr lvl="1"/>
            <a:r>
              <a:rPr lang="en-US" dirty="0" smtClean="0"/>
              <a:t>Scrubbing in </a:t>
            </a:r>
            <a:r>
              <a:rPr lang="en-US" dirty="0"/>
              <a:t>parallel to North Area </a:t>
            </a:r>
            <a:r>
              <a:rPr lang="en-US" dirty="0" smtClean="0"/>
              <a:t>physics should become feasible thanks to ZS upgrade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latin typeface="Arial"/>
              </a:rPr>
              <a:pPr/>
              <a:t>26</a:t>
            </a:fld>
            <a:endParaRPr lang="en-US" dirty="0">
              <a:latin typeface="Arial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4634741" cy="673200"/>
          </a:xfrm>
        </p:spPr>
        <p:txBody>
          <a:bodyPr/>
          <a:lstStyle/>
          <a:p>
            <a:fld id="{7BEE0D06-A5CB-AE46-B58B-95144E356B54}" type="datetime1">
              <a:rPr lang="en-US" smtClean="0">
                <a:latin typeface="Arial"/>
              </a:rPr>
              <a:t>19/12/19</a:t>
            </a:fld>
            <a:endParaRPr lang="en-US" dirty="0">
              <a:latin typeface="Arial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692588" y="6184801"/>
            <a:ext cx="5051912" cy="673199"/>
          </a:xfrm>
        </p:spPr>
        <p:txBody>
          <a:bodyPr/>
          <a:lstStyle/>
          <a:p>
            <a:r>
              <a:rPr lang="it-IT">
                <a:latin typeface="Arial"/>
              </a:rPr>
              <a:t>SPS scrubbing</a:t>
            </a: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30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9647" y="4482361"/>
            <a:ext cx="43927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ucida Handwriting"/>
                <a:cs typeface="Lucida Handwriting"/>
              </a:rPr>
              <a:t>THANK YOU FOR YOUR ATTENTION </a:t>
            </a:r>
          </a:p>
        </p:txBody>
      </p:sp>
    </p:spTree>
    <p:extLst>
      <p:ext uri="{BB962C8B-B14F-4D97-AF65-F5344CB8AC3E}">
        <p14:creationId xmlns:p14="http://schemas.microsoft.com/office/powerpoint/2010/main" val="3381313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607"/>
            <a:ext cx="10969139" cy="4859193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Dedicated scrubbing runs from 2002 to 2009</a:t>
            </a:r>
          </a:p>
          <a:p>
            <a:pPr lvl="1" algn="just"/>
            <a:r>
              <a:rPr lang="en-GB" dirty="0"/>
              <a:t>At 26 GeV/c (~40 s cycle length)</a:t>
            </a:r>
          </a:p>
          <a:p>
            <a:pPr lvl="1" algn="just"/>
            <a:r>
              <a:rPr lang="en-GB" dirty="0"/>
              <a:t>Observed beam instabilities, emittance growth, pressure rise all around the SPS</a:t>
            </a:r>
          </a:p>
          <a:p>
            <a:pPr lvl="1" algn="just"/>
            <a:r>
              <a:rPr lang="en-GB" dirty="0"/>
              <a:t>Efficiency typically limited by heating/outgassing of specific element</a:t>
            </a:r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MDs with LHC beams in 2010-11 showed for the first time that 4 batches of 25 ns beam with 1.2e11 p/b could be accelerated in the SPS with </a:t>
            </a:r>
            <a:r>
              <a:rPr lang="en-GB" dirty="0">
                <a:latin typeface="Symbol" pitchFamily="2" charset="2"/>
              </a:rPr>
              <a:t>e</a:t>
            </a:r>
            <a:r>
              <a:rPr lang="en-GB" baseline="-25000" dirty="0"/>
              <a:t>x,y</a:t>
            </a:r>
            <a:r>
              <a:rPr lang="en-GB" dirty="0"/>
              <a:t> &lt; 3 </a:t>
            </a:r>
            <a:r>
              <a:rPr lang="en-GB" dirty="0">
                <a:latin typeface="Symbol" pitchFamily="2" charset="2"/>
              </a:rPr>
              <a:t>m</a:t>
            </a:r>
            <a:r>
              <a:rPr lang="en-GB" dirty="0"/>
              <a:t>m</a:t>
            </a:r>
          </a:p>
          <a:p>
            <a:pPr lvl="1" algn="just"/>
            <a:endParaRPr lang="en-GB" dirty="0"/>
          </a:p>
          <a:p>
            <a:pPr lvl="1"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b="0" smtClean="0">
                <a:latin typeface="Arial"/>
              </a:rPr>
              <a:pPr/>
              <a:t>3</a:t>
            </a:fld>
            <a:endParaRPr lang="en-US" b="0" dirty="0">
              <a:latin typeface="Arial"/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4634741" cy="673200"/>
          </a:xfrm>
        </p:spPr>
        <p:txBody>
          <a:bodyPr/>
          <a:lstStyle/>
          <a:p>
            <a:fld id="{F66B3CD7-118C-A447-B9A2-A35EDC6172EB}" type="datetime1">
              <a:rPr lang="en-US" smtClean="0">
                <a:latin typeface="Arial"/>
              </a:rPr>
              <a:t>19/12/19</a:t>
            </a:fld>
            <a:endParaRPr lang="en-US" dirty="0">
              <a:latin typeface="Arial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692588" y="6184801"/>
            <a:ext cx="5051912" cy="673199"/>
          </a:xfrm>
        </p:spPr>
        <p:txBody>
          <a:bodyPr/>
          <a:lstStyle/>
          <a:p>
            <a:r>
              <a:rPr lang="it-IT">
                <a:latin typeface="Arial"/>
              </a:rPr>
              <a:t>SPS scrubbing</a:t>
            </a:r>
            <a:endParaRPr lang="en-US" dirty="0">
              <a:latin typeface="Arial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76E278BF-14ED-734D-B750-6E1A05AAD1CD}"/>
              </a:ext>
            </a:extLst>
          </p:cNvPr>
          <p:cNvGrpSpPr/>
          <p:nvPr/>
        </p:nvGrpSpPr>
        <p:grpSpPr>
          <a:xfrm>
            <a:off x="2141193" y="2847692"/>
            <a:ext cx="8151052" cy="1391210"/>
            <a:chOff x="431800" y="5490533"/>
            <a:chExt cx="7886700" cy="1188661"/>
          </a:xfrm>
        </p:grpSpPr>
        <p:sp>
          <p:nvSpPr>
            <p:cNvPr id="40" name="Chevron 39">
              <a:extLst>
                <a:ext uri="{FF2B5EF4-FFF2-40B4-BE49-F238E27FC236}">
                  <a16:creationId xmlns:a16="http://schemas.microsoft.com/office/drawing/2014/main" xmlns="" id="{96C5A894-66BF-A84E-902B-CCC275B06B68}"/>
                </a:ext>
              </a:extLst>
            </p:cNvPr>
            <p:cNvSpPr/>
            <p:nvPr/>
          </p:nvSpPr>
          <p:spPr>
            <a:xfrm>
              <a:off x="431800" y="6108700"/>
              <a:ext cx="7886700" cy="342900"/>
            </a:xfrm>
            <a:prstGeom prst="chevron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Chevron 40">
              <a:extLst>
                <a:ext uri="{FF2B5EF4-FFF2-40B4-BE49-F238E27FC236}">
                  <a16:creationId xmlns:a16="http://schemas.microsoft.com/office/drawing/2014/main" xmlns="" id="{39CBDFB3-BDF0-094B-800C-02EAC12C6D70}"/>
                </a:ext>
              </a:extLst>
            </p:cNvPr>
            <p:cNvSpPr/>
            <p:nvPr/>
          </p:nvSpPr>
          <p:spPr>
            <a:xfrm>
              <a:off x="2717800" y="6108700"/>
              <a:ext cx="1282700" cy="342900"/>
            </a:xfrm>
            <a:prstGeom prst="chevron">
              <a:avLst/>
            </a:prstGeom>
            <a:gradFill rotWithShape="1">
              <a:gsLst>
                <a:gs pos="0">
                  <a:srgbClr val="C0504D"/>
                </a:gs>
                <a:gs pos="100000">
                  <a:srgbClr val="C0504D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34A1173C-2996-6B47-A5BB-F5CAA2136D55}"/>
                </a:ext>
              </a:extLst>
            </p:cNvPr>
            <p:cNvCxnSpPr/>
            <p:nvPr/>
          </p:nvCxnSpPr>
          <p:spPr>
            <a:xfrm rot="5400000">
              <a:off x="659058" y="6336400"/>
              <a:ext cx="684000" cy="158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DCC2E07B-CADA-9A46-9DBB-9143CA99E268}"/>
                </a:ext>
              </a:extLst>
            </p:cNvPr>
            <p:cNvSpPr txBox="1"/>
            <p:nvPr/>
          </p:nvSpPr>
          <p:spPr>
            <a:xfrm>
              <a:off x="725551" y="5490533"/>
              <a:ext cx="578003" cy="4733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2002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(14d)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39A239A8-E067-1844-AB2F-4C9E5B6530A0}"/>
                </a:ext>
              </a:extLst>
            </p:cNvPr>
            <p:cNvSpPr txBox="1"/>
            <p:nvPr/>
          </p:nvSpPr>
          <p:spPr>
            <a:xfrm>
              <a:off x="1348478" y="5490533"/>
              <a:ext cx="644674" cy="47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2003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(8d)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5A7D43DB-047C-A240-91FA-CEF70E8E9A09}"/>
                </a:ext>
              </a:extLst>
            </p:cNvPr>
            <p:cNvCxnSpPr/>
            <p:nvPr/>
          </p:nvCxnSpPr>
          <p:spPr>
            <a:xfrm rot="5400000">
              <a:off x="1284394" y="6336400"/>
              <a:ext cx="684000" cy="158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1552F81F-D307-444D-91AE-39F22AF350C4}"/>
                </a:ext>
              </a:extLst>
            </p:cNvPr>
            <p:cNvCxnSpPr/>
            <p:nvPr/>
          </p:nvCxnSpPr>
          <p:spPr>
            <a:xfrm rot="5400000">
              <a:off x="1995594" y="6336400"/>
              <a:ext cx="684000" cy="158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D1E92A42-06EB-6746-B1CA-D6408D953CEE}"/>
                </a:ext>
              </a:extLst>
            </p:cNvPr>
            <p:cNvSpPr txBox="1"/>
            <p:nvPr/>
          </p:nvSpPr>
          <p:spPr>
            <a:xfrm>
              <a:off x="2032000" y="5490533"/>
              <a:ext cx="609600" cy="47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2004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(10d)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C49D917E-1414-724D-9D42-07A8FD067ABD}"/>
                </a:ext>
              </a:extLst>
            </p:cNvPr>
            <p:cNvCxnSpPr/>
            <p:nvPr/>
          </p:nvCxnSpPr>
          <p:spPr>
            <a:xfrm rot="5400000">
              <a:off x="3710094" y="6336400"/>
              <a:ext cx="684000" cy="158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7817643F-8784-B943-9885-66E82906E08E}"/>
                </a:ext>
              </a:extLst>
            </p:cNvPr>
            <p:cNvSpPr txBox="1"/>
            <p:nvPr/>
          </p:nvSpPr>
          <p:spPr>
            <a:xfrm>
              <a:off x="3746500" y="5490533"/>
              <a:ext cx="609600" cy="47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2006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(5d)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9A197CD8-AC59-DA41-A45A-A77B7631F538}"/>
                </a:ext>
              </a:extLst>
            </p:cNvPr>
            <p:cNvCxnSpPr/>
            <p:nvPr/>
          </p:nvCxnSpPr>
          <p:spPr>
            <a:xfrm rot="5400000">
              <a:off x="4357794" y="6336400"/>
              <a:ext cx="684000" cy="158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B5BE3E41-92DB-9748-91F2-DA1880AF8DF1}"/>
                </a:ext>
              </a:extLst>
            </p:cNvPr>
            <p:cNvSpPr txBox="1"/>
            <p:nvPr/>
          </p:nvSpPr>
          <p:spPr>
            <a:xfrm>
              <a:off x="4394200" y="5490533"/>
              <a:ext cx="609600" cy="47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2007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(7d)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E21DE925-0727-0D47-BDFB-FCFCCD03D54E}"/>
                </a:ext>
              </a:extLst>
            </p:cNvPr>
            <p:cNvCxnSpPr/>
            <p:nvPr/>
          </p:nvCxnSpPr>
          <p:spPr>
            <a:xfrm rot="5400000">
              <a:off x="5030894" y="6336400"/>
              <a:ext cx="684000" cy="158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C3407B57-300E-034B-9DED-EBA3CAD4D075}"/>
                </a:ext>
              </a:extLst>
            </p:cNvPr>
            <p:cNvSpPr txBox="1"/>
            <p:nvPr/>
          </p:nvSpPr>
          <p:spPr>
            <a:xfrm>
              <a:off x="5029948" y="5490533"/>
              <a:ext cx="673100" cy="47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2008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(2.5d)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3D829448-C4E4-C646-9C74-2CBBE9BE57E6}"/>
                </a:ext>
              </a:extLst>
            </p:cNvPr>
            <p:cNvCxnSpPr/>
            <p:nvPr/>
          </p:nvCxnSpPr>
          <p:spPr>
            <a:xfrm rot="5400000">
              <a:off x="7597882" y="6336400"/>
              <a:ext cx="684000" cy="158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8240A4D5-95EB-584D-AF5A-A78462BED4C8}"/>
                </a:ext>
              </a:extLst>
            </p:cNvPr>
            <p:cNvSpPr txBox="1"/>
            <p:nvPr/>
          </p:nvSpPr>
          <p:spPr>
            <a:xfrm>
              <a:off x="7634288" y="5490533"/>
              <a:ext cx="609600" cy="47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2012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(5d)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CA192206-E3E7-2A4F-90F9-664E0EB1BFC4}"/>
                </a:ext>
              </a:extLst>
            </p:cNvPr>
            <p:cNvCxnSpPr/>
            <p:nvPr/>
          </p:nvCxnSpPr>
          <p:spPr>
            <a:xfrm rot="5400000">
              <a:off x="5699644" y="6336400"/>
              <a:ext cx="684000" cy="158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9DC81762-FA79-F747-857B-DA0A0E555989}"/>
                </a:ext>
              </a:extLst>
            </p:cNvPr>
            <p:cNvSpPr txBox="1"/>
            <p:nvPr/>
          </p:nvSpPr>
          <p:spPr>
            <a:xfrm>
              <a:off x="5722977" y="5490533"/>
              <a:ext cx="673100" cy="47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2009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(1.5d)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24A2357A-57C5-4647-B729-07AE1FCAE5D4}"/>
                </a:ext>
              </a:extLst>
            </p:cNvPr>
            <p:cNvSpPr txBox="1"/>
            <p:nvPr/>
          </p:nvSpPr>
          <p:spPr>
            <a:xfrm>
              <a:off x="2819400" y="6069568"/>
              <a:ext cx="1136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Shutdown</a:t>
              </a:r>
            </a:p>
          </p:txBody>
        </p:sp>
        <p:sp>
          <p:nvSpPr>
            <p:cNvPr id="59" name="Chevron 58">
              <a:extLst>
                <a:ext uri="{FF2B5EF4-FFF2-40B4-BE49-F238E27FC236}">
                  <a16:creationId xmlns:a16="http://schemas.microsoft.com/office/drawing/2014/main" xmlns="" id="{593035E9-D0E2-0849-B372-D27F4EE209A5}"/>
                </a:ext>
              </a:extLst>
            </p:cNvPr>
            <p:cNvSpPr/>
            <p:nvPr/>
          </p:nvSpPr>
          <p:spPr>
            <a:xfrm>
              <a:off x="4406900" y="6108700"/>
              <a:ext cx="279400" cy="342900"/>
            </a:xfrm>
            <a:prstGeom prst="chevron">
              <a:avLst/>
            </a:prstGeom>
            <a:gradFill rotWithShape="1">
              <a:gsLst>
                <a:gs pos="0">
                  <a:srgbClr val="C0504D"/>
                </a:gs>
                <a:gs pos="100000">
                  <a:srgbClr val="C0504D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Chevron 59">
              <a:extLst>
                <a:ext uri="{FF2B5EF4-FFF2-40B4-BE49-F238E27FC236}">
                  <a16:creationId xmlns:a16="http://schemas.microsoft.com/office/drawing/2014/main" xmlns="" id="{F4D42C30-9B7C-D342-8E1E-9CE197641B82}"/>
                </a:ext>
              </a:extLst>
            </p:cNvPr>
            <p:cNvSpPr/>
            <p:nvPr/>
          </p:nvSpPr>
          <p:spPr>
            <a:xfrm>
              <a:off x="5080000" y="6108700"/>
              <a:ext cx="279400" cy="342900"/>
            </a:xfrm>
            <a:prstGeom prst="chevron">
              <a:avLst/>
            </a:prstGeom>
            <a:gradFill rotWithShape="1">
              <a:gsLst>
                <a:gs pos="0">
                  <a:srgbClr val="C0504D"/>
                </a:gs>
                <a:gs pos="100000">
                  <a:srgbClr val="C0504D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Chevron 60">
              <a:extLst>
                <a:ext uri="{FF2B5EF4-FFF2-40B4-BE49-F238E27FC236}">
                  <a16:creationId xmlns:a16="http://schemas.microsoft.com/office/drawing/2014/main" xmlns="" id="{EB1CD7F1-748B-3C4B-A361-D997C7AA7FCB}"/>
                </a:ext>
              </a:extLst>
            </p:cNvPr>
            <p:cNvSpPr/>
            <p:nvPr/>
          </p:nvSpPr>
          <p:spPr>
            <a:xfrm>
              <a:off x="5748750" y="6108700"/>
              <a:ext cx="279400" cy="342900"/>
            </a:xfrm>
            <a:prstGeom prst="chevron">
              <a:avLst/>
            </a:prstGeom>
            <a:gradFill rotWithShape="1">
              <a:gsLst>
                <a:gs pos="0">
                  <a:srgbClr val="C0504D"/>
                </a:gs>
                <a:gs pos="100000">
                  <a:srgbClr val="C0504D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Chevron 61">
              <a:extLst>
                <a:ext uri="{FF2B5EF4-FFF2-40B4-BE49-F238E27FC236}">
                  <a16:creationId xmlns:a16="http://schemas.microsoft.com/office/drawing/2014/main" xmlns="" id="{289F7569-F1E3-A244-A916-1F396E9835FA}"/>
                </a:ext>
              </a:extLst>
            </p:cNvPr>
            <p:cNvSpPr/>
            <p:nvPr/>
          </p:nvSpPr>
          <p:spPr>
            <a:xfrm>
              <a:off x="7024688" y="6108700"/>
              <a:ext cx="279400" cy="342900"/>
            </a:xfrm>
            <a:prstGeom prst="chevron">
              <a:avLst/>
            </a:prstGeom>
            <a:gradFill rotWithShape="1">
              <a:gsLst>
                <a:gs pos="0">
                  <a:srgbClr val="C0504D"/>
                </a:gs>
                <a:gs pos="100000">
                  <a:srgbClr val="C0504D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Chevron 62">
              <a:extLst>
                <a:ext uri="{FF2B5EF4-FFF2-40B4-BE49-F238E27FC236}">
                  <a16:creationId xmlns:a16="http://schemas.microsoft.com/office/drawing/2014/main" xmlns="" id="{F98E0235-F82A-F545-BDB1-00327600C746}"/>
                </a:ext>
              </a:extLst>
            </p:cNvPr>
            <p:cNvSpPr/>
            <p:nvPr/>
          </p:nvSpPr>
          <p:spPr>
            <a:xfrm>
              <a:off x="6409150" y="6108700"/>
              <a:ext cx="279400" cy="342900"/>
            </a:xfrm>
            <a:prstGeom prst="chevron">
              <a:avLst/>
            </a:prstGeom>
            <a:gradFill rotWithShape="1">
              <a:gsLst>
                <a:gs pos="0">
                  <a:srgbClr val="C0504D"/>
                </a:gs>
                <a:gs pos="100000">
                  <a:srgbClr val="C0504D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Chevron 63">
              <a:extLst>
                <a:ext uri="{FF2B5EF4-FFF2-40B4-BE49-F238E27FC236}">
                  <a16:creationId xmlns:a16="http://schemas.microsoft.com/office/drawing/2014/main" xmlns="" id="{285FE65A-1212-8842-8C03-EEE3BFA51804}"/>
                </a:ext>
              </a:extLst>
            </p:cNvPr>
            <p:cNvSpPr/>
            <p:nvPr/>
          </p:nvSpPr>
          <p:spPr>
            <a:xfrm>
              <a:off x="7608888" y="6108700"/>
              <a:ext cx="279400" cy="342900"/>
            </a:xfrm>
            <a:prstGeom prst="chevron">
              <a:avLst/>
            </a:prstGeom>
            <a:gradFill rotWithShape="1">
              <a:gsLst>
                <a:gs pos="0">
                  <a:srgbClr val="C0504D"/>
                </a:gs>
                <a:gs pos="100000">
                  <a:srgbClr val="C0504D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Chevron 64">
              <a:extLst>
                <a:ext uri="{FF2B5EF4-FFF2-40B4-BE49-F238E27FC236}">
                  <a16:creationId xmlns:a16="http://schemas.microsoft.com/office/drawing/2014/main" xmlns="" id="{BFF26CEA-135B-A549-8124-30E1E529C0D4}"/>
                </a:ext>
              </a:extLst>
            </p:cNvPr>
            <p:cNvSpPr/>
            <p:nvPr/>
          </p:nvSpPr>
          <p:spPr>
            <a:xfrm>
              <a:off x="2019300" y="6108700"/>
              <a:ext cx="279400" cy="342900"/>
            </a:xfrm>
            <a:prstGeom prst="chevron">
              <a:avLst/>
            </a:prstGeom>
            <a:gradFill rotWithShape="1">
              <a:gsLst>
                <a:gs pos="0">
                  <a:srgbClr val="C0504D"/>
                </a:gs>
                <a:gs pos="100000">
                  <a:srgbClr val="C0504D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Chevron 65">
              <a:extLst>
                <a:ext uri="{FF2B5EF4-FFF2-40B4-BE49-F238E27FC236}">
                  <a16:creationId xmlns:a16="http://schemas.microsoft.com/office/drawing/2014/main" xmlns="" id="{4CE1589C-937D-9244-8B31-41FA83DACC66}"/>
                </a:ext>
              </a:extLst>
            </p:cNvPr>
            <p:cNvSpPr/>
            <p:nvPr/>
          </p:nvSpPr>
          <p:spPr>
            <a:xfrm>
              <a:off x="1346200" y="6108700"/>
              <a:ext cx="279400" cy="342900"/>
            </a:xfrm>
            <a:prstGeom prst="chevron">
              <a:avLst/>
            </a:prstGeom>
            <a:gradFill rotWithShape="1">
              <a:gsLst>
                <a:gs pos="0">
                  <a:srgbClr val="C0504D"/>
                </a:gs>
                <a:gs pos="100000">
                  <a:srgbClr val="C0504D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Chevron 66">
              <a:extLst>
                <a:ext uri="{FF2B5EF4-FFF2-40B4-BE49-F238E27FC236}">
                  <a16:creationId xmlns:a16="http://schemas.microsoft.com/office/drawing/2014/main" xmlns="" id="{1010A80B-CC15-C040-88FA-5756D7AEB325}"/>
                </a:ext>
              </a:extLst>
            </p:cNvPr>
            <p:cNvSpPr/>
            <p:nvPr/>
          </p:nvSpPr>
          <p:spPr>
            <a:xfrm>
              <a:off x="705278" y="6108700"/>
              <a:ext cx="279400" cy="342900"/>
            </a:xfrm>
            <a:prstGeom prst="chevron">
              <a:avLst/>
            </a:prstGeom>
            <a:gradFill rotWithShape="1">
              <a:gsLst>
                <a:gs pos="0">
                  <a:srgbClr val="C0504D"/>
                </a:gs>
                <a:gs pos="100000">
                  <a:srgbClr val="C0504D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16A37D2-4412-D849-86A8-6A91F3AF58C2}"/>
              </a:ext>
            </a:extLst>
          </p:cNvPr>
          <p:cNvSpPr txBox="1"/>
          <p:nvPr/>
        </p:nvSpPr>
        <p:spPr>
          <a:xfrm>
            <a:off x="5829511" y="4403170"/>
            <a:ext cx="4491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alibri"/>
              </a:rPr>
              <a:t>~1 month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before 2005 long shutdown</a:t>
            </a:r>
          </a:p>
          <a:p>
            <a:pPr defTabSz="457200"/>
            <a:r>
              <a:rPr lang="en-US" b="1" dirty="0">
                <a:solidFill>
                  <a:prstClr val="black"/>
                </a:solidFill>
                <a:latin typeface="Calibri"/>
              </a:rPr>
              <a:t>16 days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in 2006 – 2009 </a:t>
            </a:r>
          </a:p>
        </p:txBody>
      </p:sp>
    </p:spTree>
    <p:extLst>
      <p:ext uri="{BB962C8B-B14F-4D97-AF65-F5344CB8AC3E}">
        <p14:creationId xmlns:p14="http://schemas.microsoft.com/office/powerpoint/2010/main" val="290709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Scrubbing 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607"/>
            <a:ext cx="10969139" cy="4859193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One week dedicated scrubbing (studies) in the SPS</a:t>
            </a:r>
          </a:p>
          <a:p>
            <a:pPr algn="just"/>
            <a:r>
              <a:rPr lang="en-GB" dirty="0"/>
              <a:t>Scrubbing ‘status’ of the SPS was confirmed for nominal intensity</a:t>
            </a:r>
          </a:p>
          <a:p>
            <a:pPr lvl="1" algn="just"/>
            <a:r>
              <a:rPr lang="en-GB" dirty="0"/>
              <a:t>No measurable emittance growth over 4 batches and long flat bottom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b="0" smtClean="0">
                <a:latin typeface="Arial"/>
              </a:rPr>
              <a:pPr/>
              <a:t>4</a:t>
            </a:fld>
            <a:endParaRPr lang="en-US" b="0" dirty="0">
              <a:latin typeface="Arial"/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4634741" cy="673200"/>
          </a:xfrm>
        </p:spPr>
        <p:txBody>
          <a:bodyPr/>
          <a:lstStyle/>
          <a:p>
            <a:fld id="{C1A955DD-282F-904C-B329-1D1129EF373C}" type="datetime1">
              <a:rPr lang="en-US" smtClean="0">
                <a:latin typeface="Arial"/>
              </a:rPr>
              <a:t>19/12/19</a:t>
            </a:fld>
            <a:endParaRPr lang="en-US" dirty="0">
              <a:latin typeface="Arial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692588" y="6184801"/>
            <a:ext cx="5051912" cy="673199"/>
          </a:xfrm>
        </p:spPr>
        <p:txBody>
          <a:bodyPr/>
          <a:lstStyle/>
          <a:p>
            <a:r>
              <a:rPr lang="it-IT">
                <a:latin typeface="Arial"/>
              </a:rPr>
              <a:t>SPS scrubbing</a:t>
            </a:r>
            <a:endParaRPr lang="en-US" dirty="0"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30CDB78-2356-5A4F-A33A-AB7DFF2F1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311" y="2898843"/>
            <a:ext cx="8388855" cy="32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19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Scrubbing 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607"/>
            <a:ext cx="10969139" cy="4859193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One week dedicated scrubbing (studies) in the SPS</a:t>
            </a:r>
          </a:p>
          <a:p>
            <a:pPr algn="just"/>
            <a:r>
              <a:rPr lang="en-GB" dirty="0"/>
              <a:t>High intensity tests up to ‘ultimate’ (1.8e11 p/b)</a:t>
            </a:r>
          </a:p>
          <a:p>
            <a:pPr lvl="1" algn="just"/>
            <a:r>
              <a:rPr lang="en-GB" dirty="0"/>
              <a:t>Disclaimer: Quality probably not optimal from PS, bunches longer than 4 ns at injection</a:t>
            </a:r>
          </a:p>
          <a:p>
            <a:pPr lvl="1" algn="just"/>
            <a:r>
              <a:rPr lang="en-GB" dirty="0"/>
              <a:t>Sharp increase of pressure rise (arcs, LSS5) when making intensity steps – however, signs of conditioning over few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b="0" smtClean="0">
                <a:latin typeface="Arial"/>
              </a:rPr>
              <a:pPr/>
              <a:t>5</a:t>
            </a:fld>
            <a:endParaRPr lang="en-US" b="0" dirty="0">
              <a:latin typeface="Arial"/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4634741" cy="673200"/>
          </a:xfrm>
        </p:spPr>
        <p:txBody>
          <a:bodyPr/>
          <a:lstStyle/>
          <a:p>
            <a:fld id="{46FA23F3-3C91-D447-AB36-264918485761}" type="datetime1">
              <a:rPr lang="en-US" smtClean="0">
                <a:latin typeface="Arial"/>
              </a:rPr>
              <a:t>19/12/19</a:t>
            </a:fld>
            <a:endParaRPr lang="en-US" dirty="0">
              <a:latin typeface="Arial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692588" y="6184801"/>
            <a:ext cx="5051912" cy="673199"/>
          </a:xfrm>
        </p:spPr>
        <p:txBody>
          <a:bodyPr/>
          <a:lstStyle/>
          <a:p>
            <a:r>
              <a:rPr lang="it-IT">
                <a:latin typeface="Arial"/>
              </a:rPr>
              <a:t>SPS scrubbing</a:t>
            </a:r>
            <a:endParaRPr lang="en-US" dirty="0"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0FECCA-F7C5-594F-8D8D-0349AC7666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19" b="2666"/>
          <a:stretch/>
        </p:blipFill>
        <p:spPr>
          <a:xfrm>
            <a:off x="2677714" y="3345704"/>
            <a:ext cx="6797696" cy="2891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8786" y="4220307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‘nominal’ intensity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6078" y="5257817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‘ultimate’ intensity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28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Scrubbing 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607"/>
            <a:ext cx="10969139" cy="4859193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One week dedicated scrubbing (studies) in the SPS</a:t>
            </a:r>
          </a:p>
          <a:p>
            <a:pPr algn="just"/>
            <a:r>
              <a:rPr lang="en-GB" dirty="0"/>
              <a:t>High intensity tests up to ‘ultimate’ (1.8e11 p/b)</a:t>
            </a:r>
          </a:p>
          <a:p>
            <a:pPr lvl="1" algn="just"/>
            <a:r>
              <a:rPr lang="en-GB" dirty="0"/>
              <a:t>Electron cloud distribution measured in the strip monitors</a:t>
            </a:r>
          </a:p>
          <a:p>
            <a:pPr lvl="1" algn="just"/>
            <a:r>
              <a:rPr lang="en-GB" dirty="0"/>
              <a:t>Stripes moving outwards and occupying larger regions, however depleting the </a:t>
            </a:r>
            <a:r>
              <a:rPr lang="en-GB" dirty="0" err="1"/>
              <a:t>center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b="0" smtClean="0">
                <a:latin typeface="Arial"/>
              </a:rPr>
              <a:pPr/>
              <a:t>6</a:t>
            </a:fld>
            <a:endParaRPr lang="en-US" b="0" dirty="0">
              <a:latin typeface="Arial"/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4634741" cy="673200"/>
          </a:xfrm>
        </p:spPr>
        <p:txBody>
          <a:bodyPr/>
          <a:lstStyle/>
          <a:p>
            <a:fld id="{F29336FB-723D-594C-84DE-484C6D592548}" type="datetime1">
              <a:rPr lang="en-US" smtClean="0">
                <a:latin typeface="Arial"/>
              </a:rPr>
              <a:t>19/12/19</a:t>
            </a:fld>
            <a:endParaRPr lang="en-US" dirty="0">
              <a:latin typeface="Arial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692588" y="6184801"/>
            <a:ext cx="5051912" cy="673199"/>
          </a:xfrm>
        </p:spPr>
        <p:txBody>
          <a:bodyPr/>
          <a:lstStyle/>
          <a:p>
            <a:r>
              <a:rPr lang="it-IT">
                <a:latin typeface="Arial"/>
              </a:rPr>
              <a:t>SPS scrubbing</a:t>
            </a:r>
            <a:endParaRPr lang="en-US" dirty="0"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6C62F7-C02C-ED4F-9058-C162B668C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76" y="3220748"/>
            <a:ext cx="7277095" cy="29345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F5E2C2-F095-C042-A6AE-1D5D524C2020}"/>
              </a:ext>
            </a:extLst>
          </p:cNvPr>
          <p:cNvSpPr txBox="1"/>
          <p:nvPr/>
        </p:nvSpPr>
        <p:spPr>
          <a:xfrm>
            <a:off x="2935500" y="3570537"/>
            <a:ext cx="7782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MBA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4FFB40-3498-7F40-9067-C074F24D04C5}"/>
              </a:ext>
            </a:extLst>
          </p:cNvPr>
          <p:cNvSpPr txBox="1"/>
          <p:nvPr/>
        </p:nvSpPr>
        <p:spPr>
          <a:xfrm>
            <a:off x="6578564" y="3570537"/>
            <a:ext cx="7782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MBB</a:t>
            </a:r>
          </a:p>
        </p:txBody>
      </p:sp>
    </p:spTree>
    <p:extLst>
      <p:ext uri="{BB962C8B-B14F-4D97-AF65-F5344CB8AC3E}">
        <p14:creationId xmlns:p14="http://schemas.microsoft.com/office/powerpoint/2010/main" val="416646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Scrubbing 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607"/>
            <a:ext cx="10969139" cy="4859193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One week dedicated scrubbing (studies) in the SPS</a:t>
            </a:r>
          </a:p>
          <a:p>
            <a:pPr algn="just"/>
            <a:r>
              <a:rPr lang="en-GB" dirty="0"/>
              <a:t>High intensity tests up to ‘ultimate’ (1.8e11 p/b)</a:t>
            </a:r>
          </a:p>
          <a:p>
            <a:pPr lvl="1" algn="just"/>
            <a:r>
              <a:rPr lang="en-GB" dirty="0"/>
              <a:t>Electron cloud distribution measured in the strip monitors</a:t>
            </a:r>
          </a:p>
          <a:p>
            <a:pPr lvl="1" algn="just"/>
            <a:r>
              <a:rPr lang="en-GB" dirty="0"/>
              <a:t>Stripes moving outwards and occupying larger regions, however depleting the </a:t>
            </a:r>
            <a:r>
              <a:rPr lang="en-GB" dirty="0" err="1"/>
              <a:t>center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b="0" smtClean="0">
                <a:latin typeface="Arial"/>
              </a:rPr>
              <a:pPr/>
              <a:t>7</a:t>
            </a:fld>
            <a:endParaRPr lang="en-US" b="0" dirty="0">
              <a:latin typeface="Arial"/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4634741" cy="673200"/>
          </a:xfrm>
        </p:spPr>
        <p:txBody>
          <a:bodyPr/>
          <a:lstStyle/>
          <a:p>
            <a:fld id="{F29336FB-723D-594C-84DE-484C6D592548}" type="datetime1">
              <a:rPr lang="en-US" smtClean="0">
                <a:latin typeface="Arial"/>
              </a:rPr>
              <a:t>19/12/19</a:t>
            </a:fld>
            <a:endParaRPr lang="en-US" dirty="0">
              <a:latin typeface="Arial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692588" y="6184801"/>
            <a:ext cx="5051912" cy="673199"/>
          </a:xfrm>
        </p:spPr>
        <p:txBody>
          <a:bodyPr/>
          <a:lstStyle/>
          <a:p>
            <a:r>
              <a:rPr lang="it-IT">
                <a:latin typeface="Arial"/>
              </a:rPr>
              <a:t>SPS scrubbing</a:t>
            </a:r>
            <a:endParaRPr lang="en-US" dirty="0">
              <a:latin typeface="Arial"/>
            </a:endParaRPr>
          </a:p>
        </p:txBody>
      </p:sp>
      <p:sp>
        <p:nvSpPr>
          <p:cNvPr id="12" name="Date Placeholder 4"/>
          <p:cNvSpPr txBox="1">
            <a:spLocks/>
          </p:cNvSpPr>
          <p:nvPr/>
        </p:nvSpPr>
        <p:spPr>
          <a:xfrm>
            <a:off x="2666109" y="4837893"/>
            <a:ext cx="4634741" cy="67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0ABD88-B697-FD4B-822C-16DE2CFF367A}" type="datetime1">
              <a:rPr lang="en-US" smtClean="0">
                <a:latin typeface="Arial"/>
              </a:rPr>
              <a:pPr/>
              <a:t>19/12/19</a:t>
            </a:fld>
            <a:endParaRPr lang="en-US" dirty="0">
              <a:latin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33D8BA1-F387-634D-8409-A4604B24DB4E}"/>
              </a:ext>
            </a:extLst>
          </p:cNvPr>
          <p:cNvGrpSpPr>
            <a:grpSpLocks noChangeAspect="1"/>
          </p:cNvGrpSpPr>
          <p:nvPr/>
        </p:nvGrpSpPr>
        <p:grpSpPr>
          <a:xfrm>
            <a:off x="1559246" y="3322371"/>
            <a:ext cx="8217041" cy="2785468"/>
            <a:chOff x="0" y="1579541"/>
            <a:chExt cx="8579797" cy="290843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DED74E3A-5F68-684C-8F0D-0D4043897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233" r="22876"/>
            <a:stretch/>
          </p:blipFill>
          <p:spPr>
            <a:xfrm>
              <a:off x="0" y="1579541"/>
              <a:ext cx="4338536" cy="290843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E0A4F608-47B7-2C4A-BA77-4F784978C2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0233" r="23049"/>
            <a:stretch/>
          </p:blipFill>
          <p:spPr>
            <a:xfrm>
              <a:off x="4250988" y="1579541"/>
              <a:ext cx="4328809" cy="2908437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B4EAA2A-F287-E249-BCF8-5423BE6692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911" t="13543" r="3624" b="55374"/>
          <a:stretch/>
        </p:blipFill>
        <p:spPr>
          <a:xfrm>
            <a:off x="9863988" y="3708100"/>
            <a:ext cx="982492" cy="10070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5F5E2C2-F095-C042-A6AE-1D5D524C2020}"/>
              </a:ext>
            </a:extLst>
          </p:cNvPr>
          <p:cNvSpPr txBox="1"/>
          <p:nvPr/>
        </p:nvSpPr>
        <p:spPr>
          <a:xfrm>
            <a:off x="2332552" y="3472122"/>
            <a:ext cx="77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MBA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04FFB40-3498-7F40-9067-C074F24D04C5}"/>
              </a:ext>
            </a:extLst>
          </p:cNvPr>
          <p:cNvSpPr txBox="1"/>
          <p:nvPr/>
        </p:nvSpPr>
        <p:spPr>
          <a:xfrm>
            <a:off x="6355861" y="3472122"/>
            <a:ext cx="77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MBB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98137" y="4956827"/>
            <a:ext cx="2031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already known from simulations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9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Scrubbing 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607"/>
            <a:ext cx="10969139" cy="4859193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One week dedicated scrubbing (studies) in the SPS</a:t>
            </a:r>
          </a:p>
          <a:p>
            <a:pPr algn="just"/>
            <a:r>
              <a:rPr lang="en-GB" dirty="0"/>
              <a:t>High intensity tests up to ‘ultimate’ (1.8e11 p/b)</a:t>
            </a:r>
          </a:p>
          <a:p>
            <a:pPr algn="just"/>
            <a:r>
              <a:rPr lang="en-US" dirty="0" smtClean="0"/>
              <a:t>A </a:t>
            </a:r>
            <a:r>
              <a:rPr lang="en-US" dirty="0"/>
              <a:t>stronger flux is observed in the outer regions of the liners which were not reached by the scrubbing performed with the nominal bunch intensity.</a:t>
            </a:r>
          </a:p>
          <a:p>
            <a:pPr algn="just"/>
            <a:r>
              <a:rPr lang="en-US" dirty="0"/>
              <a:t>The bunch intensity used for the scrubbing run defines the maximum intensity for which an ”EC free” operation can be guaranteed afterwards. </a:t>
            </a:r>
          </a:p>
          <a:p>
            <a:pPr algn="just"/>
            <a:r>
              <a:rPr lang="en-US" dirty="0"/>
              <a:t>Radial steering can be employed to condition a wider region, but this comes at the expense of the overall scrubbing time and the effectiveness is modulated around the machine according to the dispersion function.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b="0" smtClean="0">
                <a:latin typeface="Arial"/>
              </a:rPr>
              <a:pPr/>
              <a:t>8</a:t>
            </a:fld>
            <a:endParaRPr lang="en-US" b="0" dirty="0">
              <a:latin typeface="Arial"/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4634741" cy="673200"/>
          </a:xfrm>
        </p:spPr>
        <p:txBody>
          <a:bodyPr/>
          <a:lstStyle/>
          <a:p>
            <a:fld id="{59637EE6-2F20-7F4C-A893-B827E663F89A}" type="datetime1">
              <a:rPr lang="en-US" smtClean="0">
                <a:latin typeface="Arial"/>
              </a:rPr>
              <a:t>19/12/19</a:t>
            </a:fld>
            <a:endParaRPr lang="en-US" dirty="0">
              <a:latin typeface="Arial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692588" y="6184801"/>
            <a:ext cx="5051912" cy="673199"/>
          </a:xfrm>
        </p:spPr>
        <p:txBody>
          <a:bodyPr/>
          <a:lstStyle/>
          <a:p>
            <a:r>
              <a:rPr lang="it-IT">
                <a:latin typeface="Arial"/>
              </a:rPr>
              <a:t>SPS scrubbing</a:t>
            </a: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93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Scrubbing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607"/>
            <a:ext cx="10969139" cy="4859193"/>
          </a:xfrm>
        </p:spPr>
        <p:txBody>
          <a:bodyPr>
            <a:normAutofit/>
          </a:bodyPr>
          <a:lstStyle/>
          <a:p>
            <a:r>
              <a:rPr lang="en-GB" dirty="0"/>
              <a:t>One week (October ) + 3 days (December) dedicated scrubbing in the SPS</a:t>
            </a:r>
          </a:p>
          <a:p>
            <a:pPr algn="just"/>
            <a:r>
              <a:rPr lang="en-GB" dirty="0"/>
              <a:t>First week in 2014 was used to recover SPS performance post-LS1</a:t>
            </a:r>
          </a:p>
          <a:p>
            <a:pPr lvl="1" algn="just"/>
            <a:r>
              <a:rPr lang="en-GB" dirty="0"/>
              <a:t>One week found indeed to be sufficient to recover a ‘scrubbing status’ of the SPS to allow for LHC beam production within target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b="0" smtClean="0">
                <a:latin typeface="Arial"/>
              </a:rPr>
              <a:pPr/>
              <a:t>9</a:t>
            </a:fld>
            <a:endParaRPr lang="en-US" b="0" dirty="0">
              <a:latin typeface="Arial"/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818788" y="6184800"/>
            <a:ext cx="4634741" cy="673200"/>
          </a:xfrm>
        </p:spPr>
        <p:txBody>
          <a:bodyPr/>
          <a:lstStyle/>
          <a:p>
            <a:fld id="{3EC43F6C-C8F9-8C47-BAC8-4047F7743F33}" type="datetime1">
              <a:rPr lang="en-US" smtClean="0">
                <a:latin typeface="Arial"/>
              </a:rPr>
              <a:t>19/12/19</a:t>
            </a:fld>
            <a:endParaRPr lang="en-US" dirty="0">
              <a:latin typeface="Arial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692588" y="6184801"/>
            <a:ext cx="5051912" cy="673199"/>
          </a:xfrm>
        </p:spPr>
        <p:txBody>
          <a:bodyPr/>
          <a:lstStyle/>
          <a:p>
            <a:r>
              <a:rPr lang="it-IT">
                <a:latin typeface="Arial"/>
              </a:rPr>
              <a:t>SPS scrubbing</a:t>
            </a:r>
            <a:endParaRPr lang="en-US" dirty="0">
              <a:latin typeface="Arial"/>
            </a:endParaRPr>
          </a:p>
        </p:txBody>
      </p:sp>
      <p:graphicFrame>
        <p:nvGraphicFramePr>
          <p:cNvPr id="13" name="Tabella 15">
            <a:extLst>
              <a:ext uri="{FF2B5EF4-FFF2-40B4-BE49-F238E27FC236}">
                <a16:creationId xmlns:a16="http://schemas.microsoft.com/office/drawing/2014/main" xmlns="" id="{814EEA61-6251-3440-B81A-60A29FA33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22307"/>
              </p:ext>
            </p:extLst>
          </p:nvPr>
        </p:nvGraphicFramePr>
        <p:xfrm>
          <a:off x="1834028" y="3220698"/>
          <a:ext cx="8194431" cy="830462"/>
        </p:xfrm>
        <a:graphic>
          <a:graphicData uri="http://schemas.openxmlformats.org/drawingml/2006/table">
            <a:tbl>
              <a:tblPr firstRow="1" bandRow="1"/>
              <a:tblGrid>
                <a:gridCol w="1727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3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6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67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405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1039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type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intensity</a:t>
                      </a:r>
                    </a:p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(injected)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bunches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Transverse emittances</a:t>
                      </a:r>
                    </a:p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(at 26 GeV)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Beam</a:t>
                      </a:r>
                      <a:r>
                        <a:rPr lang="en-US" sz="1200" b="1" kern="1200" baseline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lifetime after each injection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42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2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ns Standard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~1.25 x 10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p/b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 (4 x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72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ε</a:t>
                      </a:r>
                      <a:r>
                        <a:rPr lang="en-GB" sz="1200" b="0" kern="120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H,V  </a:t>
                      </a:r>
                      <a:r>
                        <a:rPr lang="en-GB" sz="12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≈ ~2.6 </a:t>
                      </a:r>
                      <a:r>
                        <a:rPr lang="el-GR" sz="12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GB" sz="12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endParaRPr lang="en-US" sz="1200" b="0" kern="1200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~200 s, ~210 s, ~180 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4E73B46-458F-5D4C-9757-165FF0BD1E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7" t="27945" r="2440" b="48934"/>
          <a:stretch/>
        </p:blipFill>
        <p:spPr>
          <a:xfrm>
            <a:off x="2074123" y="4056643"/>
            <a:ext cx="3857120" cy="20891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14E0373-9CD0-284A-8BAC-8DAE7D4136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7" t="5052" r="2440" b="71813"/>
          <a:stretch/>
        </p:blipFill>
        <p:spPr>
          <a:xfrm>
            <a:off x="5829819" y="4035382"/>
            <a:ext cx="3793214" cy="20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5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10695</TotalTime>
  <Words>1418</Words>
  <Application>Microsoft Macintosh PowerPoint</Application>
  <PresentationFormat>Custom</PresentationFormat>
  <Paragraphs>253</Paragraphs>
  <Slides>27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CERNCorporate4-3</vt:lpstr>
      <vt:lpstr>PowerPoint Presentation</vt:lpstr>
      <vt:lpstr>SPS scrubbing with high intensity: Experience from past scrubbing runs (2012, 2014, 2015)</vt:lpstr>
      <vt:lpstr>Before 2012</vt:lpstr>
      <vt:lpstr>Scrubbing 2012</vt:lpstr>
      <vt:lpstr>Scrubbing 2012</vt:lpstr>
      <vt:lpstr>Scrubbing 2012</vt:lpstr>
      <vt:lpstr>Scrubbing 2012</vt:lpstr>
      <vt:lpstr>Scrubbing 2012</vt:lpstr>
      <vt:lpstr>Scrubbing 2014</vt:lpstr>
      <vt:lpstr>Scrubbing 2014 </vt:lpstr>
      <vt:lpstr>Scrubbing 2014 </vt:lpstr>
      <vt:lpstr>Scrubbing 2014 </vt:lpstr>
      <vt:lpstr>Scrubbing 2014 </vt:lpstr>
      <vt:lpstr>Scrubbing 2015 </vt:lpstr>
      <vt:lpstr>Scrubbing 2015 </vt:lpstr>
      <vt:lpstr>High intensity studies in 2017</vt:lpstr>
      <vt:lpstr>High intensity studies in 2018</vt:lpstr>
      <vt:lpstr>High intensity studies in 2018</vt:lpstr>
      <vt:lpstr>High intensity studies in 2018</vt:lpstr>
      <vt:lpstr>SPS machine configuration for scrubbing</vt:lpstr>
      <vt:lpstr>Operational limitations from MKPL in 2015</vt:lpstr>
      <vt:lpstr>Operational limitations from MKPL in 2018</vt:lpstr>
      <vt:lpstr>Power loss in kickers as function of bunch length</vt:lpstr>
      <vt:lpstr>Power loss in kickers along cycle</vt:lpstr>
      <vt:lpstr>Kicker heating flat bottom vs. ramp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Rumolo</dc:creator>
  <cp:lastModifiedBy>Hannes Bartosik</cp:lastModifiedBy>
  <cp:revision>70</cp:revision>
  <dcterms:created xsi:type="dcterms:W3CDTF">2019-12-06T10:21:40Z</dcterms:created>
  <dcterms:modified xsi:type="dcterms:W3CDTF">2019-12-19T13:49:46Z</dcterms:modified>
</cp:coreProperties>
</file>