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7" r:id="rId2"/>
    <p:sldId id="273" r:id="rId3"/>
    <p:sldId id="281" r:id="rId4"/>
    <p:sldId id="318" r:id="rId5"/>
    <p:sldId id="290" r:id="rId6"/>
    <p:sldId id="319" r:id="rId7"/>
    <p:sldId id="301" r:id="rId8"/>
    <p:sldId id="321" r:id="rId9"/>
    <p:sldId id="320" r:id="rId10"/>
    <p:sldId id="322" r:id="rId11"/>
    <p:sldId id="324" r:id="rId12"/>
    <p:sldId id="323" r:id="rId13"/>
  </p:sldIdLst>
  <p:sldSz cx="9144000" cy="5143500" type="screen16x9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53" autoAdjust="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162" y="378"/>
      </p:cViewPr>
      <p:guideLst>
        <p:guide orient="horz" pos="1620"/>
        <p:guide pos="290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EC291-E231-4A4B-943D-B456C7D9984C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C4157-E02D-4096-92D6-2B830BB3C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134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D2794-0825-9A4A-9048-4DCD23E01CC5}" type="datetimeFigureOut">
              <a:rPr lang="en-US" smtClean="0"/>
              <a:t>19/11/21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3D932-391D-AC4A-B7DB-A73B04E32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88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355" y="1327799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19/11/21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76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19/11/21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601648"/>
            <a:ext cx="4759514" cy="356963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19/11/21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f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183333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f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183333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13154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0" y="180511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19/11/21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19/11/21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2627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200150"/>
            <a:ext cx="3657600" cy="326278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19/11/21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67048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55613" y="3826475"/>
            <a:ext cx="8231187" cy="447075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52333"/>
            <a:ext cx="4040188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952333"/>
            <a:ext cx="4041775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19/11/21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-01.eps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2648"/>
            <a:ext cx="9144000" cy="707202"/>
          </a:xfrm>
          <a:prstGeom prst="rect">
            <a:avLst/>
          </a:prstGeom>
        </p:spPr>
      </p:pic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175120"/>
            <a:ext cx="8226854" cy="70533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994205"/>
            <a:ext cx="8229600" cy="320314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19/11/21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Image 7" descr="bande-01.eps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  <p:sldLayoutId id="2147483682" r:id="rId1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Simulations\flatTop\data_analysis\1700kOhm_915MHz_5000Q\4x72b\fr_shift_vRat0_withThreshold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5" Type="http://schemas.openxmlformats.org/officeDocument/2006/relationships/image" Target="file:///C:\Users\schwarz\cernbox\BLonD_files\Simulations\flatTop\data_analysis\1700kOhm_915MHz_5000Q\4x72b\thresholdSpectrum.png" TargetMode="Externa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Simulations\flatTop\data_analysis\2x1700kOhm_914MHz_5000Q\4x72b\fr_shift_vRat0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cern.ch/event/857485/contributions/3609341/attachments/1933535/3210804/20191024_WorkOn915MHz_2.pdf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ndico.cern.ch/event/799195/contributions/3320926/attachments/1799939/2935499/dist_blond_sps.pdf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git\SPSimpedanceModel\915HOMcomparisons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Simulations\flatTop\data_analysis\fullImpModel\new800Model_thresholds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git\SPSimpedanceModel\915HOMcomparisons_withRND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5" Type="http://schemas.openxmlformats.org/officeDocument/2006/relationships/image" Target="file:///C:\Users\schwarz\cernbox\BLonD_files\Simulations\flatTop\data_analysis\fullImpModel\new800Model_thresholds_withRND.png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Simulations\flatTop\data_analysis\fullImpModel\fr_shift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Simulations\flatTop\data_analysis\fullImpModel\fr_shift_withThreshold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image" Target="file:///C:\Users\schwarz\cernbox\BLonD_files\Simulations\flatTop\data_analysis\fullImpModel\thresholdSpectrum.png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Simulations\flatTop\data_analysis\1700kOhm_915MHz_5000Q\4x72b\fr_shift_vRat0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file:///C:\Users\schwarz\cernbox\BLonD_files\Simulations\flatTop\data_analysis\1700kOhm_915MHz_5000Q\4x72b\fr_shift_vRat0.1.png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Update on effect of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915 </a:t>
            </a:r>
            <a:r>
              <a:rPr lang="en-GB" dirty="0"/>
              <a:t>MHz HOM on LHC beam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599" y="3176577"/>
            <a:ext cx="8606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</a:t>
            </a:r>
            <a:r>
              <a:rPr lang="en-US" dirty="0"/>
              <a:t>. </a:t>
            </a:r>
            <a:r>
              <a:rPr lang="en-US" dirty="0" smtClean="0"/>
              <a:t>Schwarz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411755" y="4722723"/>
            <a:ext cx="3272299" cy="314740"/>
          </a:xfrm>
        </p:spPr>
        <p:txBody>
          <a:bodyPr>
            <a:normAutofit/>
          </a:bodyPr>
          <a:lstStyle/>
          <a:p>
            <a:r>
              <a:rPr lang="en-US" dirty="0" smtClean="0"/>
              <a:t>LIU-SPS BD WG meeting, 19/11/21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09599" y="3703186"/>
            <a:ext cx="86063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Acknowledgements:</a:t>
            </a:r>
          </a:p>
          <a:p>
            <a:r>
              <a:rPr lang="en-US" dirty="0" smtClean="0"/>
              <a:t>R. </a:t>
            </a:r>
            <a:r>
              <a:rPr lang="en-US" dirty="0" err="1" smtClean="0"/>
              <a:t>Calaga</a:t>
            </a:r>
            <a:r>
              <a:rPr lang="en-US" dirty="0" smtClean="0"/>
              <a:t>, A. Farricker, P</a:t>
            </a:r>
            <a:r>
              <a:rPr lang="en-US" dirty="0"/>
              <a:t>. Kr</a:t>
            </a:r>
            <a:r>
              <a:rPr lang="en-GB" dirty="0"/>
              <a:t>ä</a:t>
            </a:r>
            <a:r>
              <a:rPr lang="en-US" dirty="0" err="1"/>
              <a:t>mer</a:t>
            </a:r>
            <a:r>
              <a:rPr lang="en-US" dirty="0"/>
              <a:t>, </a:t>
            </a:r>
            <a:r>
              <a:rPr lang="en-US" dirty="0" smtClean="0"/>
              <a:t>E</a:t>
            </a:r>
            <a:r>
              <a:rPr lang="en-US" dirty="0"/>
              <a:t>. </a:t>
            </a:r>
            <a:r>
              <a:rPr lang="en-US" dirty="0" err="1" smtClean="0"/>
              <a:t>Shaposhnikova</a:t>
            </a:r>
            <a:r>
              <a:rPr lang="en-US" dirty="0"/>
              <a:t>, </a:t>
            </a:r>
            <a:r>
              <a:rPr lang="en-US" dirty="0" err="1" smtClean="0"/>
              <a:t>BLonD</a:t>
            </a:r>
            <a:r>
              <a:rPr lang="en-US" dirty="0" smtClean="0"/>
              <a:t> dev team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077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4x72 bunches, single-resonator model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81" y="1866715"/>
            <a:ext cx="4161660" cy="31082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3331" y="644030"/>
            <a:ext cx="8857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Fourier Transform of threshold curve (obtained by hand) </a:t>
            </a:r>
            <a:r>
              <a:rPr lang="en-US" sz="1600" dirty="0" smtClean="0"/>
              <a:t>reveals no peak in spectrum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734" y="1873190"/>
            <a:ext cx="4144320" cy="309528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650580" y="4379167"/>
            <a:ext cx="466530" cy="269908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642348" y="2055845"/>
            <a:ext cx="466530" cy="269908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90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4x72 bunches, two-resonators model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81" y="1866715"/>
            <a:ext cx="4161660" cy="31082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3331" y="644030"/>
                <a:ext cx="8857363" cy="1066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Two resonators (R=1.7MOhm,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=5000</m:t>
                    </m:r>
                  </m:oMath>
                </a14:m>
                <a:r>
                  <a:rPr lang="en-US" sz="16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=91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1600" dirty="0" smtClean="0"/>
                  <a:t> MHz and 914.8 MHz) and shift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sz="1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Without 800 MHz, beam is always unstable 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func>
                      </m:num>
                      <m:den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𝑎𝑣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𝑖𝑛𝑗</m:t>
                            </m:r>
                          </m:sub>
                        </m:sSub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&gt;0.07</m:t>
                    </m:r>
                  </m:oMath>
                </a14:m>
                <a:r>
                  <a:rPr lang="en-US" sz="1600" dirty="0" smtClean="0"/>
                  <a:t>) </a:t>
                </a:r>
                <a:br>
                  <a:rPr lang="en-US" sz="1600" dirty="0" smtClean="0"/>
                </a:br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→</a:t>
                </a:r>
                <a:r>
                  <a:rPr lang="en-US" sz="1600" dirty="0" smtClean="0"/>
                  <a:t> adjust color range to identify ‘threshold’</a:t>
                </a:r>
                <a:endParaRPr lang="en-US" sz="1600" dirty="0"/>
              </a:p>
              <a:p>
                <a:endParaRPr lang="en-US" sz="14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31" y="644030"/>
                <a:ext cx="8857363" cy="1066254"/>
              </a:xfrm>
              <a:prstGeom prst="rect">
                <a:avLst/>
              </a:prstGeom>
              <a:blipFill>
                <a:blip r:embed="rId4"/>
                <a:stretch>
                  <a:fillRect l="-275" t="-9143" b="-7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3650580" y="4379167"/>
            <a:ext cx="466530" cy="269908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642348" y="2055845"/>
            <a:ext cx="466530" cy="269908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397316" y="2325753"/>
            <a:ext cx="885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800 off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0627" y="2006133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Simulations ongoing!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9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Summary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20284" y="607103"/>
                <a:ext cx="836377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1600" dirty="0" smtClean="0">
                    <a:cs typeface="Calibri" panose="020F0502020204030204" pitchFamily="34" charset="0"/>
                  </a:rPr>
                  <a:t>What is the impact of this ‘worst case’ on multi-batch stability?</a:t>
                </a:r>
                <a:br>
                  <a:rPr lang="en-US" sz="1600" dirty="0" smtClean="0">
                    <a:cs typeface="Calibri" panose="020F0502020204030204" pitchFamily="34" charset="0"/>
                  </a:rPr>
                </a:br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→</a:t>
                </a:r>
                <a:r>
                  <a:rPr lang="en-US" sz="1600" dirty="0" smtClean="0">
                    <a:latin typeface="+mj-lt"/>
                    <a:cs typeface="Calibri" panose="020F0502020204030204" pitchFamily="34" charset="0"/>
                  </a:rPr>
                  <a:t> same multi-batch threshold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1600" dirty="0" smtClean="0">
                    <a:latin typeface="+mj-lt"/>
                    <a:cs typeface="Calibri" panose="020F0502020204030204" pitchFamily="34" charset="0"/>
                  </a:rPr>
                  <a:t>Randomly changing the resonant frequency of each cavity yields same multi-batch threshold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1600" dirty="0" smtClean="0">
                    <a:latin typeface="+mj-lt"/>
                    <a:cs typeface="Calibri" panose="020F0502020204030204" pitchFamily="34" charset="0"/>
                  </a:rPr>
                  <a:t>Changing </a:t>
                </a:r>
                <a:r>
                  <a:rPr lang="en-US" sz="1600" dirty="0">
                    <a:cs typeface="Calibri" panose="020F0502020204030204" pitchFamily="34" charset="0"/>
                  </a:rPr>
                  <a:t>resonant frequency </a:t>
                </a:r>
                <a:r>
                  <a:rPr lang="en-US" sz="1600" dirty="0" smtClean="0">
                    <a:cs typeface="Calibri" panose="020F0502020204030204" pitchFamily="34" charset="0"/>
                  </a:rPr>
                  <a:t>by constant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1600" dirty="0" smtClean="0">
                    <a:cs typeface="Calibri" panose="020F0502020204030204" pitchFamily="34" charset="0"/>
                  </a:rPr>
                  <a:t> has large impact on multi-batch threshold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1600" dirty="0" smtClean="0">
                    <a:latin typeface="+mj-lt"/>
                    <a:cs typeface="Calibri" panose="020F0502020204030204" pitchFamily="34" charset="0"/>
                  </a:rPr>
                  <a:t>Large thresholds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US" sz="1600" dirty="0" smtClean="0">
                    <a:latin typeface="+mj-lt"/>
                    <a:cs typeface="Calibri" panose="020F0502020204030204" pitchFamily="34" charset="0"/>
                  </a:rPr>
                  <a:t> +8 MHz and -12 MHz reproduced by analytic formula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1600" dirty="0" smtClean="0">
                    <a:latin typeface="+mj-lt"/>
                    <a:cs typeface="Calibri" panose="020F0502020204030204" pitchFamily="34" charset="0"/>
                  </a:rPr>
                  <a:t>Additional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2.5</m:t>
                    </m:r>
                  </m:oMath>
                </a14:m>
                <a:r>
                  <a:rPr lang="en-US" sz="1600" dirty="0">
                    <a:cs typeface="Calibri" panose="020F0502020204030204" pitchFamily="34" charset="0"/>
                  </a:rPr>
                  <a:t> </a:t>
                </a:r>
                <a:r>
                  <a:rPr lang="en-US" sz="1600" dirty="0" smtClean="0">
                    <a:cs typeface="Calibri" panose="020F0502020204030204" pitchFamily="34" charset="0"/>
                  </a:rPr>
                  <a:t>MHz</a:t>
                </a:r>
                <a:r>
                  <a:rPr lang="en-US" sz="1600" dirty="0" smtClean="0">
                    <a:latin typeface="+mj-lt"/>
                    <a:cs typeface="Calibri" panose="020F0502020204030204" pitchFamily="34" charset="0"/>
                  </a:rPr>
                  <a:t> modulation due to batch spacing?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1600" dirty="0" smtClean="0">
                    <a:latin typeface="+mj-lt"/>
                    <a:cs typeface="Calibri" panose="020F0502020204030204" pitchFamily="34" charset="0"/>
                  </a:rPr>
                  <a:t>Single-resonator model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1600" dirty="0" smtClean="0">
                    <a:latin typeface="+mj-lt"/>
                    <a:cs typeface="Calibri" panose="020F0502020204030204" pitchFamily="34" charset="0"/>
                  </a:rPr>
                  <a:t>Is stable with 800 MHz TWC at 10%, and unstable without 800 MHz TWC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1600" dirty="0" smtClean="0">
                    <a:latin typeface="+mj-lt"/>
                    <a:cs typeface="Calibri" panose="020F0502020204030204" pitchFamily="34" charset="0"/>
                  </a:rPr>
                  <a:t>Raising threshold condition did not show any modulation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84" y="607103"/>
                <a:ext cx="8363770" cy="2554545"/>
              </a:xfrm>
              <a:prstGeom prst="rect">
                <a:avLst/>
              </a:prstGeom>
              <a:blipFill>
                <a:blip r:embed="rId2"/>
                <a:stretch>
                  <a:fillRect l="-292" t="-716" b="-21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itle 1"/>
          <p:cNvSpPr txBox="1">
            <a:spLocks/>
          </p:cNvSpPr>
          <p:nvPr/>
        </p:nvSpPr>
        <p:spPr>
          <a:xfrm>
            <a:off x="508407" y="316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Next step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1491" y="3714951"/>
            <a:ext cx="8363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2.5 Modulation due to batch spacing?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 smtClean="0"/>
              <a:t>Simulate full impedance model with different batch </a:t>
            </a:r>
            <a:r>
              <a:rPr lang="en-US" sz="1600" dirty="0" err="1" smtClean="0"/>
              <a:t>spacings</a:t>
            </a:r>
            <a:endParaRPr lang="en-GB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8407" y="4430861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Thank you for your attention!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3449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Motivation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0284" y="607103"/>
            <a:ext cx="83637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The 915 MHz HOMs have high Q and large R/Q </a:t>
            </a:r>
            <a:r>
              <a:rPr lang="en-US" sz="1600" i="1" dirty="0" smtClean="0">
                <a:cs typeface="Calibri" panose="020F0502020204030204" pitchFamily="34" charset="0"/>
              </a:rPr>
              <a:t>→</a:t>
            </a:r>
            <a:r>
              <a:rPr lang="en-US" sz="1600" dirty="0" smtClean="0"/>
              <a:t> long range wake field couples batches</a:t>
            </a:r>
            <a:endParaRPr lang="en-GB" sz="16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cs typeface="Calibri" panose="020F0502020204030204" pitchFamily="34" charset="0"/>
              </a:rPr>
              <a:t>Exact </a:t>
            </a:r>
            <a:r>
              <a:rPr lang="en-US" sz="1600" dirty="0">
                <a:cs typeface="Calibri" panose="020F0502020204030204" pitchFamily="34" charset="0"/>
              </a:rPr>
              <a:t>values for </a:t>
            </a:r>
            <a:r>
              <a:rPr lang="en-US" sz="1600" dirty="0" smtClean="0">
                <a:cs typeface="Calibri" panose="020F0502020204030204" pitchFamily="34" charset="0"/>
              </a:rPr>
              <a:t>915 MHz </a:t>
            </a:r>
            <a:r>
              <a:rPr lang="en-US" sz="1600" dirty="0">
                <a:cs typeface="Calibri" panose="020F0502020204030204" pitchFamily="34" charset="0"/>
              </a:rPr>
              <a:t>HOM are not known at present (</a:t>
            </a:r>
            <a:r>
              <a:rPr lang="en-US" sz="1600" dirty="0" err="1">
                <a:cs typeface="Calibri" panose="020F0502020204030204" pitchFamily="34" charset="0"/>
              </a:rPr>
              <a:t>R</a:t>
            </a:r>
            <a:r>
              <a:rPr lang="en-US" sz="1600" baseline="-25000" dirty="0" err="1">
                <a:cs typeface="Calibri" panose="020F0502020204030204" pitchFamily="34" charset="0"/>
              </a:rPr>
              <a:t>shunt</a:t>
            </a:r>
            <a:r>
              <a:rPr lang="en-US" sz="1600" dirty="0">
                <a:cs typeface="Calibri" panose="020F0502020204030204" pitchFamily="34" charset="0"/>
              </a:rPr>
              <a:t>, </a:t>
            </a:r>
            <a:r>
              <a:rPr lang="en-US" sz="1600" dirty="0" err="1">
                <a:cs typeface="Calibri" panose="020F0502020204030204" pitchFamily="34" charset="0"/>
              </a:rPr>
              <a:t>f</a:t>
            </a:r>
            <a:r>
              <a:rPr lang="en-US" sz="1600" baseline="-25000" dirty="0" err="1">
                <a:cs typeface="Calibri" panose="020F0502020204030204" pitchFamily="34" charset="0"/>
              </a:rPr>
              <a:t>r</a:t>
            </a:r>
            <a:r>
              <a:rPr lang="en-US" sz="1600" dirty="0">
                <a:cs typeface="Calibri" panose="020F0502020204030204" pitchFamily="34" charset="0"/>
              </a:rPr>
              <a:t>, Q</a:t>
            </a:r>
            <a:r>
              <a:rPr lang="en-US" sz="1600" dirty="0" smtClean="0">
                <a:cs typeface="Calibri" panose="020F0502020204030204" pitchFamily="34" charset="0"/>
              </a:rPr>
              <a:t>) and are difficult to measure and simulate</a:t>
            </a:r>
            <a:endParaRPr lang="en-US" sz="1600" dirty="0">
              <a:cs typeface="Calibri" panose="020F050202020403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cs typeface="Calibri" panose="020F0502020204030204" pitchFamily="34" charset="0"/>
              </a:rPr>
              <a:t>CST simulations of 915 MHz HOM assuming open boundary conditions </a:t>
            </a:r>
            <a:r>
              <a:rPr lang="en-US" sz="1600" dirty="0">
                <a:cs typeface="Calibri" panose="020F0502020204030204" pitchFamily="34" charset="0"/>
              </a:rPr>
              <a:t>(P. Kramer, </a:t>
            </a:r>
            <a:r>
              <a:rPr lang="en-US" sz="1600" dirty="0">
                <a:cs typeface="Calibri" panose="020F0502020204030204" pitchFamily="34" charset="0"/>
                <a:hlinkClick r:id="rId2"/>
              </a:rPr>
              <a:t>19/10/24 LIU-SPS BD WG meeting</a:t>
            </a:r>
            <a:r>
              <a:rPr lang="en-US" sz="1600" dirty="0">
                <a:cs typeface="Calibri" panose="020F0502020204030204" pitchFamily="34" charset="0"/>
              </a:rPr>
              <a:t>) give </a:t>
            </a:r>
            <a:r>
              <a:rPr lang="en-US" sz="1600" dirty="0" smtClean="0">
                <a:cs typeface="Calibri" panose="020F0502020204030204" pitchFamily="34" charset="0"/>
              </a:rPr>
              <a:t>twice larger </a:t>
            </a:r>
            <a:r>
              <a:rPr lang="en-US" sz="1600" dirty="0" err="1">
                <a:cs typeface="Calibri" panose="020F0502020204030204" pitchFamily="34" charset="0"/>
              </a:rPr>
              <a:t>R</a:t>
            </a:r>
            <a:r>
              <a:rPr lang="en-US" sz="1600" baseline="-25000" dirty="0" err="1">
                <a:cs typeface="Calibri" panose="020F0502020204030204" pitchFamily="34" charset="0"/>
              </a:rPr>
              <a:t>shunt</a:t>
            </a:r>
            <a:r>
              <a:rPr lang="en-US" sz="1600" dirty="0" smtClean="0">
                <a:cs typeface="Calibri" panose="020F0502020204030204" pitchFamily="34" charset="0"/>
              </a:rPr>
              <a:t> than what is in present longitudinal impedance model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cs typeface="Calibri" panose="020F0502020204030204" pitchFamily="34" charset="0"/>
              </a:rPr>
              <a:t>What is the impact of this ‘worst case’ on multi-batch stability?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08407" y="2951381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Outline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1491" y="3503865"/>
            <a:ext cx="8363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Simulation of ‘worst case scenario’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Effect of shifting resonant frequency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Simulations with single-resonator model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34043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Setup for full impedance model simulations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3331" y="536015"/>
                <a:ext cx="8449019" cy="4563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Flat top, double RF V</a:t>
                </a:r>
                <a:r>
                  <a:rPr lang="en-US" sz="1600" baseline="-25000" dirty="0" smtClean="0"/>
                  <a:t>200</a:t>
                </a:r>
                <a:r>
                  <a:rPr lang="en-US" sz="1600" dirty="0"/>
                  <a:t>=10MV (</a:t>
                </a:r>
                <a:r>
                  <a:rPr lang="en-US" sz="1600" dirty="0" smtClean="0"/>
                  <a:t>V</a:t>
                </a:r>
                <a:r>
                  <a:rPr lang="en-US" sz="1600" baseline="-25000" dirty="0" smtClean="0"/>
                  <a:t>800</a:t>
                </a:r>
                <a:r>
                  <a:rPr lang="en-US" sz="1600" dirty="0" smtClean="0"/>
                  <a:t>/V</a:t>
                </a:r>
                <a:r>
                  <a:rPr lang="en-US" sz="1600" baseline="-25000" dirty="0" smtClean="0"/>
                  <a:t>200</a:t>
                </a:r>
                <a:r>
                  <a:rPr lang="en-US" sz="1600" dirty="0" smtClean="0"/>
                  <a:t>=0.1), Q20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1x72 or 4x72 </a:t>
                </a:r>
                <a:r>
                  <a:rPr lang="en-US" sz="1600" dirty="0"/>
                  <a:t>bunches with </a:t>
                </a:r>
                <a:r>
                  <a:rPr lang="en-US" sz="1600" dirty="0" smtClean="0"/>
                  <a:t>1 </a:t>
                </a:r>
                <a:r>
                  <a:rPr lang="en-US" sz="1600" dirty="0"/>
                  <a:t>Million macro-particles per </a:t>
                </a:r>
                <a:r>
                  <a:rPr lang="en-US" sz="1600" dirty="0" smtClean="0"/>
                  <a:t>bunch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Multi-batch simulation possible thanks to </a:t>
                </a:r>
                <a:r>
                  <a:rPr lang="en-US" sz="1600" dirty="0" err="1" smtClean="0"/>
                  <a:t>BLonD</a:t>
                </a:r>
                <a:r>
                  <a:rPr lang="en-US" sz="1600" dirty="0" smtClean="0"/>
                  <a:t>-MPI (</a:t>
                </a:r>
                <a:r>
                  <a:rPr lang="en-US" sz="1600" dirty="0">
                    <a:cs typeface="Calibri" panose="020F0502020204030204" pitchFamily="34" charset="0"/>
                  </a:rPr>
                  <a:t>K. Iliakis, </a:t>
                </a:r>
                <a:r>
                  <a:rPr lang="en-GB" sz="1600" dirty="0">
                    <a:cs typeface="Calibri" panose="020F0502020204030204" pitchFamily="34" charset="0"/>
                    <a:hlinkClick r:id="rId2"/>
                  </a:rPr>
                  <a:t>LIU-SPS BD WG meeting, </a:t>
                </a:r>
                <a:r>
                  <a:rPr lang="en-GB" sz="1600" dirty="0" smtClean="0">
                    <a:cs typeface="Calibri" panose="020F0502020204030204" pitchFamily="34" charset="0"/>
                    <a:hlinkClick r:id="rId2"/>
                  </a:rPr>
                  <a:t>21/02/2019</a:t>
                </a:r>
                <a:r>
                  <a:rPr lang="en-GB" sz="1600" dirty="0" smtClean="0">
                    <a:cs typeface="Calibri" panose="020F0502020204030204" pitchFamily="34" charset="0"/>
                  </a:rPr>
                  <a:t>)</a:t>
                </a:r>
                <a:endParaRPr lang="en-US" sz="1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Bunch spacing 5 RF buckets (25ns), batch spacing </a:t>
                </a:r>
                <a:r>
                  <a:rPr lang="en-US" sz="1600" dirty="0" smtClean="0"/>
                  <a:t>40 </a:t>
                </a:r>
                <a:r>
                  <a:rPr lang="en-US" sz="1600" dirty="0"/>
                  <a:t>RF buckets (</a:t>
                </a:r>
                <a:r>
                  <a:rPr lang="en-US" sz="1600" dirty="0" smtClean="0"/>
                  <a:t>200ns)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Using full SPS impedance model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200 MHz feedback modeled by reducing </a:t>
                </a:r>
                <a:r>
                  <a:rPr lang="en-US" sz="1600" dirty="0" err="1" smtClean="0"/>
                  <a:t>R</a:t>
                </a:r>
                <a:r>
                  <a:rPr lang="en-US" sz="1600" baseline="-25000" dirty="0" err="1" smtClean="0"/>
                  <a:t>shunt</a:t>
                </a:r>
                <a:r>
                  <a:rPr lang="en-US" sz="1600" dirty="0" smtClean="0"/>
                  <a:t> by 26dB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800 </a:t>
                </a:r>
                <a:r>
                  <a:rPr lang="en-US" sz="1600" dirty="0"/>
                  <a:t>MHz feedback modeled by reducing </a:t>
                </a:r>
                <a:r>
                  <a:rPr lang="en-US" sz="1600" dirty="0" err="1"/>
                  <a:t>R</a:t>
                </a:r>
                <a:r>
                  <a:rPr lang="en-US" sz="1600" baseline="-25000" dirty="0" err="1"/>
                  <a:t>shunt</a:t>
                </a:r>
                <a:r>
                  <a:rPr lang="en-US" sz="1600" dirty="0"/>
                  <a:t> by 26dB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b="1" dirty="0" smtClean="0"/>
                  <a:t>915 MHz HOM</a:t>
                </a:r>
                <a:r>
                  <a:rPr lang="en-US" sz="1600" dirty="0" smtClean="0"/>
                  <a:t>: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sz="1600" b="1" dirty="0" smtClean="0"/>
                  <a:t>as is in current </a:t>
                </a:r>
                <a:r>
                  <a:rPr lang="en-US" sz="1600" b="1" dirty="0" err="1" smtClean="0"/>
                  <a:t>BLonD</a:t>
                </a:r>
                <a:r>
                  <a:rPr lang="en-US" sz="1600" b="1" dirty="0" smtClean="0"/>
                  <a:t> model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sz="1600" b="1" dirty="0" smtClean="0"/>
                  <a:t>open boundary conditions (worst case)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No phase loop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err="1" smtClean="0"/>
                  <a:t>BLonD</a:t>
                </a:r>
                <a:r>
                  <a:rPr lang="en-US" sz="1600" dirty="0" smtClean="0"/>
                  <a:t> simulation parameters: </a:t>
                </a:r>
                <a:r>
                  <a:rPr lang="en-US" sz="1600" dirty="0" err="1"/>
                  <a:t>Δf</a:t>
                </a:r>
                <a:r>
                  <a:rPr lang="en-US" sz="1600" dirty="0"/>
                  <a:t>=44kHz, 64bins/RF </a:t>
                </a:r>
                <a:r>
                  <a:rPr lang="en-US" sz="1600" dirty="0" smtClean="0"/>
                  <a:t>bucket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Initial bunches were matched including intensity effects!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Simulate 100 000k turns of flat top (2.3s)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Beam considered unstable if maximum relative bunch length spread exceeds 0.07:</a:t>
                </a:r>
                <a:br>
                  <a:rPr lang="en-US" sz="1600" dirty="0" smtClean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func>
                      </m:num>
                      <m:den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𝑎𝑣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𝑖𝑛𝑗</m:t>
                            </m:r>
                          </m:sub>
                        </m:sSub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&gt;0.07</m:t>
                    </m:r>
                  </m:oMath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31" y="536015"/>
                <a:ext cx="8449019" cy="4563942"/>
              </a:xfrm>
              <a:prstGeom prst="rect">
                <a:avLst/>
              </a:prstGeom>
              <a:blipFill>
                <a:blip r:embed="rId3"/>
                <a:stretch>
                  <a:fillRect l="-289" t="-4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340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Values for 915MHz HOMs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641034"/>
              </p:ext>
            </p:extLst>
          </p:nvPr>
        </p:nvGraphicFramePr>
        <p:xfrm>
          <a:off x="457200" y="717641"/>
          <a:ext cx="3785118" cy="1828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43773">
                  <a:extLst>
                    <a:ext uri="{9D8B030D-6E8A-4147-A177-3AD203B41FA5}">
                      <a16:colId xmlns:a16="http://schemas.microsoft.com/office/drawing/2014/main" val="2828767632"/>
                    </a:ext>
                  </a:extLst>
                </a:gridCol>
                <a:gridCol w="1336261">
                  <a:extLst>
                    <a:ext uri="{9D8B030D-6E8A-4147-A177-3AD203B41FA5}">
                      <a16:colId xmlns:a16="http://schemas.microsoft.com/office/drawing/2014/main" val="2548173982"/>
                    </a:ext>
                  </a:extLst>
                </a:gridCol>
                <a:gridCol w="1405084">
                  <a:extLst>
                    <a:ext uri="{9D8B030D-6E8A-4147-A177-3AD203B41FA5}">
                      <a16:colId xmlns:a16="http://schemas.microsoft.com/office/drawing/2014/main" val="4028672486"/>
                    </a:ext>
                  </a:extLst>
                </a:gridCol>
              </a:tblGrid>
              <a:tr h="130913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open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model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520511"/>
                  </a:ext>
                </a:extLst>
              </a:tr>
              <a:tr h="130913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fr</a:t>
                      </a:r>
                      <a:r>
                        <a:rPr lang="en-US" sz="1400" baseline="0" dirty="0" smtClean="0"/>
                        <a:t> / GHz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913.7;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dirty="0" smtClean="0"/>
                        <a:t>914.8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914.0; 914.8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889223"/>
                  </a:ext>
                </a:extLst>
              </a:tr>
              <a:tr h="13091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 / </a:t>
                      </a:r>
                      <a:r>
                        <a:rPr lang="en-US" sz="1400" dirty="0" err="1" smtClean="0"/>
                        <a:t>kOhm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798; 593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231.0, 231.6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676317"/>
                  </a:ext>
                </a:extLst>
              </a:tr>
              <a:tr h="13091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18586; 15290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3000; 3000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223981"/>
                  </a:ext>
                </a:extLst>
              </a:tr>
              <a:tr h="13091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R/Q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43; 39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035162"/>
                  </a:ext>
                </a:extLst>
              </a:tr>
              <a:tr h="13091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τ / </a:t>
                      </a:r>
                      <a:r>
                        <a:rPr lang="el-GR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6.5; 5.3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1.0; 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631208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186267"/>
              </p:ext>
            </p:extLst>
          </p:nvPr>
        </p:nvGraphicFramePr>
        <p:xfrm>
          <a:off x="457200" y="3029153"/>
          <a:ext cx="3931298" cy="1828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84083">
                  <a:extLst>
                    <a:ext uri="{9D8B030D-6E8A-4147-A177-3AD203B41FA5}">
                      <a16:colId xmlns:a16="http://schemas.microsoft.com/office/drawing/2014/main" val="2828767632"/>
                    </a:ext>
                  </a:extLst>
                </a:gridCol>
                <a:gridCol w="1387867">
                  <a:extLst>
                    <a:ext uri="{9D8B030D-6E8A-4147-A177-3AD203B41FA5}">
                      <a16:colId xmlns:a16="http://schemas.microsoft.com/office/drawing/2014/main" val="2548173982"/>
                    </a:ext>
                  </a:extLst>
                </a:gridCol>
                <a:gridCol w="1459348">
                  <a:extLst>
                    <a:ext uri="{9D8B030D-6E8A-4147-A177-3AD203B41FA5}">
                      <a16:colId xmlns:a16="http://schemas.microsoft.com/office/drawing/2014/main" val="4028672486"/>
                    </a:ext>
                  </a:extLst>
                </a:gridCol>
              </a:tblGrid>
              <a:tr h="130913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open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model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520511"/>
                  </a:ext>
                </a:extLst>
              </a:tr>
              <a:tr h="130913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fr</a:t>
                      </a:r>
                      <a:r>
                        <a:rPr lang="en-US" sz="1400" baseline="0" dirty="0" smtClean="0"/>
                        <a:t> / GHz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913.7; 914.8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914.0; 914.8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889223"/>
                  </a:ext>
                </a:extLst>
              </a:tr>
              <a:tr h="13091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 / </a:t>
                      </a:r>
                      <a:r>
                        <a:rPr lang="en-US" sz="1400" dirty="0" err="1" smtClean="0"/>
                        <a:t>kOhm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1064; 791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385.0, 386.0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676317"/>
                  </a:ext>
                </a:extLst>
              </a:tr>
              <a:tr h="13091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18586; 15290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5000; 5000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223981"/>
                  </a:ext>
                </a:extLst>
              </a:tr>
              <a:tr h="13091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R/Q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57; 52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77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035162"/>
                  </a:ext>
                </a:extLst>
              </a:tr>
              <a:tr h="13091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τ / </a:t>
                      </a:r>
                      <a:r>
                        <a:rPr lang="el-GR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6.5; 5.3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1.7; 1.7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20934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74237" y="40116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section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638695" y="2712677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section (scaled)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826185" y="4026956"/>
            <a:ext cx="3857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‘worst case’ has larger R but reduced R/Q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13" y="532458"/>
            <a:ext cx="4349716" cy="324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Thresholds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93331" y="644030"/>
            <a:ext cx="8449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Single </a:t>
            </a:r>
            <a:r>
              <a:rPr lang="en-US" sz="1600" dirty="0"/>
              <a:t>batch threshold is recovered </a:t>
            </a:r>
            <a:r>
              <a:rPr lang="en-US" sz="1600" dirty="0" smtClean="0"/>
              <a:t>without </a:t>
            </a:r>
            <a:r>
              <a:rPr lang="en-US" sz="1600" dirty="0"/>
              <a:t>915MHz </a:t>
            </a:r>
            <a:r>
              <a:rPr lang="en-US" sz="1600" dirty="0" smtClean="0"/>
              <a:t>HOM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Same multi-batch threshold for 915 MHz with open boundary condition (‘worst’ case)</a:t>
            </a:r>
            <a:endParaRPr lang="en-GB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568" y="1503442"/>
            <a:ext cx="4737685" cy="353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2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Thresholds for random frequency shift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93331" y="644030"/>
            <a:ext cx="84490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Resonance frequency may vary from cavity to cavity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Use full impedance model with ‘worst case’ 915 MHz HOM </a:t>
            </a:r>
            <a:r>
              <a:rPr lang="en-US" sz="1600" dirty="0"/>
              <a:t>and change </a:t>
            </a:r>
            <a:r>
              <a:rPr lang="en-US" sz="1600" dirty="0" err="1"/>
              <a:t>f</a:t>
            </a:r>
            <a:r>
              <a:rPr lang="en-US" sz="1600" baseline="-25000" dirty="0" err="1"/>
              <a:t>r</a:t>
            </a:r>
            <a:r>
              <a:rPr lang="en-US" sz="1600" dirty="0"/>
              <a:t> randomly (</a:t>
            </a:r>
            <a:r>
              <a:rPr lang="en-US" sz="1600" b="1" dirty="0" err="1"/>
              <a:t>rnd</a:t>
            </a:r>
            <a:r>
              <a:rPr lang="en-US" sz="1600" dirty="0"/>
              <a:t>) for each of the four 3-section and two 4-section </a:t>
            </a:r>
            <a:r>
              <a:rPr lang="en-US" sz="1600" dirty="0" smtClean="0"/>
              <a:t>cavities (assume (-1,0.5) MHz)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1600" dirty="0" smtClean="0"/>
              <a:t>Multi-batch threshold similar for bunch lengths larger than 1.65 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825" y="1755727"/>
            <a:ext cx="3804229" cy="28412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10546"/>
            <a:ext cx="4276531" cy="319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7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Effect of 915 MHz HOM frequency shift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81" y="1866715"/>
            <a:ext cx="4161661" cy="31082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3331" y="644030"/>
                <a:ext cx="8857363" cy="1249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Simulate with full impedance model, but shift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1600" dirty="0" smtClean="0"/>
                  <a:t> of 915 MHz HOM</a:t>
                </a:r>
                <a:br>
                  <a:rPr lang="en-US" sz="1600" dirty="0" smtClean="0"/>
                </a:br>
                <a:r>
                  <a:rPr lang="en-US" sz="1600" dirty="0" smtClean="0"/>
                  <a:t>(two resonators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=913.7</m:t>
                    </m:r>
                  </m:oMath>
                </a14:m>
                <a:r>
                  <a:rPr lang="en-US" sz="16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=914.8</m:t>
                    </m:r>
                  </m:oMath>
                </a14:m>
                <a:r>
                  <a:rPr lang="en-US" sz="1600" dirty="0" smtClean="0"/>
                  <a:t> MHz) </a:t>
                </a:r>
                <a:r>
                  <a:rPr lang="en-US" sz="1600" dirty="0" smtClean="0">
                    <a:cs typeface="Calibri" panose="020F0502020204030204" pitchFamily="34" charset="0"/>
                  </a:rPr>
                  <a:t>→ huge impact on threshold</a:t>
                </a:r>
                <a:endParaRPr lang="en-US" sz="1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Wake fields from bunches cancel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type m:val="lin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den>
                        </m:f>
                      </m:num>
                      <m:den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𝑏𝑏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4−1/</m:t>
                            </m:r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 smtClean="0"/>
                  <a:t>; dashed lines in figure</a:t>
                </a:r>
                <a:r>
                  <a:rPr lang="en-US" sz="1600" dirty="0"/>
                  <a:t> </a:t>
                </a:r>
                <a:r>
                  <a:rPr lang="en-US" sz="1600" dirty="0" smtClean="0"/>
                  <a:t> </a:t>
                </a:r>
                <a:br>
                  <a:rPr lang="en-US" sz="1600" dirty="0" smtClean="0"/>
                </a:br>
                <a:r>
                  <a:rPr lang="en-US" sz="1600" dirty="0" smtClean="0"/>
                  <a:t>(J. </a:t>
                </a:r>
                <a:r>
                  <a:rPr lang="en-US" sz="1600" dirty="0" err="1" smtClean="0"/>
                  <a:t>Repond</a:t>
                </a:r>
                <a:r>
                  <a:rPr lang="en-US" sz="1600" dirty="0" smtClean="0"/>
                  <a:t>, E. </a:t>
                </a:r>
                <a:r>
                  <a:rPr lang="en-US" sz="1600" dirty="0" err="1" smtClean="0"/>
                  <a:t>Shaposhnikova</a:t>
                </a:r>
                <a:r>
                  <a:rPr lang="en-US" sz="1600" dirty="0" smtClean="0"/>
                  <a:t>, CERN-2018-003-CP)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31" y="644030"/>
                <a:ext cx="8857363" cy="1249125"/>
              </a:xfrm>
              <a:prstGeom prst="rect">
                <a:avLst/>
              </a:prstGeom>
              <a:blipFill>
                <a:blip r:embed="rId4"/>
                <a:stretch>
                  <a:fillRect l="-275" t="-1463" b="-53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703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Effect of 915 MHz HOM frequency shift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81" y="1866715"/>
            <a:ext cx="4161660" cy="31082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3331" y="644030"/>
            <a:ext cx="88573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Fourier Transform of threshold curve (obtained by hand) reveals </a:t>
            </a:r>
            <a:br>
              <a:rPr lang="en-US" sz="1600" dirty="0" smtClean="0"/>
            </a:br>
            <a:r>
              <a:rPr lang="en-US" sz="1600" dirty="0" smtClean="0"/>
              <a:t>additional 2.5 MHz (0.4 micro s) modulation: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16 bunches (16x25ns)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Twice batch spacing (2x200ns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565" y="1866715"/>
            <a:ext cx="4161660" cy="31082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88890" y="231891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80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4x72 bunches, single-resonator model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81" y="1866715"/>
            <a:ext cx="4161660" cy="31082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3331" y="644030"/>
                <a:ext cx="8857363" cy="1312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Single resonator (R=1.7MOhm,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=915</m:t>
                    </m:r>
                  </m:oMath>
                </a14:m>
                <a:r>
                  <a:rPr lang="en-US" sz="1600" dirty="0" smtClean="0"/>
                  <a:t>MHz,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=5000</m:t>
                    </m:r>
                  </m:oMath>
                </a14:m>
                <a:r>
                  <a:rPr lang="en-US" sz="1600" dirty="0" smtClean="0"/>
                  <a:t>) and shift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sz="1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No threshold for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800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200</m:t>
                            </m:r>
                          </m:sub>
                        </m:sSub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endParaRPr lang="en-US" sz="1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Without 800 MHz, beam is always unstable 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func>
                      </m:num>
                      <m:den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𝑎𝑣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𝑖𝑛𝑗</m:t>
                            </m:r>
                          </m:sub>
                        </m:sSub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&gt;0.07</m:t>
                    </m:r>
                  </m:oMath>
                </a14:m>
                <a:r>
                  <a:rPr lang="en-US" sz="1600" dirty="0" smtClean="0"/>
                  <a:t>) </a:t>
                </a:r>
                <a:br>
                  <a:rPr lang="en-US" sz="1600" dirty="0" smtClean="0"/>
                </a:br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→</a:t>
                </a:r>
                <a:r>
                  <a:rPr lang="en-US" sz="1600" dirty="0" smtClean="0"/>
                  <a:t> adjust color range to identify ‘threshold’</a:t>
                </a:r>
                <a:endParaRPr lang="en-US" sz="1600" dirty="0"/>
              </a:p>
              <a:p>
                <a:endParaRPr lang="en-US" sz="14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31" y="644030"/>
                <a:ext cx="8857363" cy="1312475"/>
              </a:xfrm>
              <a:prstGeom prst="rect">
                <a:avLst/>
              </a:prstGeom>
              <a:blipFill>
                <a:blip r:embed="rId4"/>
                <a:stretch>
                  <a:fillRect l="-275" t="-7442" b="-60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734" y="1866715"/>
            <a:ext cx="4144320" cy="310824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650580" y="4379167"/>
            <a:ext cx="466530" cy="269908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642348" y="2055845"/>
            <a:ext cx="466530" cy="269908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7951992" y="4396613"/>
            <a:ext cx="466530" cy="269908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938751" y="2190799"/>
            <a:ext cx="466530" cy="269908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397316" y="2325753"/>
            <a:ext cx="885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800 off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46244" y="2308055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800 at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10%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8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Corporate16-9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CERNCorporate16-9</Template>
  <TotalTime>36006</TotalTime>
  <Words>607</Words>
  <Application>Microsoft Office PowerPoint</Application>
  <PresentationFormat>On-screen Show (16:9)</PresentationFormat>
  <Paragraphs>120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 Math</vt:lpstr>
      <vt:lpstr>CERNCorporate16-9</vt:lpstr>
      <vt:lpstr> Update on effect of  915 MHz HOM on LHC beam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Markus Schwarz</dc:creator>
  <cp:lastModifiedBy>Markus Schwarz</cp:lastModifiedBy>
  <cp:revision>312</cp:revision>
  <cp:lastPrinted>2019-06-21T09:19:34Z</cp:lastPrinted>
  <dcterms:created xsi:type="dcterms:W3CDTF">2019-03-14T10:06:36Z</dcterms:created>
  <dcterms:modified xsi:type="dcterms:W3CDTF">2019-11-21T14:06:58Z</dcterms:modified>
</cp:coreProperties>
</file>