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68" r:id="rId3"/>
    <p:sldId id="258" r:id="rId4"/>
    <p:sldId id="269" r:id="rId5"/>
    <p:sldId id="271" r:id="rId6"/>
    <p:sldId id="272" r:id="rId7"/>
    <p:sldId id="273" r:id="rId8"/>
    <p:sldId id="27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C47"/>
    <a:srgbClr val="247AB6"/>
    <a:srgbClr val="FF8417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68" y="378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19/09/19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19/09/19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19/09/19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3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19/09/19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19/09/19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19/09/19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19/09/19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cern.ch/event/799195/contributions/3320926/attachments/1799939/2935499/dist_blond_sp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file:///C:\Users\schwarz\cernbox\BLonD_files\Simulations\flatTop\data_analysis\fullImpModel\4batches_threshold_200FB_comparison.png" TargetMode="External"/><Relationship Id="rId7" Type="http://schemas.openxmlformats.org/officeDocument/2006/relationships/image" Target="file:///C:\Users\schwarz\cernbox\BLonD_files\Simulations\flatTop\data_analysis\fullImpModel\flatTop_no800FB\4x72b_40rfSpacing\bbbBL_bl1.60_int2.73_Vrat0.1_no800FB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file:///C:\Users\schwarz\cernbox\BLonD_files\Simulations\flatTop\data_analysis\fullImpModel\flatTop_noTWCs\4x72b_40rfSpacing\bbbBL_bl1.59_int2.75_Vrat0.1_no800FB.pn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instability_200MHzImp\VindRatio_flatTop_no800FB_ppb3.36_bl1.72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file:///C:\Users\schwarz\cernbox\BLonD_files\Simulations\instability_200MHzImp\VindRatio_flatTop_no800FB_ppb3.36_bl1.72.png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emf"/><Relationship Id="rId5" Type="http://schemas.openxmlformats.org/officeDocument/2006/relationships/image" Target="file:///C:\Users\schwarz\cernbox\BLonD_files\Simulations\instability_200MHzImp\VindRatio_flatTop_noTWCs_ppb3.36_bl1.66.png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FB methods and effect on instability threshold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11755" y="4722723"/>
            <a:ext cx="3272299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meeting, 19/09/19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/>
              <a:t>, </a:t>
            </a:r>
            <a:r>
              <a:rPr lang="en-US" dirty="0" err="1" smtClean="0"/>
              <a:t>BLonD</a:t>
            </a:r>
            <a:r>
              <a:rPr lang="en-US" dirty="0" smtClean="0"/>
              <a:t> dev team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59218" y="2408602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 in progress!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Different feedback models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44901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In </a:t>
                </a:r>
                <a:r>
                  <a:rPr lang="en-US" sz="1400" dirty="0"/>
                  <a:t>previous multi-batch </a:t>
                </a:r>
                <a:r>
                  <a:rPr lang="en-US" sz="1400" dirty="0" smtClean="0"/>
                  <a:t>simulations, </a:t>
                </a:r>
                <a:r>
                  <a:rPr lang="en-US" sz="1400" dirty="0"/>
                  <a:t>the feedback </a:t>
                </a:r>
                <a:r>
                  <a:rPr lang="en-US" sz="1400" dirty="0" smtClean="0"/>
                  <a:t>of the 200 MHz TWC was </a:t>
                </a:r>
                <a:r>
                  <a:rPr lang="en-US" sz="1400" dirty="0" smtClean="0"/>
                  <a:t>modeled by </a:t>
                </a:r>
                <a:r>
                  <a:rPr lang="en-US" sz="1400" dirty="0" smtClean="0"/>
                  <a:t>reducing </a:t>
                </a:r>
                <a:r>
                  <a:rPr lang="en-US" sz="1400" dirty="0" err="1" smtClean="0"/>
                  <a:t>R</a:t>
                </a:r>
                <a:r>
                  <a:rPr lang="en-US" sz="1400" baseline="-25000" dirty="0" err="1" smtClean="0"/>
                  <a:t>shunt</a:t>
                </a:r>
                <a:r>
                  <a:rPr lang="en-US" sz="1400" dirty="0" smtClean="0"/>
                  <a:t> by </a:t>
                </a:r>
                <a:r>
                  <a:rPr lang="en-US" sz="1400" dirty="0"/>
                  <a:t>26dB </a:t>
                </a:r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Model </a:t>
                </a:r>
                <a:r>
                  <a:rPr lang="en-US" sz="1400" dirty="0" smtClean="0"/>
                  <a:t>feedback of 200 MHz by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Reduction of </a:t>
                </a:r>
                <a:r>
                  <a:rPr lang="en-US" sz="1400" dirty="0" err="1" smtClean="0"/>
                  <a:t>R</a:t>
                </a:r>
                <a:r>
                  <a:rPr lang="en-US" sz="1400" baseline="-25000" dirty="0" err="1" smtClean="0"/>
                  <a:t>shunt</a:t>
                </a:r>
                <a:r>
                  <a:rPr lang="en-US" sz="1400" dirty="0" smtClean="0"/>
                  <a:t> by 26dB (yellow)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Impedance reduction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400" b="0" dirty="0" smtClean="0">
                    <a:ea typeface="Cambria Math" panose="02040503050406030204" pitchFamily="18" charset="0"/>
                  </a:rPr>
                  <a:t> (green)</a:t>
                </a:r>
                <a:r>
                  <a:rPr lang="en-US" sz="1400" dirty="0">
                    <a:ea typeface="Cambria Math" panose="02040503050406030204" pitchFamily="18" charset="0"/>
                  </a:rPr>
                  <a:t/>
                </a:r>
                <a:br>
                  <a:rPr lang="en-US" sz="1400" dirty="0">
                    <a:ea typeface="Cambria Math" panose="02040503050406030204" pitchFamily="18" charset="0"/>
                  </a:rPr>
                </a:br>
                <a:r>
                  <a:rPr lang="en-US" sz="14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→ more impedance around 198 MHz and 202 MHz</a:t>
                </a:r>
                <a:endParaRPr lang="en-US" sz="1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49019" cy="1384995"/>
              </a:xfrm>
              <a:prstGeom prst="rect">
                <a:avLst/>
              </a:prstGeom>
              <a:blipFill>
                <a:blip r:embed="rId2"/>
                <a:stretch>
                  <a:fillRect l="-144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45" y="2029025"/>
            <a:ext cx="4033974" cy="30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Setup for full impedance model simulations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449019" cy="3825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Flat top, double RF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/>
                  <a:t>=10MV (</a:t>
                </a:r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800</a:t>
                </a:r>
                <a:r>
                  <a:rPr lang="en-US" sz="1600" dirty="0" smtClean="0"/>
                  <a:t>/V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=0.1), 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4x72 </a:t>
                </a:r>
                <a:r>
                  <a:rPr lang="en-US" sz="1600" dirty="0"/>
                  <a:t>bunches with </a:t>
                </a:r>
                <a:r>
                  <a:rPr lang="en-US" sz="1600" dirty="0" smtClean="0"/>
                  <a:t>1 </a:t>
                </a:r>
                <a:r>
                  <a:rPr lang="en-US" sz="1600" dirty="0"/>
                  <a:t>Million macro-particles per </a:t>
                </a:r>
                <a:r>
                  <a:rPr lang="en-US" sz="1600" dirty="0" smtClean="0"/>
                  <a:t>bunch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Initial bunches were matched including intensity effects</a:t>
                </a:r>
                <a:r>
                  <a:rPr lang="en-US" sz="1600" dirty="0" smtClean="0"/>
                  <a:t>!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Multi-batch simulation possible thanks to </a:t>
                </a:r>
                <a:r>
                  <a:rPr lang="en-US" sz="1600" dirty="0" err="1" smtClean="0"/>
                  <a:t>BLonD</a:t>
                </a:r>
                <a:r>
                  <a:rPr lang="en-US" sz="1600" dirty="0" smtClean="0"/>
                  <a:t>-MPI (</a:t>
                </a:r>
                <a:r>
                  <a:rPr lang="en-US" sz="1600" dirty="0">
                    <a:cs typeface="Calibri" panose="020F0502020204030204" pitchFamily="34" charset="0"/>
                  </a:rPr>
                  <a:t>K. Iliakis, </a:t>
                </a:r>
                <a:r>
                  <a:rPr lang="en-GB" sz="1600" dirty="0">
                    <a:cs typeface="Calibri" panose="020F0502020204030204" pitchFamily="34" charset="0"/>
                    <a:hlinkClick r:id="rId2"/>
                  </a:rPr>
                  <a:t>LIU-SPS BD WG meeting, </a:t>
                </a:r>
                <a:r>
                  <a:rPr lang="en-GB" sz="1600" dirty="0" smtClean="0">
                    <a:cs typeface="Calibri" panose="020F0502020204030204" pitchFamily="34" charset="0"/>
                    <a:hlinkClick r:id="rId2"/>
                  </a:rPr>
                  <a:t>21/02/2019</a:t>
                </a:r>
                <a:r>
                  <a:rPr lang="en-GB" sz="1600" dirty="0" smtClean="0">
                    <a:cs typeface="Calibri" panose="020F0502020204030204" pitchFamily="34" charset="0"/>
                  </a:rPr>
                  <a:t>)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Bunch spacing 5 RF buckets (25ns), batch spacing </a:t>
                </a:r>
                <a:r>
                  <a:rPr lang="en-US" sz="1600" dirty="0" smtClean="0"/>
                  <a:t>40 </a:t>
                </a:r>
                <a:r>
                  <a:rPr lang="en-US" sz="1600" dirty="0"/>
                  <a:t>RF buckets (</a:t>
                </a:r>
                <a:r>
                  <a:rPr lang="en-US" sz="1600" dirty="0" smtClean="0"/>
                  <a:t>200ns)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Use full impedance model</a:t>
                </a:r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200 MHz feedback modeled by reducing </a:t>
                </a:r>
                <a:r>
                  <a:rPr lang="en-US" sz="1600" dirty="0" err="1" smtClean="0"/>
                  <a:t>R</a:t>
                </a:r>
                <a:r>
                  <a:rPr lang="en-US" sz="1600" baseline="-25000" dirty="0" err="1" smtClean="0"/>
                  <a:t>shunt</a:t>
                </a:r>
                <a:r>
                  <a:rPr lang="en-US" sz="1600" dirty="0" smtClean="0"/>
                  <a:t> by 26dB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200 MHz feedback modeled </a:t>
                </a:r>
                <a:r>
                  <a:rPr lang="en-US" sz="1600" dirty="0" smtClean="0"/>
                  <a:t>by impedance reduction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 phase loop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BLonD</a:t>
                </a:r>
                <a:r>
                  <a:rPr lang="en-US" sz="1600" dirty="0" smtClean="0"/>
                  <a:t> simulation parameters: </a:t>
                </a:r>
                <a:r>
                  <a:rPr lang="en-US" sz="1600" dirty="0" err="1"/>
                  <a:t>Δf</a:t>
                </a:r>
                <a:r>
                  <a:rPr lang="en-US" sz="1600" dirty="0"/>
                  <a:t>=44kHz, 64bins/RF </a:t>
                </a:r>
                <a:r>
                  <a:rPr lang="en-US" sz="1600" dirty="0" smtClean="0"/>
                  <a:t>bucket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Simulate </a:t>
                </a:r>
                <a:r>
                  <a:rPr lang="en-US" sz="1600" dirty="0" smtClean="0"/>
                  <a:t>100 000k turns of flat top (2.3s</a:t>
                </a:r>
                <a:r>
                  <a:rPr lang="en-US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Beam considered unstable if maximum relative amplitude spread exceeds 0.07:</a:t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𝑖𝑛𝑗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&gt;0.07</m:t>
                    </m:r>
                  </m:oMath>
                </a14:m>
                <a:endParaRPr lang="en-US" sz="1600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49019" cy="3825278"/>
              </a:xfrm>
              <a:prstGeom prst="rect">
                <a:avLst/>
              </a:prstGeom>
              <a:blipFill>
                <a:blip r:embed="rId3"/>
                <a:stretch>
                  <a:fillRect l="-289" t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1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Thresholds for different feedback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066" y="3296953"/>
            <a:ext cx="5398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impedance reduction factor,</a:t>
            </a:r>
            <a:br>
              <a:rPr lang="en-US" sz="1600" dirty="0" smtClean="0"/>
            </a:br>
            <a:r>
              <a:rPr lang="en-US" sz="1600" dirty="0" smtClean="0"/>
              <a:t>threshold is significantly higher, even though we have more </a:t>
            </a:r>
            <a:r>
              <a:rPr lang="en-US" sz="1600" dirty="0" smtClean="0"/>
              <a:t>impedance!</a:t>
            </a:r>
            <a:r>
              <a:rPr lang="en-US" sz="1600" dirty="0"/>
              <a:t> </a:t>
            </a:r>
            <a:r>
              <a:rPr lang="en-US" sz="1600" dirty="0" smtClean="0"/>
              <a:t>(a</a:t>
            </a:r>
            <a:r>
              <a:rPr lang="en-US" sz="1600" dirty="0" smtClean="0"/>
              <a:t>lso </a:t>
            </a:r>
            <a:r>
              <a:rPr lang="en-US" sz="1600" dirty="0" smtClean="0"/>
              <a:t>observed by J. </a:t>
            </a:r>
            <a:r>
              <a:rPr lang="en-US" sz="1600" dirty="0" err="1" smtClean="0"/>
              <a:t>Repond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Possible reason: Different </a:t>
            </a:r>
            <a:r>
              <a:rPr lang="en-US" sz="1600" dirty="0"/>
              <a:t>voltage modulation due to different FB models leads to different bunch-by-bunch synchrotron </a:t>
            </a:r>
            <a:r>
              <a:rPr lang="en-US" sz="1600" dirty="0" smtClean="0"/>
              <a:t>frequency </a:t>
            </a:r>
            <a:r>
              <a:rPr lang="en-US" sz="1600" dirty="0"/>
              <a:t>spread and changes Landau </a:t>
            </a:r>
            <a:br>
              <a:rPr lang="en-US" sz="1600" dirty="0"/>
            </a:br>
            <a:r>
              <a:rPr lang="en-US" sz="1600" dirty="0"/>
              <a:t>damping</a:t>
            </a:r>
            <a:endParaRPr lang="en-US" sz="1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55838" y="607103"/>
            <a:ext cx="3551525" cy="2720815"/>
            <a:chOff x="155838" y="607103"/>
            <a:chExt cx="4161662" cy="31082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38" y="607103"/>
              <a:ext cx="4161662" cy="3108242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900506" y="1658292"/>
              <a:ext cx="223935" cy="214993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0" y="2724255"/>
            <a:ext cx="3000934" cy="2250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0" y="473554"/>
            <a:ext cx="3000934" cy="2250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44816" y="797918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8417"/>
                </a:solidFill>
              </a:rPr>
              <a:t>-26dB </a:t>
            </a:r>
            <a:r>
              <a:rPr lang="en-GB" dirty="0" smtClean="0">
                <a:solidFill>
                  <a:srgbClr val="FF8417"/>
                </a:solidFill>
              </a:rPr>
              <a:t>x </a:t>
            </a:r>
            <a:r>
              <a:rPr lang="en-US" dirty="0" err="1" smtClean="0">
                <a:solidFill>
                  <a:srgbClr val="FF8417"/>
                </a:solidFill>
              </a:rPr>
              <a:t>R</a:t>
            </a:r>
            <a:r>
              <a:rPr lang="en-US" baseline="-25000" dirty="0" err="1" smtClean="0">
                <a:solidFill>
                  <a:srgbClr val="FF8417"/>
                </a:solidFill>
              </a:rPr>
              <a:t>shunt</a:t>
            </a:r>
            <a:endParaRPr lang="en-GB" dirty="0">
              <a:solidFill>
                <a:srgbClr val="FF841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44816" y="3041092"/>
                <a:ext cx="11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47AC47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47AC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solidFill>
                              <a:srgbClr val="47AC4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47AC4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6" y="3041092"/>
                <a:ext cx="1197251" cy="369332"/>
              </a:xfrm>
              <a:prstGeom prst="rect">
                <a:avLst/>
              </a:prstGeom>
              <a:blipFill>
                <a:blip r:embed="rId8"/>
                <a:stretch>
                  <a:fillRect l="-459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Estimate of frequency spread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44901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Beam is stable if the relative coherent frequency spread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/>
                  <a:t> is larger than (one-fourth) of the synchrotron frequency shift</a:t>
                </a:r>
                <a:r>
                  <a:rPr lang="en-US" sz="1400" dirty="0" smtClean="0"/>
                  <a:t>:</a:t>
                </a:r>
              </a:p>
              <a:p>
                <a:endParaRPr lang="en-US" sz="1400" dirty="0"/>
              </a:p>
              <a:p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Follow the idea of [E</a:t>
                </a:r>
                <a:r>
                  <a:rPr lang="en-US" sz="1400" dirty="0"/>
                  <a:t>. Vogel, T. </a:t>
                </a:r>
                <a:r>
                  <a:rPr lang="en-US" sz="1400" dirty="0" err="1"/>
                  <a:t>Bohl</a:t>
                </a:r>
                <a:r>
                  <a:rPr lang="en-US" sz="1400" dirty="0"/>
                  <a:t>, U. </a:t>
                </a:r>
                <a:r>
                  <a:rPr lang="en-US" sz="1400" dirty="0" err="1"/>
                  <a:t>Werhle</a:t>
                </a:r>
                <a:r>
                  <a:rPr lang="en-US" sz="1400" dirty="0"/>
                  <a:t>, </a:t>
                </a:r>
                <a:r>
                  <a:rPr lang="en-US" sz="1400" dirty="0" smtClean="0"/>
                  <a:t>PRST-AB, </a:t>
                </a:r>
                <a:r>
                  <a:rPr lang="en-US" sz="1400" b="1" dirty="0" smtClean="0"/>
                  <a:t>8</a:t>
                </a:r>
                <a:r>
                  <a:rPr lang="en-US" sz="1400" dirty="0" smtClean="0"/>
                  <a:t>, 102801 (2005)]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Relative </a:t>
                </a:r>
                <a:r>
                  <a:rPr lang="en-US" sz="1400" dirty="0"/>
                  <a:t>coherent frequency </a:t>
                </a:r>
                <a:r>
                  <a:rPr lang="en-US" sz="1400" dirty="0" smtClean="0"/>
                  <a:t>spread given by </a:t>
                </a:r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Synchrotron </a:t>
                </a:r>
                <a:r>
                  <a:rPr lang="en-US" sz="1400" dirty="0"/>
                  <a:t>frequency of each bunch j given </a:t>
                </a:r>
                <a:r>
                  <a:rPr lang="en-US" sz="1400" dirty="0" smtClean="0"/>
                  <a:t>by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Here, for the voltage amplitude at bunch j, we use the ratio of the (extremum) of the induced voltage in bucket j and the main voltage (V200=10MV</a:t>
                </a:r>
                <a:r>
                  <a:rPr lang="en-US" sz="1400" dirty="0" smtClean="0"/>
                  <a:t>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Synchrotron </a:t>
                </a:r>
                <a:r>
                  <a:rPr lang="en-US" sz="1400" dirty="0"/>
                  <a:t>frequency spread calculated from impedance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/>
                  <a:t>as</a:t>
                </a:r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endParaRPr lang="en-GB" sz="1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49019" cy="3970318"/>
              </a:xfrm>
              <a:prstGeom prst="rect">
                <a:avLst/>
              </a:prstGeom>
              <a:blipFill>
                <a:blip r:embed="rId2"/>
                <a:stretch>
                  <a:fillRect l="-144" t="-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16" y="1781051"/>
            <a:ext cx="2395269" cy="619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852" y="979152"/>
            <a:ext cx="1038764" cy="418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188" y="2472339"/>
            <a:ext cx="1998124" cy="491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839" y="3227460"/>
            <a:ext cx="1292496" cy="200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548" y="3757013"/>
            <a:ext cx="2224791" cy="5280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549" y="4374720"/>
            <a:ext cx="4495239" cy="4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 for different FB models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529"/>
            <a:ext cx="3166188" cy="2364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645" y="607103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</a:t>
            </a:r>
            <a:r>
              <a:rPr lang="en-US" sz="1600" baseline="-25000" dirty="0" err="1" smtClean="0"/>
              <a:t>j</a:t>
            </a:r>
            <a:r>
              <a:rPr lang="en-US" sz="1600" dirty="0" smtClean="0"/>
              <a:t> with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shunt</a:t>
            </a:r>
            <a:r>
              <a:rPr lang="en-US" sz="1600" dirty="0" smtClean="0"/>
              <a:t> reduced by 26dB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47935" y="1747343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simulation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220" y="3620500"/>
            <a:ext cx="913633" cy="368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5163" y="3066919"/>
                <a:ext cx="1592103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3" y="3066919"/>
                <a:ext cx="1592103" cy="667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25163" y="3757307"/>
                <a:ext cx="1287532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3" y="3757307"/>
                <a:ext cx="1287532" cy="661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49829" y="3527949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by criterion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 for different FB models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529"/>
            <a:ext cx="3166188" cy="2364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645" y="607103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</a:t>
            </a:r>
            <a:r>
              <a:rPr lang="en-US" sz="1600" baseline="-25000" dirty="0" err="1" smtClean="0"/>
              <a:t>j</a:t>
            </a:r>
            <a:r>
              <a:rPr lang="en-US" sz="1600" dirty="0" smtClean="0"/>
              <a:t> with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shunt</a:t>
            </a:r>
            <a:r>
              <a:rPr lang="en-US" sz="1600" dirty="0" smtClean="0"/>
              <a:t> reduced by 26dB</a:t>
            </a:r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82" y="857529"/>
            <a:ext cx="3152994" cy="23647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9530" y="607103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</a:t>
            </a:r>
            <a:r>
              <a:rPr lang="en-US" sz="1600" baseline="-25000" dirty="0" err="1" smtClean="0"/>
              <a:t>j</a:t>
            </a:r>
            <a:r>
              <a:rPr lang="en-US" sz="1600" dirty="0" smtClean="0"/>
              <a:t> for impedance reduction factor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47935" y="1747343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simulation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9689" y="1709426"/>
            <a:ext cx="11801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Stable 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simulation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220" y="3620500"/>
            <a:ext cx="913633" cy="368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5163" y="3066919"/>
                <a:ext cx="1592103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3" y="3066919"/>
                <a:ext cx="1592103" cy="6674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25163" y="3757307"/>
                <a:ext cx="1287532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63" y="3757307"/>
                <a:ext cx="1287532" cy="661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49829" y="3527949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by criterion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754" y="3523413"/>
            <a:ext cx="913633" cy="36811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35035" y="4367928"/>
            <a:ext cx="844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Frequency shift doubles when using impedance reduction factor, but so does coherent frequency spread </a:t>
            </a:r>
            <a:r>
              <a:rPr lang="en-US" sz="1600" dirty="0" smtClean="0">
                <a:cs typeface="Calibri" panose="020F0502020204030204" pitchFamily="34" charset="0"/>
              </a:rPr>
              <a:t>→ no conclusions can be drawn yet</a:t>
            </a:r>
            <a:endParaRPr lang="en-GB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146455" y="3380527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by criterion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647719" y="2987808"/>
                <a:ext cx="1463862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719" y="2987808"/>
                <a:ext cx="1463862" cy="6674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719530" y="3648805"/>
                <a:ext cx="1287532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30" y="3648805"/>
                <a:ext cx="1287532" cy="661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5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57200" y="607103"/>
                <a:ext cx="810830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Work in progress!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Model </a:t>
                </a:r>
                <a:r>
                  <a:rPr lang="en-US" sz="1600" dirty="0" smtClean="0"/>
                  <a:t>200 MHz TWC feedback by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Reducing </a:t>
                </a:r>
                <a:r>
                  <a:rPr lang="en-US" sz="1600" dirty="0" err="1" smtClean="0"/>
                  <a:t>R</a:t>
                </a:r>
                <a:r>
                  <a:rPr lang="en-US" sz="1600" baseline="-25000" dirty="0" err="1" smtClean="0"/>
                  <a:t>shunt</a:t>
                </a:r>
                <a:endParaRPr lang="en-US" sz="1600" baseline="-250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Impedance </a:t>
                </a:r>
                <a:r>
                  <a:rPr lang="en-US" sz="1600" dirty="0"/>
                  <a:t>reduction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/>
                  <a:t> gives more impedance around 200 MHz but yields a higher threshold!?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Possibly due to different </a:t>
                </a:r>
                <a:r>
                  <a:rPr lang="en-US" sz="1600" dirty="0"/>
                  <a:t>voltage </a:t>
                </a:r>
                <a:r>
                  <a:rPr lang="en-US" sz="1600" dirty="0" smtClean="0"/>
                  <a:t>modulation and change in bunch-by-bunch </a:t>
                </a:r>
                <a:r>
                  <a:rPr lang="en-US" sz="1600" dirty="0"/>
                  <a:t>synchrotron frequency </a:t>
                </a:r>
                <a:r>
                  <a:rPr lang="en-US" sz="1600" dirty="0" smtClean="0"/>
                  <a:t>spread?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First attempt inconclusive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Next step: use single particle model with uneven filling pattern to compute synchronous frequency shift [e.g. S. </a:t>
                </a:r>
                <a:r>
                  <a:rPr lang="en-US" sz="1600" dirty="0" err="1" smtClean="0"/>
                  <a:t>Prabhakar</a:t>
                </a:r>
                <a:r>
                  <a:rPr lang="en-US" sz="1600" dirty="0" smtClean="0"/>
                  <a:t> et al., pp 2022, PRL 2001]</a:t>
                </a:r>
                <a:endParaRPr lang="en-GB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7103"/>
                <a:ext cx="8108301" cy="2554545"/>
              </a:xfrm>
              <a:prstGeom prst="rect">
                <a:avLst/>
              </a:prstGeom>
              <a:blipFill>
                <a:blip r:embed="rId2"/>
                <a:stretch>
                  <a:fillRect l="-301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457200" y="3215545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7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12440</TotalTime>
  <Words>389</Words>
  <Application>Microsoft Office PowerPoint</Application>
  <PresentationFormat>On-screen Show (16:9)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CERNCorporate16-9</vt:lpstr>
      <vt:lpstr>Different FB methods and effect on instability threshold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51</cp:revision>
  <dcterms:created xsi:type="dcterms:W3CDTF">2019-08-07T15:57:53Z</dcterms:created>
  <dcterms:modified xsi:type="dcterms:W3CDTF">2019-09-19T13:27:13Z</dcterms:modified>
</cp:coreProperties>
</file>