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3" r:id="rId3"/>
    <p:sldId id="281" r:id="rId4"/>
    <p:sldId id="290" r:id="rId5"/>
    <p:sldId id="284" r:id="rId6"/>
    <p:sldId id="289" r:id="rId7"/>
    <p:sldId id="291" r:id="rId8"/>
    <p:sldId id="292" r:id="rId9"/>
    <p:sldId id="307" r:id="rId10"/>
    <p:sldId id="296" r:id="rId11"/>
    <p:sldId id="299" r:id="rId12"/>
    <p:sldId id="309" r:id="rId13"/>
    <p:sldId id="311" r:id="rId14"/>
    <p:sldId id="313" r:id="rId15"/>
    <p:sldId id="314" r:id="rId16"/>
    <p:sldId id="306" r:id="rId17"/>
    <p:sldId id="315" r:id="rId18"/>
    <p:sldId id="308" r:id="rId19"/>
    <p:sldId id="312" r:id="rId20"/>
    <p:sldId id="301" r:id="rId21"/>
    <p:sldId id="316" r:id="rId22"/>
    <p:sldId id="317" r:id="rId23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38" y="378"/>
      </p:cViewPr>
      <p:guideLst>
        <p:guide orient="horz" pos="162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C291-E231-4A4B-943D-B456C7D9984C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4157-E02D-4096-92D6-2B830BB3C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2794-0825-9A4A-9048-4DCD23E01CC5}" type="datetimeFigureOut">
              <a:rPr lang="en-US" smtClean="0"/>
              <a:t>19/08/08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D932-391D-AC4A-B7DB-A73B04E3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19/08/08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mod915\threshold_4batches_Vrat0.1_FalsePlim_64binRF_1fRes_v2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mod915\4x72b_40rfSpacing\bbbBL_bl1.60_int2.44.pn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mod915\threshold_4batches_Vrat0.16_FalsePlim_64binRF_1fRes_v2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mod915\4x72b_40rfSpacing\bbbBL_bl1.60_int2.49_Vrat0.16.png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Simulations\powerLimitation\spectrum_4sigmaFWHM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Simulations\powerLimitation\v200_clamped_4sigmaFWHM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powerLimitation\v800_peak_4sigmaFWHM.png" TargetMode="External"/><Relationship Id="rId5" Type="http://schemas.openxmlformats.org/officeDocument/2006/relationships/image" Target="../media/image29.png"/><Relationship Id="rId4" Type="http://schemas.openxmlformats.org/officeDocument/2006/relationships/image" Target="file:///C:\Users\schwarz\cernbox\BLonD_files\Simulations\powerLimitation\v800_avg_4sigmaFWHM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Simulations\powerLimitation\voltage_ratio_4sigmaFWHM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mod915\threshold_4batches_Vrat0.16_TruePlim_64binRF_1fRes_v2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mod915\example_bbbBL_withPLim.png" TargetMode="Externa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it915MHz\915HOM_threeSection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it915MHz\915HOM_fourSections.png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0.5915\fr_shift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threshold_1batches_64binRF_1fR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\threshold_1batches_64binRF_1fRes_v2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noTWCs\threshold_1batches_64binRF_1fRes.png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cern.ch/event/799195/contributions/3320926/attachments/1799939/2935499/dist_blond_sp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\threshold_1batches_64binRF_1fRes_v2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\1x72b_40rfSpacing\bbbBL_bl1.60_int2.44.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\threshold_4batches_Vrat0.1_FalsePlim_64binRF_1fRes_v2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\4x72b_40rfSpacing\bbbBL_bl1.60_int2.44.png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no915\threshold_4batches_Vrat0.1_FalsePlim_64binRF_1fRes_v2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no915\4x72b_40rfSpacing\bbbBL_bl1.60_int2.44.png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\4x72b_40rfSpacing\bbbBL_bl1.66_int2.90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no915\4x72b_40rfSpacing\bbbBL_bl1.66_int2.90.png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0.5915\threshold_4batches_Vrat0.1_FalsePlim_64binRF_1fRes_v2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0.5915\4x72b_40rfSpacing\bbbBL_bl1.60_int2.44.png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831625/contributions/3483510/attachments/1874776/3086590/915_MHz.pdf" TargetMode="External"/><Relationship Id="rId7" Type="http://schemas.openxmlformats.org/officeDocument/2006/relationships/image" Target="file:///C:\Users\schwarz\cernbox\BLonD_files\Simulations\fit915MHz\915HOM_fourSections.png" TargetMode="External"/><Relationship Id="rId2" Type="http://schemas.openxmlformats.org/officeDocument/2006/relationships/hyperlink" Target="https://indico.cern.ch/event/831625/contributions/3483510/attachments/1874776/3086947/20190704_Status915MHzHOM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file:///C:\Users\schwarz\cernbox\BLonD_files\Simulations\fit915MHz\915HOM_threeSections.png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the 915MHz HOM on multi-batch stability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19/08/08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Farricker, K</a:t>
            </a:r>
            <a:r>
              <a:rPr lang="en-US" dirty="0"/>
              <a:t>. </a:t>
            </a:r>
            <a:r>
              <a:rPr lang="en-US" dirty="0" smtClean="0"/>
              <a:t>Iliakis</a:t>
            </a:r>
            <a:r>
              <a:rPr lang="en-US" dirty="0"/>
              <a:t>, P. Kr</a:t>
            </a:r>
            <a:r>
              <a:rPr lang="en-GB" dirty="0"/>
              <a:t>ä</a:t>
            </a:r>
            <a:r>
              <a:rPr lang="en-US" dirty="0" err="1"/>
              <a:t>mer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smtClean="0"/>
              <a:t>Lasheen, N. </a:t>
            </a:r>
            <a:r>
              <a:rPr lang="en-US" dirty="0" err="1" smtClean="0"/>
              <a:t>Nasresfahani</a:t>
            </a:r>
            <a:r>
              <a:rPr lang="en-US" dirty="0" smtClean="0"/>
              <a:t>, J. </a:t>
            </a:r>
            <a:r>
              <a:rPr lang="en-US" dirty="0" err="1" smtClean="0"/>
              <a:t>Repond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>, </a:t>
            </a: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 with new 915 MHz HOM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2" cy="310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new 915MHz HOM values, threshold is the same as for single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Stable at ‘target values’ of </a:t>
            </a:r>
            <a:r>
              <a:rPr lang="en-US" sz="1600" dirty="0"/>
              <a:t>4</a:t>
            </a:r>
            <a:r>
              <a:rPr lang="el-GR" sz="1600" dirty="0"/>
              <a:t>σ</a:t>
            </a:r>
            <a:r>
              <a:rPr lang="en-US" sz="1600" baseline="-25000" dirty="0" smtClean="0"/>
              <a:t>FWHM</a:t>
            </a:r>
            <a:r>
              <a:rPr lang="en-US" sz="1600" dirty="0" smtClean="0"/>
              <a:t>=1.6ns and 2.4e11 p/b , but not much margin…</a:t>
            </a:r>
          </a:p>
        </p:txBody>
      </p:sp>
    </p:spTree>
    <p:extLst>
      <p:ext uri="{BB962C8B-B14F-4D97-AF65-F5344CB8AC3E}">
        <p14:creationId xmlns:p14="http://schemas.microsoft.com/office/powerpoint/2010/main" val="12922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batches, new 915 MHz HOM</a:t>
            </a:r>
            <a:r>
              <a:rPr lang="en-US" sz="3200" dirty="0"/>
              <a:t>, V</a:t>
            </a:r>
            <a:r>
              <a:rPr lang="en-US" sz="3200" baseline="-25000" dirty="0"/>
              <a:t>800</a:t>
            </a:r>
            <a:r>
              <a:rPr lang="en-US" sz="3200" dirty="0"/>
              <a:t> at 16%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1" cy="310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</a:t>
            </a:r>
            <a:r>
              <a:rPr lang="en-US" sz="1600" baseline="-25000" dirty="0" smtClean="0"/>
              <a:t>800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200</a:t>
            </a:r>
            <a:r>
              <a:rPr lang="en-US" sz="1600" dirty="0" smtClean="0"/>
              <a:t>=0.16 (was 10% previously) greatly increases threshold…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… but power limitation due to beam loading is </a:t>
            </a:r>
            <a:r>
              <a:rPr lang="en-US" sz="1600" b="1" dirty="0" smtClean="0"/>
              <a:t>not</a:t>
            </a:r>
            <a:r>
              <a:rPr lang="en-US" sz="1600" dirty="0" smtClean="0"/>
              <a:t> included!</a:t>
            </a:r>
          </a:p>
        </p:txBody>
      </p:sp>
    </p:spTree>
    <p:extLst>
      <p:ext uri="{BB962C8B-B14F-4D97-AF65-F5344CB8AC3E}">
        <p14:creationId xmlns:p14="http://schemas.microsoft.com/office/powerpoint/2010/main" val="23177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116736" cy="368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Total voltage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in a TWC (interaction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 smtClean="0"/>
                  <a:t>, series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, zero phase slip) for given power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 and beam current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dirty="0" smtClean="0"/>
                  <a:t>:</a:t>
                </a:r>
                <a:br>
                  <a:rPr lang="en-US" sz="1600" dirty="0" smtClean="0"/>
                </a:b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[</a:t>
                </a:r>
                <a:r>
                  <a:rPr lang="en-US" sz="1400" dirty="0" smtClean="0"/>
                  <a:t>G. D</a:t>
                </a:r>
                <a:r>
                  <a:rPr lang="en-GB" sz="1400" dirty="0"/>
                  <a:t>ô</a:t>
                </a:r>
                <a:r>
                  <a:rPr lang="en-US" sz="1400" dirty="0" smtClean="0"/>
                  <a:t>me, CERN-SPS/ARF/77-11, 1977</a:t>
                </a:r>
                <a:r>
                  <a:rPr lang="en-US" sz="1600" dirty="0" smtClean="0"/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current at frequency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/>
                  <a:t>: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 smtClean="0"/>
                  <a:t>: p/b, bunch spacing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1600" dirty="0" smtClean="0"/>
                  <a:t>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</a:t>
                </a:r>
                <a:r>
                  <a:rPr lang="en-US" sz="1600" dirty="0"/>
                  <a:t>binomial-</a:t>
                </a:r>
                <a:r>
                  <a:rPr lang="el-GR" sz="1600" dirty="0"/>
                  <a:t>μ</a:t>
                </a:r>
                <a:r>
                  <a:rPr lang="en-US" sz="1600" dirty="0"/>
                  <a:t> distribution with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and bunch spectrum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Spectrum close to 1 at 200MHz and </a:t>
                </a:r>
                <a:br>
                  <a:rPr lang="en-US" sz="1600" dirty="0" smtClean="0"/>
                </a:br>
                <a:r>
                  <a:rPr lang="en-US" sz="1600" dirty="0" smtClean="0"/>
                  <a:t>only mild dependence on bunch length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Strong bunch length-dependence at 800MHz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Available power: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4-section cavity: 1.6MW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3-section cavity: 1.05MW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800MHz TWC: 216kW (peak), 144kW (average)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116736" cy="3683252"/>
              </a:xfrm>
              <a:prstGeom prst="rect">
                <a:avLst/>
              </a:prstGeom>
              <a:blipFill>
                <a:blip r:embed="rId2"/>
                <a:stretch>
                  <a:fillRect l="-301" t="-497" r="-526"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64" y="2052214"/>
            <a:ext cx="3635213" cy="27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limitation, 200 MHz TWC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38885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Total voltage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(plot capped at 10MV)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Mild dependence on bunch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10 MV can be obtained </a:t>
                </a:r>
                <a:br>
                  <a:rPr lang="en-US" sz="1600" dirty="0" smtClean="0"/>
                </a:br>
                <a:r>
                  <a:rPr lang="en-US" sz="1600" dirty="0" smtClean="0"/>
                  <a:t>below 2.5e11 p/b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Voltage drops quickly</a:t>
                </a:r>
                <a:br>
                  <a:rPr lang="en-US" sz="1600" dirty="0" smtClean="0"/>
                </a:br>
                <a:r>
                  <a:rPr lang="en-US" sz="1600" dirty="0" smtClean="0"/>
                  <a:t>above 2.5e11 p/b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3888551" cy="1569660"/>
              </a:xfrm>
              <a:prstGeom prst="rect">
                <a:avLst/>
              </a:prstGeom>
              <a:blipFill>
                <a:blip r:embed="rId2"/>
                <a:stretch>
                  <a:fillRect l="-627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8" y="1291700"/>
            <a:ext cx="5157221" cy="3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limitation, 800 MHz TWC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85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Total voltage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for peak power (left) and average power (right)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 smtClean="0"/>
                  <a:t> when computing voltage from average power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Voltage primarily limited by limited average power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855042"/>
              </a:xfrm>
              <a:prstGeom prst="rect">
                <a:avLst/>
              </a:prstGeom>
              <a:blipFill>
                <a:blip r:embed="rId2"/>
                <a:stretch>
                  <a:fillRect l="-289" t="-8571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12" y="1696006"/>
            <a:ext cx="4338074" cy="323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" y="1696006"/>
            <a:ext cx="43380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limitation, voltage ratio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2" y="644030"/>
                <a:ext cx="42250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Plot ratio: min(V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) / min(10MV,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Voltage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0.16</m:t>
                    </m:r>
                  </m:oMath>
                </a14:m>
                <a:r>
                  <a:rPr lang="en-US" sz="1600" dirty="0" smtClean="0"/>
                  <a:t> can be satisfied everywhere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cannot be fulfilled for small bunch length and intensities </a:t>
                </a:r>
                <a:r>
                  <a:rPr lang="en-US" sz="1600" dirty="0"/>
                  <a:t>between 1.5 and 2.7e11 </a:t>
                </a:r>
                <a:r>
                  <a:rPr lang="en-US" sz="1600" dirty="0" smtClean="0"/>
                  <a:t>p/b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 smtClean="0"/>
                  <a:t> can only be fulfilled above 3.0e11 p/b, </a:t>
                </a: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en-US" sz="1600" dirty="0" smtClean="0"/>
                  <a:t>is power-limited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2" y="644030"/>
                <a:ext cx="4225050" cy="2308324"/>
              </a:xfrm>
              <a:prstGeom prst="rect">
                <a:avLst/>
              </a:prstGeom>
              <a:blipFill>
                <a:blip r:embed="rId2"/>
                <a:stretch>
                  <a:fillRect l="-577" t="-4233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8" y="1291700"/>
            <a:ext cx="5157220" cy="3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batches, new 915 MHz HOM, power limitation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1" cy="31082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3331" y="644030"/>
            <a:ext cx="844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</a:t>
            </a:r>
            <a:r>
              <a:rPr lang="en-US" sz="1600" baseline="-25000" dirty="0"/>
              <a:t>800</a:t>
            </a:r>
            <a:r>
              <a:rPr lang="en-US" sz="1600" dirty="0"/>
              <a:t>/V</a:t>
            </a:r>
            <a:r>
              <a:rPr lang="en-US" sz="1600" baseline="-25000" dirty="0"/>
              <a:t>200</a:t>
            </a:r>
            <a:r>
              <a:rPr lang="en-US" sz="1600" dirty="0"/>
              <a:t>=0.16, but power limitation </a:t>
            </a:r>
            <a:r>
              <a:rPr lang="en-US" sz="1600" dirty="0" smtClean="0"/>
              <a:t>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Reduced threshold</a:t>
            </a:r>
            <a:r>
              <a:rPr lang="en-US" sz="1600" dirty="0"/>
              <a:t>, </a:t>
            </a:r>
            <a:r>
              <a:rPr lang="en-US" sz="1600" dirty="0" smtClean="0"/>
              <a:t>but still some </a:t>
            </a:r>
            <a:r>
              <a:rPr lang="en-US" sz="1600" dirty="0" smtClean="0"/>
              <a:t>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Simulations are still running…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6715"/>
            <a:ext cx="4161664" cy="31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915MHz HOMs are the dominant source of multi-batch instabilities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Present impedance model for 915MHz HOMs likely too pessimistic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With new </a:t>
            </a:r>
            <a:r>
              <a:rPr lang="en-US" sz="1600" dirty="0"/>
              <a:t>915MHz HOM</a:t>
            </a:r>
            <a:r>
              <a:rPr lang="en-US" sz="1600" dirty="0" smtClean="0"/>
              <a:t> model beam is </a:t>
            </a:r>
            <a:r>
              <a:rPr lang="en-US" sz="1600" dirty="0"/>
              <a:t>stable at </a:t>
            </a:r>
            <a:r>
              <a:rPr lang="en-US" sz="1600" dirty="0" smtClean="0"/>
              <a:t>2.4e11 </a:t>
            </a:r>
            <a:r>
              <a:rPr lang="en-US" sz="1600" dirty="0"/>
              <a:t>and 4</a:t>
            </a:r>
            <a:r>
              <a:rPr lang="el-GR" sz="1600" dirty="0"/>
              <a:t>σ</a:t>
            </a:r>
            <a:r>
              <a:rPr lang="en-US" sz="1600" baseline="-25000" dirty="0" smtClean="0"/>
              <a:t>FWHM</a:t>
            </a:r>
            <a:r>
              <a:rPr lang="en-US" sz="1600" dirty="0" smtClean="0"/>
              <a:t>=1.6ns …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but very small margin with V</a:t>
            </a:r>
            <a:r>
              <a:rPr lang="en-US" sz="1600" baseline="-25000" dirty="0" smtClean="0"/>
              <a:t>200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800</a:t>
            </a:r>
            <a:r>
              <a:rPr lang="en-US" sz="1600" dirty="0" smtClean="0"/>
              <a:t>=0.1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/>
              <a:t>margin with 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200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800</a:t>
            </a:r>
            <a:r>
              <a:rPr lang="en-US" sz="1600" dirty="0" smtClean="0"/>
              <a:t>=0.16 when not including power limitation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some margin </a:t>
            </a:r>
            <a:r>
              <a:rPr lang="en-US" sz="1600" dirty="0"/>
              <a:t>with V</a:t>
            </a:r>
            <a:r>
              <a:rPr lang="en-US" sz="1600" baseline="-25000" dirty="0"/>
              <a:t>200</a:t>
            </a:r>
            <a:r>
              <a:rPr lang="en-US" sz="1600" dirty="0"/>
              <a:t>/V</a:t>
            </a:r>
            <a:r>
              <a:rPr lang="en-US" sz="1600" baseline="-25000" dirty="0"/>
              <a:t>800</a:t>
            </a:r>
            <a:r>
              <a:rPr lang="en-US" sz="1600" dirty="0"/>
              <a:t>=0.16 </a:t>
            </a:r>
            <a:r>
              <a:rPr lang="en-US" sz="1600" dirty="0" smtClean="0"/>
              <a:t>and power limitation included</a:t>
            </a:r>
            <a:endParaRPr lang="en-US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403526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284" y="2956010"/>
            <a:ext cx="8363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Include non-zero phase </a:t>
            </a:r>
            <a:r>
              <a:rPr lang="en-US" sz="1600" dirty="0"/>
              <a:t>slip factor in power </a:t>
            </a:r>
            <a:r>
              <a:rPr lang="en-US" sz="1600" dirty="0" smtClean="0"/>
              <a:t>limitation due to TWC detuning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Use of complex impedance reduction factor instead of simple reduction of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shunt</a:t>
            </a:r>
            <a:r>
              <a:rPr lang="en-US" sz="1600" dirty="0" smtClean="0"/>
              <a:t> yields much higher threshold, in spite of larger impedance (already observed by J</a:t>
            </a:r>
            <a:r>
              <a:rPr lang="en-GB" sz="1600" dirty="0" err="1" smtClean="0"/>
              <a:t>oël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>
                <a:cs typeface="Calibri" panose="020F0502020204030204" pitchFamily="34" charset="0"/>
              </a:rPr>
              <a:t>→ different RF amplitude modulation and coherent frequency spread?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Simulation of 4x72 bunches along the entire SPS cycle feasible… (but would need simulation of blow-up during ramp)</a:t>
            </a:r>
            <a:endParaRPr lang="en-GB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742" y="4440708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583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New values for 915MHz HOMs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" y="2562844"/>
            <a:ext cx="3319236" cy="2479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08" y="2571750"/>
            <a:ext cx="3307314" cy="247014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607103"/>
          <a:ext cx="3470986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7149">
                  <a:extLst>
                    <a:ext uri="{9D8B030D-6E8A-4147-A177-3AD203B41FA5}">
                      <a16:colId xmlns:a16="http://schemas.microsoft.com/office/drawing/2014/main" val="2828767632"/>
                    </a:ext>
                  </a:extLst>
                </a:gridCol>
                <a:gridCol w="1225363">
                  <a:extLst>
                    <a:ext uri="{9D8B030D-6E8A-4147-A177-3AD203B41FA5}">
                      <a16:colId xmlns:a16="http://schemas.microsoft.com/office/drawing/2014/main" val="2548173982"/>
                    </a:ext>
                  </a:extLst>
                </a:gridCol>
                <a:gridCol w="1288474">
                  <a:extLst>
                    <a:ext uri="{9D8B030D-6E8A-4147-A177-3AD203B41FA5}">
                      <a16:colId xmlns:a16="http://schemas.microsoft.com/office/drawing/2014/main" val="4028672486"/>
                    </a:ext>
                  </a:extLst>
                </a:gridCol>
              </a:tblGrid>
              <a:tr h="13091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old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2051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/ GHz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911.4;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912.5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914.0; 914.8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9223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 / </a:t>
                      </a:r>
                      <a:r>
                        <a:rPr lang="en-US" sz="1400" dirty="0" err="1" smtClean="0"/>
                        <a:t>kOhm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87.3; 124.0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231.0, 231.6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76317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1742; 2872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3000; 3000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398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R/Q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50; 43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516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870580" y="607103"/>
          <a:ext cx="3470986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7149">
                  <a:extLst>
                    <a:ext uri="{9D8B030D-6E8A-4147-A177-3AD203B41FA5}">
                      <a16:colId xmlns:a16="http://schemas.microsoft.com/office/drawing/2014/main" val="2828767632"/>
                    </a:ext>
                  </a:extLst>
                </a:gridCol>
                <a:gridCol w="1225363">
                  <a:extLst>
                    <a:ext uri="{9D8B030D-6E8A-4147-A177-3AD203B41FA5}">
                      <a16:colId xmlns:a16="http://schemas.microsoft.com/office/drawing/2014/main" val="2548173982"/>
                    </a:ext>
                  </a:extLst>
                </a:gridCol>
                <a:gridCol w="1288474">
                  <a:extLst>
                    <a:ext uri="{9D8B030D-6E8A-4147-A177-3AD203B41FA5}">
                      <a16:colId xmlns:a16="http://schemas.microsoft.com/office/drawing/2014/main" val="4028672486"/>
                    </a:ext>
                  </a:extLst>
                </a:gridCol>
              </a:tblGrid>
              <a:tr h="13091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old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2051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/ GHz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912.9; 913.5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914.0; 914.8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9223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 / </a:t>
                      </a:r>
                      <a:r>
                        <a:rPr lang="en-US" sz="1400" dirty="0" err="1" smtClean="0"/>
                        <a:t>kOhm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212.6; 332.7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385.0, 386.0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76317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3563; 5640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5000; 5000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398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R/Q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60; 59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51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163963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Pre-LS2 630MHz damping scheme </a:t>
            </a:r>
            <a:br>
              <a:rPr lang="en-US" sz="1400" dirty="0" smtClean="0"/>
            </a:br>
            <a:r>
              <a:rPr lang="en-US" sz="1400" dirty="0" smtClean="0"/>
              <a:t>+ four 938 couplers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0580" y="2123996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Pre-LS2 630MHz damping scheme </a:t>
            </a:r>
            <a:br>
              <a:rPr lang="en-US" sz="1400" dirty="0" smtClean="0"/>
            </a:br>
            <a:r>
              <a:rPr lang="en-US" sz="1400" dirty="0" smtClean="0"/>
              <a:t>+ six 938 couplers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05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TWCs parameters used for power limitation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2627" y="1032678"/>
          <a:ext cx="6096000" cy="3307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1759139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116464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140256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10078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sec</a:t>
                      </a:r>
                      <a:r>
                        <a:rPr lang="en-US" baseline="0" dirty="0" smtClean="0"/>
                        <a:t> 200MHz TWC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sec</a:t>
                      </a:r>
                      <a:r>
                        <a:rPr lang="en-US" baseline="0" dirty="0" smtClean="0"/>
                        <a:t> 200MHz TWC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800MHz TWC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0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cells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9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length / 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0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R_2 / k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/m</a:t>
                      </a:r>
                      <a:r>
                        <a:rPr lang="en-US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0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/ 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0.216 (peak)</a:t>
                      </a:r>
                    </a:p>
                    <a:p>
                      <a:r>
                        <a:rPr lang="en-US" dirty="0" smtClean="0"/>
                        <a:t>0.144 (avg.)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9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Motivation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All simulated thresholds were obtained for a single batch (up to 72 bunches)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915 MHz HOMs have Q=5000 and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shunt</a:t>
            </a:r>
            <a:r>
              <a:rPr lang="en-US" sz="1600" dirty="0" smtClean="0"/>
              <a:t>=1.7M</a:t>
            </a:r>
            <a:r>
              <a:rPr lang="el-GR" sz="1600" dirty="0" smtClean="0"/>
              <a:t>Ω</a:t>
            </a:r>
            <a:r>
              <a:rPr lang="en-US" sz="1600" dirty="0" smtClean="0"/>
              <a:t> </a:t>
            </a:r>
            <a:r>
              <a:rPr lang="en-US" sz="1600" i="1" dirty="0">
                <a:cs typeface="Calibri" panose="020F0502020204030204" pitchFamily="34" charset="0"/>
              </a:rPr>
              <a:t>→</a:t>
            </a:r>
            <a:r>
              <a:rPr lang="en-US" sz="1600" dirty="0" smtClean="0"/>
              <a:t> long range wake field couples batches</a:t>
            </a: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How does the 915 MHz HOM affect instability thresholds for multiple batches?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180496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284" y="2357444"/>
            <a:ext cx="836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Effect of 915 MHz HOM on multi-batch stability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Effect of power limitation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04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Effect of 915 MHz HOM frequency shift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1" cy="3108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331" y="644030"/>
                <a:ext cx="8857363" cy="88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Take ‘old’ 915MHz HOM model (two resonators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=914.0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=914.8</m:t>
                    </m:r>
                  </m:oMath>
                </a14:m>
                <a:r>
                  <a:rPr lang="en-US" sz="1400" dirty="0" smtClean="0"/>
                  <a:t> MHz) and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Wake fields cancel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𝑏𝑏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4−1/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/>
                  <a:t>; dashed lines in figure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(J. </a:t>
                </a:r>
                <a:r>
                  <a:rPr lang="en-US" sz="1400" dirty="0" err="1" smtClean="0"/>
                  <a:t>Repond</a:t>
                </a:r>
                <a:r>
                  <a:rPr lang="en-US" sz="1400" dirty="0" smtClean="0"/>
                  <a:t>, E. </a:t>
                </a:r>
                <a:r>
                  <a:rPr lang="en-US" sz="1400" dirty="0" err="1" smtClean="0"/>
                  <a:t>Shaposhnikova</a:t>
                </a:r>
                <a:r>
                  <a:rPr lang="en-US" sz="1400" dirty="0" smtClean="0"/>
                  <a:t>, CERN-2018-003-CP)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857363" cy="889026"/>
              </a:xfrm>
              <a:prstGeom prst="rect">
                <a:avLst/>
              </a:prstGeom>
              <a:blipFill>
                <a:blip r:embed="rId4"/>
                <a:stretch>
                  <a:fillRect l="-138" t="-1379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 for different FB models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impedance reduction gives larger impedance around 200 MHz, compared to when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shunt</a:t>
            </a:r>
            <a:r>
              <a:rPr lang="en-US" sz="1600" dirty="0" smtClean="0"/>
              <a:t> is simply reduced by 26dB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But threshold practically absent when using impedance reduction factor!? (was also observed by </a:t>
            </a:r>
            <a:r>
              <a:rPr lang="en-GB" sz="1600" dirty="0" err="1" smtClean="0"/>
              <a:t>Joël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Possible reason: different voltage modulation due to different FB models leads to different bunch-by-bunch synchrotron </a:t>
            </a:r>
            <a:br>
              <a:rPr lang="en-US" sz="1600" dirty="0" smtClean="0"/>
            </a:br>
            <a:r>
              <a:rPr lang="en-US" sz="1600" dirty="0" smtClean="0"/>
              <a:t>frequency spread and changes Landau </a:t>
            </a:r>
            <a:br>
              <a:rPr lang="en-US" sz="1600" dirty="0" smtClean="0"/>
            </a:br>
            <a:r>
              <a:rPr lang="en-US" sz="1600" dirty="0" smtClean="0"/>
              <a:t>damping</a:t>
            </a:r>
            <a:br>
              <a:rPr lang="en-US" sz="1600" dirty="0" smtClean="0"/>
            </a:br>
            <a:r>
              <a:rPr lang="en-US" sz="1600" dirty="0" smtClean="0"/>
              <a:t>[E. Vogel, T. </a:t>
            </a:r>
            <a:r>
              <a:rPr lang="en-US" sz="1600" dirty="0" err="1" smtClean="0"/>
              <a:t>Bohl</a:t>
            </a:r>
            <a:r>
              <a:rPr lang="en-US" sz="1600" dirty="0" smtClean="0"/>
              <a:t>, U. </a:t>
            </a:r>
            <a:r>
              <a:rPr lang="en-US" sz="1600" dirty="0" err="1" smtClean="0"/>
              <a:t>Werhle</a:t>
            </a:r>
            <a:r>
              <a:rPr lang="en-US" sz="1600" dirty="0" smtClean="0"/>
              <a:t>, EPAC 2004]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11" y="2035258"/>
            <a:ext cx="4161664" cy="31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Threshold for </a:t>
            </a:r>
            <a:r>
              <a:rPr lang="en-US" sz="3200" dirty="0" smtClean="0"/>
              <a:t>different FB models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Smaller threshold even when removing TWC completely for short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Larger </a:t>
            </a:r>
            <a:r>
              <a:rPr lang="en-US" sz="1600" dirty="0"/>
              <a:t>threshold even when removing TWC completely for </a:t>
            </a:r>
            <a:r>
              <a:rPr lang="en-US" sz="1600" dirty="0" smtClean="0"/>
              <a:t>long bunches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" y="1860211"/>
            <a:ext cx="4161664" cy="312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486" y="1343608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impedance model;</a:t>
            </a:r>
          </a:p>
          <a:p>
            <a:r>
              <a:rPr lang="en-US" dirty="0" smtClean="0"/>
              <a:t>FB: reduce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shunt</a:t>
            </a:r>
            <a:endParaRPr lang="en-GB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483616" y="1343608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impedance model;</a:t>
            </a:r>
          </a:p>
          <a:p>
            <a:r>
              <a:rPr lang="en-US" dirty="0" smtClean="0"/>
              <a:t>No TWC impedance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Setup for full impedance model simulations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456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Flat top, double RF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/>
                  <a:t>=10MV (</a:t>
                </a: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/V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=0.1),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1x72 or 4x72 </a:t>
                </a:r>
                <a:r>
                  <a:rPr lang="en-US" sz="1600" dirty="0"/>
                  <a:t>bunches with </a:t>
                </a:r>
                <a:r>
                  <a:rPr lang="en-US" sz="1600" dirty="0" smtClean="0"/>
                  <a:t>1 </a:t>
                </a:r>
                <a:r>
                  <a:rPr lang="en-US" sz="1600" dirty="0"/>
                  <a:t>Million macro-particles per </a:t>
                </a:r>
                <a:r>
                  <a:rPr lang="en-US" sz="1600" dirty="0" smtClean="0"/>
                  <a:t>bunch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Multi-batch simulation possible thanks to </a:t>
                </a: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-MPI (</a:t>
                </a:r>
                <a:r>
                  <a:rPr lang="en-US" sz="1600" dirty="0">
                    <a:cs typeface="Calibri" panose="020F0502020204030204" pitchFamily="34" charset="0"/>
                  </a:rPr>
                  <a:t>K. Iliakis, </a:t>
                </a:r>
                <a:r>
                  <a:rPr lang="en-GB" sz="1600" dirty="0">
                    <a:cs typeface="Calibri" panose="020F0502020204030204" pitchFamily="34" charset="0"/>
                    <a:hlinkClick r:id="rId2"/>
                  </a:rPr>
                  <a:t>LIU-SPS BD WG meeting, </a:t>
                </a:r>
                <a:r>
                  <a:rPr lang="en-GB" sz="1600" dirty="0" smtClean="0">
                    <a:cs typeface="Calibri" panose="020F0502020204030204" pitchFamily="34" charset="0"/>
                    <a:hlinkClick r:id="rId2"/>
                  </a:rPr>
                  <a:t>21/02/2019</a:t>
                </a:r>
                <a:r>
                  <a:rPr lang="en-GB" sz="1600" dirty="0" smtClean="0">
                    <a:cs typeface="Calibri" panose="020F0502020204030204" pitchFamily="34" charset="0"/>
                  </a:rPr>
                  <a:t>)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Bunch spacing 5 RF buckets (25ns), batch spacing </a:t>
                </a:r>
                <a:r>
                  <a:rPr lang="en-US" sz="1600" dirty="0" smtClean="0"/>
                  <a:t>40 </a:t>
                </a:r>
                <a:r>
                  <a:rPr lang="en-US" sz="1600" dirty="0"/>
                  <a:t>RF buckets (</a:t>
                </a:r>
                <a:r>
                  <a:rPr lang="en-US" sz="1600" dirty="0" smtClean="0"/>
                  <a:t>200ns)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Using full SPS impedance model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200 MHz feedback modeled by reducing </a:t>
                </a:r>
                <a:r>
                  <a:rPr lang="en-US" sz="1600" dirty="0" err="1" smtClean="0"/>
                  <a:t>R</a:t>
                </a:r>
                <a:r>
                  <a:rPr lang="en-US" sz="1600" baseline="-25000" dirty="0" err="1" smtClean="0"/>
                  <a:t>shunt</a:t>
                </a:r>
                <a:r>
                  <a:rPr lang="en-US" sz="1600" dirty="0" smtClean="0"/>
                  <a:t> by 26dB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800 MHz feedback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915 MHz HOMs: two resonators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=914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=914.8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600" dirty="0" smtClean="0"/>
                  <a:t> with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3-section cavity: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=231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=3000</m:t>
                    </m:r>
                  </m:oMath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4-section </a:t>
                </a:r>
                <a:r>
                  <a:rPr lang="en-US" sz="1600" dirty="0"/>
                  <a:t>cavity: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=385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</a:t>
                </a:r>
                <a:r>
                  <a:rPr lang="en-US" sz="1600" dirty="0" smtClean="0"/>
                  <a:t>phase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 simulation parameters: </a:t>
                </a:r>
                <a:r>
                  <a:rPr lang="en-US" sz="1600" dirty="0" err="1"/>
                  <a:t>Δf</a:t>
                </a:r>
                <a:r>
                  <a:rPr lang="en-US" sz="1600" dirty="0"/>
                  <a:t>=44kHz, 64bins/RF </a:t>
                </a:r>
                <a:r>
                  <a:rPr lang="en-US" sz="1600" dirty="0" smtClean="0"/>
                  <a:t>bucket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bunches were matched including intensity effects!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100 000k turns of flat top (2.3s)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considered unstable if maximum relative bunch length spread exceeds 0.07:</a:t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4563942"/>
              </a:xfrm>
              <a:prstGeom prst="rect">
                <a:avLst/>
              </a:prstGeom>
              <a:blipFill>
                <a:blip r:embed="rId3"/>
                <a:stretch>
                  <a:fillRect l="-289" t="-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Single batch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Single batch threshold as benchmark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" y="1860211"/>
            <a:ext cx="4161664" cy="312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Thresholds for four batches is reduced by 9% because last batches become unstable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" y="1860212"/>
            <a:ext cx="4161664" cy="312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 without 915 MHz HOM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1860212"/>
            <a:ext cx="4179075" cy="312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Without 915MHz HOM, same </a:t>
            </a:r>
            <a:r>
              <a:rPr lang="en-US" sz="1600" dirty="0"/>
              <a:t>threshold as for single </a:t>
            </a:r>
            <a:r>
              <a:rPr lang="en-US" sz="1600" dirty="0" smtClean="0"/>
              <a:t>batch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latin typeface="+mj-lt"/>
                <a:cs typeface="Calibri" panose="020F0502020204030204" pitchFamily="34" charset="0"/>
              </a:rPr>
              <a:t>→ 915MHz HOMs are the dominant source of multi-batch instability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24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 w/ and w/o 915 MHz HOM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0212"/>
            <a:ext cx="4161662" cy="312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331" y="644030"/>
            <a:ext cx="844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Same intensity (2.9e11 p/b), same bunch length (1.66ns)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915MHz HOM (left), batches are coupled (in particular batches 3 and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Without 915MHz HOM </a:t>
            </a:r>
            <a:r>
              <a:rPr lang="en-US" sz="1600" dirty="0" smtClean="0"/>
              <a:t>(right), all four batches are decoupled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5414" y="167554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w/o 915MHz HOM</a:t>
            </a:r>
            <a:endParaRPr lang="en-GB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5552" y="167554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W/ 915MHz HOM</a:t>
            </a:r>
            <a:endParaRPr lang="en-GB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 with damped 915 MHz HOM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1860212"/>
            <a:ext cx="4179075" cy="312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 R and Q by factor 2, R/Q=</a:t>
            </a:r>
            <a:r>
              <a:rPr lang="en-US" sz="1600" dirty="0" err="1" smtClean="0"/>
              <a:t>const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cs typeface="Calibri" panose="020F0502020204030204" pitchFamily="34" charset="0"/>
              </a:rPr>
              <a:t>→ n</a:t>
            </a:r>
            <a:r>
              <a:rPr lang="en-US" sz="1600" dirty="0" smtClean="0"/>
              <a:t>early same threshold as for single batch</a:t>
            </a:r>
          </a:p>
        </p:txBody>
      </p:sp>
    </p:spTree>
    <p:extLst>
      <p:ext uri="{BB962C8B-B14F-4D97-AF65-F5344CB8AC3E}">
        <p14:creationId xmlns:p14="http://schemas.microsoft.com/office/powerpoint/2010/main" val="23097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New values for 915MHz HOM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electromagnetic CST simulations for 3-section cavities (P. Kr</a:t>
            </a:r>
            <a:r>
              <a:rPr lang="en-GB" sz="1600" dirty="0" smtClean="0"/>
              <a:t>ä</a:t>
            </a:r>
            <a:r>
              <a:rPr lang="en-US" sz="1600" dirty="0" err="1" smtClean="0"/>
              <a:t>mer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2"/>
              </a:rPr>
              <a:t>LIU-SPS BD WG meeting 19/07/04</a:t>
            </a:r>
            <a:r>
              <a:rPr lang="en-US" sz="1600" dirty="0" smtClean="0"/>
              <a:t>) and 4-section cavities (N. </a:t>
            </a:r>
            <a:r>
              <a:rPr lang="en-US" sz="1600" dirty="0" err="1" smtClean="0"/>
              <a:t>Nasresfahani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3"/>
              </a:rPr>
              <a:t>LIU-SPS BD WG meeting 19/07/04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Correct values </a:t>
            </a:r>
            <a:r>
              <a:rPr lang="en-US" sz="1600" dirty="0" smtClean="0"/>
              <a:t>for 915MHz HOM critically </a:t>
            </a:r>
            <a:r>
              <a:rPr lang="en-US" sz="1600" dirty="0"/>
              <a:t>depend on boundary conditions due to FPCs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smtClean="0">
                <a:cs typeface="Calibri" panose="020F0502020204030204" pitchFamily="34" charset="0"/>
              </a:rPr>
              <a:t/>
            </a:r>
            <a:br>
              <a:rPr lang="en-US" sz="1600" dirty="0" smtClean="0">
                <a:cs typeface="Calibri" panose="020F0502020204030204" pitchFamily="34" charset="0"/>
              </a:rPr>
            </a:br>
            <a:r>
              <a:rPr lang="en-US" sz="1600" dirty="0" smtClean="0">
                <a:cs typeface="Calibri" panose="020F0502020204030204" pitchFamily="34" charset="0"/>
              </a:rPr>
              <a:t>→ </a:t>
            </a:r>
            <a:r>
              <a:rPr lang="en-US" sz="1600" dirty="0">
                <a:cs typeface="Calibri" panose="020F0502020204030204" pitchFamily="34" charset="0"/>
              </a:rPr>
              <a:t>very difficult to obtain and simulate</a:t>
            </a:r>
            <a:r>
              <a:rPr lang="en-US" sz="1600" dirty="0" smtClean="0">
                <a:cs typeface="Calibri" panose="020F0502020204030204" pitchFamily="34" charset="0"/>
              </a:rPr>
              <a:t>!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R/Q reduced from 77</a:t>
            </a:r>
            <a:r>
              <a:rPr lang="el-GR" sz="1600" dirty="0" smtClean="0"/>
              <a:t>Ω</a:t>
            </a:r>
            <a:r>
              <a:rPr lang="en-US" sz="1600" dirty="0" smtClean="0"/>
              <a:t> to 50</a:t>
            </a:r>
            <a:r>
              <a:rPr lang="el-GR" sz="1600" dirty="0" smtClean="0"/>
              <a:t>Ω</a:t>
            </a:r>
            <a:r>
              <a:rPr lang="en-US" sz="1600" dirty="0" smtClean="0"/>
              <a:t> (3-section) and 60</a:t>
            </a:r>
            <a:r>
              <a:rPr lang="el-GR" sz="1600" dirty="0" smtClean="0"/>
              <a:t>Ω</a:t>
            </a:r>
            <a:r>
              <a:rPr lang="en-US" sz="1600" dirty="0" smtClean="0"/>
              <a:t> (4-section) (for exact values, see appendix)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" y="2562844"/>
            <a:ext cx="3319236" cy="2479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08" y="2571750"/>
            <a:ext cx="3307314" cy="24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25976</TotalTime>
  <Words>907</Words>
  <Application>Microsoft Office PowerPoint</Application>
  <PresentationFormat>On-screen Show (16:9)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CERNCorporate16-9</vt:lpstr>
      <vt:lpstr>Effect of the 915MHz HOM on multi-batch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270</cp:revision>
  <cp:lastPrinted>2019-06-21T09:19:34Z</cp:lastPrinted>
  <dcterms:created xsi:type="dcterms:W3CDTF">2019-03-14T10:06:36Z</dcterms:created>
  <dcterms:modified xsi:type="dcterms:W3CDTF">2019-08-08T12:49:56Z</dcterms:modified>
</cp:coreProperties>
</file>