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3" r:id="rId2"/>
  </p:sldMasterIdLst>
  <p:notesMasterIdLst>
    <p:notesMasterId r:id="rId18"/>
  </p:notesMasterIdLst>
  <p:sldIdLst>
    <p:sldId id="256" r:id="rId3"/>
    <p:sldId id="271" r:id="rId4"/>
    <p:sldId id="278" r:id="rId5"/>
    <p:sldId id="270" r:id="rId6"/>
    <p:sldId id="282" r:id="rId7"/>
    <p:sldId id="283" r:id="rId8"/>
    <p:sldId id="284" r:id="rId9"/>
    <p:sldId id="286" r:id="rId10"/>
    <p:sldId id="285" r:id="rId11"/>
    <p:sldId id="287" r:id="rId12"/>
    <p:sldId id="291" r:id="rId13"/>
    <p:sldId id="288" r:id="rId14"/>
    <p:sldId id="289" r:id="rId15"/>
    <p:sldId id="290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1EC4"/>
    <a:srgbClr val="20F844"/>
    <a:srgbClr val="53D2FF"/>
    <a:srgbClr val="FF7C80"/>
    <a:srgbClr val="9EFC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6A3FDD-F0CD-402C-A6C7-D2F1F64F1EAF}" type="datetimeFigureOut">
              <a:rPr lang="en-GB" smtClean="0"/>
              <a:t>07/08/2019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EB532-B93C-4861-AE4B-9E9A85F7C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697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4DCE-45C2-4FDD-A352-11221E82F86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7368-C78D-4D83-801E-E01992852E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131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41D-87C3-410D-8554-081F2733F5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7368-C78D-4D83-801E-E01992852E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12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86A99-FD0E-4993-9F0D-AE795A6F7F5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7368-C78D-4D83-801E-E01992852E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32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9144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EBE3-ED44-4DA5-946A-8F5B691692BF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50DBE-EC54-4731-BF8C-269877A1749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2344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EBE3-ED44-4DA5-946A-8F5B691692BF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50DBE-EC54-4731-BF8C-269877A17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1189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EBE3-ED44-4DA5-946A-8F5B691692BF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50DBE-EC54-4731-BF8C-269877A1749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1916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EBE3-ED44-4DA5-946A-8F5B691692BF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50DBE-EC54-4731-BF8C-269877A17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121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EBE3-ED44-4DA5-946A-8F5B691692BF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50DBE-EC54-4731-BF8C-269877A17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7605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EBE3-ED44-4DA5-946A-8F5B691692BF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50DBE-EC54-4731-BF8C-269877A17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9520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EBE3-ED44-4DA5-946A-8F5B691692BF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50DBE-EC54-4731-BF8C-269877A17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1017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0363EBE3-ED44-4DA5-946A-8F5B691692BF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350DBE-EC54-4731-BF8C-269877A17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B102-24A6-4B05-84A8-0D0D47278D5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7368-C78D-4D83-801E-E01992852E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849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EBE3-ED44-4DA5-946A-8F5B691692BF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50DBE-EC54-4731-BF8C-269877A17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063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EBE3-ED44-4DA5-946A-8F5B691692BF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50DBE-EC54-4731-BF8C-269877A17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730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EBE3-ED44-4DA5-946A-8F5B691692BF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50DBE-EC54-4731-BF8C-269877A17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63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95BE-BBFB-4BE1-BF61-BBE25B05CD4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7368-C78D-4D83-801E-E01992852E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888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2F7E-C1CC-4E40-84DF-92B7E139EF8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7368-C78D-4D83-801E-E01992852E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326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E7AE6-40E8-4232-B54C-30DF2DCE79E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7368-C78D-4D83-801E-E01992852E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823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7F7F-5720-424C-91EE-5967DB16119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7368-C78D-4D83-801E-E01992852E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753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0C8B7-446E-4AFF-92B3-A651325F82A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7368-C78D-4D83-801E-E01992852E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100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42B6-5DFA-4F55-8108-B81D68948B9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7368-C78D-4D83-801E-E01992852E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739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6A01-A647-4632-A4E0-2A03EFA44EC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7368-C78D-4D83-801E-E01992852E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629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A403D-FBF8-4051-A9F0-40CA5EB3736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7368-C78D-4D83-801E-E01992852E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584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9860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48090"/>
            <a:ext cx="7543800" cy="452100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0363EBE3-ED44-4DA5-946A-8F5B691692BF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fld id="{5C350DBE-EC54-4731-BF8C-269877A1749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289104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2989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772816"/>
            <a:ext cx="8856984" cy="1656184"/>
          </a:xfrm>
          <a:noFill/>
        </p:spPr>
        <p:txBody>
          <a:bodyPr>
            <a:normAutofit fontScale="90000"/>
          </a:bodyPr>
          <a:lstStyle/>
          <a:p>
            <a:r>
              <a:rPr lang="en-GB" b="1" dirty="0" smtClean="0"/>
              <a:t>Effect of the 940 MHz resonance from the RF200 MHz cavities on the SPS horizontal instability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182509"/>
            <a:ext cx="7560840" cy="1752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C. Zannini</a:t>
            </a:r>
          </a:p>
          <a:p>
            <a:endParaRPr lang="en-US" dirty="0"/>
          </a:p>
          <a:p>
            <a:r>
              <a:rPr lang="en-US" dirty="0" smtClean="0"/>
              <a:t>S. Antipov, H. Bartosik, </a:t>
            </a:r>
            <a:r>
              <a:rPr lang="it-IT" altLang="en-US" dirty="0"/>
              <a:t>A. </a:t>
            </a:r>
            <a:r>
              <a:rPr lang="en-GB" dirty="0"/>
              <a:t>Farricker, </a:t>
            </a:r>
            <a:r>
              <a:rPr lang="en-GB" dirty="0" smtClean="0"/>
              <a:t>P. Kramer, </a:t>
            </a:r>
            <a:r>
              <a:rPr lang="it-IT" altLang="en-US" dirty="0" smtClean="0"/>
              <a:t>E</a:t>
            </a:r>
            <a:r>
              <a:rPr lang="it-IT" altLang="en-US" dirty="0"/>
              <a:t>. </a:t>
            </a:r>
            <a:r>
              <a:rPr lang="it-IT" altLang="en-US" dirty="0" smtClean="0"/>
              <a:t>Mètral, </a:t>
            </a:r>
            <a:r>
              <a:rPr lang="en-US" dirty="0"/>
              <a:t>N. </a:t>
            </a:r>
            <a:r>
              <a:rPr lang="en-GB" dirty="0"/>
              <a:t>Nasresfahani, </a:t>
            </a:r>
            <a:r>
              <a:rPr lang="en-US" dirty="0" smtClean="0"/>
              <a:t>G. Rumolo, B. Salvant, </a:t>
            </a:r>
            <a:r>
              <a:rPr lang="en-GB" dirty="0" smtClean="0"/>
              <a:t>C. Vollinger  </a:t>
            </a:r>
            <a:endParaRPr lang="en-US" dirty="0" smtClean="0"/>
          </a:p>
        </p:txBody>
      </p:sp>
      <p:pic>
        <p:nvPicPr>
          <p:cNvPr id="4" name="Picture 1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76200"/>
            <a:ext cx="943107" cy="943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3564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180" y="2852936"/>
            <a:ext cx="8229600" cy="1143000"/>
          </a:xfrm>
        </p:spPr>
        <p:txBody>
          <a:bodyPr/>
          <a:lstStyle/>
          <a:p>
            <a:r>
              <a:rPr lang="en-US" dirty="0" smtClean="0"/>
              <a:t>Thank you for your attention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42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276872"/>
            <a:ext cx="8229600" cy="1143000"/>
          </a:xfrm>
        </p:spPr>
        <p:txBody>
          <a:bodyPr/>
          <a:lstStyle/>
          <a:p>
            <a:r>
              <a:rPr lang="en-US" dirty="0" smtClean="0"/>
              <a:t>Appendix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645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/>
          <p:cNvSpPr txBox="1"/>
          <p:nvPr/>
        </p:nvSpPr>
        <p:spPr>
          <a:xfrm>
            <a:off x="2895600" y="1295400"/>
            <a:ext cx="3454875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err="1" smtClean="0"/>
              <a:t>Impedance</a:t>
            </a:r>
            <a:r>
              <a:rPr lang="it-IT" dirty="0" smtClean="0"/>
              <a:t> model: </a:t>
            </a:r>
            <a:r>
              <a:rPr lang="it-IT" dirty="0" err="1" smtClean="0"/>
              <a:t>wall</a:t>
            </a:r>
            <a:r>
              <a:rPr lang="it-IT" dirty="0" smtClean="0"/>
              <a:t> and </a:t>
            </a:r>
            <a:r>
              <a:rPr lang="it-IT" dirty="0" err="1" smtClean="0"/>
              <a:t>kickers</a:t>
            </a:r>
            <a:endParaRPr lang="it-IT" dirty="0"/>
          </a:p>
        </p:txBody>
      </p:sp>
      <p:sp>
        <p:nvSpPr>
          <p:cNvPr id="3" name="TextBox 2"/>
          <p:cNvSpPr txBox="1"/>
          <p:nvPr/>
        </p:nvSpPr>
        <p:spPr>
          <a:xfrm>
            <a:off x="2880229" y="1676400"/>
            <a:ext cx="3512025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Kicker model fitted with resonators</a:t>
            </a:r>
            <a:endParaRPr lang="en-GB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51520" y="76200"/>
            <a:ext cx="8686800" cy="11430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>
                <a:solidFill>
                  <a:schemeClr val="bg1"/>
                </a:solidFill>
              </a:rPr>
              <a:t>Understanding of the SPS horizontal instability: PyHEADTAIL simulations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2173069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Stable with 1 batch unstable with 4 batches at 2e11</a:t>
            </a:r>
            <a:r>
              <a:rPr lang="en-US" dirty="0" smtClean="0"/>
              <a:t>, Stabilization with batch spacing, </a:t>
            </a:r>
          </a:p>
          <a:p>
            <a:pPr algn="ctr"/>
            <a:r>
              <a:rPr lang="en-US" dirty="0" smtClean="0"/>
              <a:t>Instability threshold around 1.8e11</a:t>
            </a:r>
            <a:endParaRPr lang="en-GB" dirty="0"/>
          </a:p>
        </p:txBody>
      </p:sp>
      <p:pic>
        <p:nvPicPr>
          <p:cNvPr id="12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72" y="3429000"/>
            <a:ext cx="4038600" cy="3028950"/>
          </a:xfrm>
        </p:spPr>
      </p:pic>
      <p:pic>
        <p:nvPicPr>
          <p:cNvPr id="15" name="Content Placeholder 1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872" y="3429000"/>
            <a:ext cx="4038600" cy="3028950"/>
          </a:xfrm>
        </p:spPr>
      </p:pic>
      <p:sp>
        <p:nvSpPr>
          <p:cNvPr id="2" name="TextBox 1"/>
          <p:cNvSpPr txBox="1"/>
          <p:nvPr/>
        </p:nvSpPr>
        <p:spPr>
          <a:xfrm>
            <a:off x="2483768" y="341970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 batch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6588224" y="334770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 batches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563888" y="3140968"/>
            <a:ext cx="1393496" cy="338554"/>
          </a:xfrm>
          <a:prstGeom prst="rect">
            <a:avLst/>
          </a:prstGeom>
          <a:solidFill>
            <a:schemeClr val="accent1">
              <a:tint val="2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N=2.2e11 ppb</a:t>
            </a:r>
            <a:endParaRPr lang="en-GB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4932040" y="3141187"/>
            <a:ext cx="72008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ξ</a:t>
            </a:r>
            <a:r>
              <a:rPr lang="en-US" dirty="0" smtClean="0"/>
              <a:t>=0.2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76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72" y="3501008"/>
            <a:ext cx="4038600" cy="3028950"/>
          </a:xfrm>
        </p:spPr>
      </p:pic>
      <p:pic>
        <p:nvPicPr>
          <p:cNvPr id="16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872" y="3501008"/>
            <a:ext cx="4038600" cy="3028950"/>
          </a:xfrm>
        </p:spPr>
      </p:pic>
      <p:sp>
        <p:nvSpPr>
          <p:cNvPr id="14" name="CasellaDiTesto 13"/>
          <p:cNvSpPr txBox="1"/>
          <p:nvPr/>
        </p:nvSpPr>
        <p:spPr>
          <a:xfrm>
            <a:off x="2895600" y="1295400"/>
            <a:ext cx="3454875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err="1" smtClean="0"/>
              <a:t>Impedance</a:t>
            </a:r>
            <a:r>
              <a:rPr lang="it-IT" dirty="0" smtClean="0"/>
              <a:t> model: </a:t>
            </a:r>
            <a:r>
              <a:rPr lang="it-IT" dirty="0" err="1" smtClean="0"/>
              <a:t>wall</a:t>
            </a:r>
            <a:r>
              <a:rPr lang="it-IT" dirty="0" smtClean="0"/>
              <a:t> and </a:t>
            </a:r>
            <a:r>
              <a:rPr lang="it-IT" dirty="0" err="1" smtClean="0"/>
              <a:t>kickers</a:t>
            </a:r>
            <a:endParaRPr lang="it-IT" dirty="0"/>
          </a:p>
        </p:txBody>
      </p:sp>
      <p:sp>
        <p:nvSpPr>
          <p:cNvPr id="3" name="TextBox 2"/>
          <p:cNvSpPr txBox="1"/>
          <p:nvPr/>
        </p:nvSpPr>
        <p:spPr>
          <a:xfrm>
            <a:off x="2880229" y="1676400"/>
            <a:ext cx="3512025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Kicker model fitted with resonators</a:t>
            </a:r>
            <a:endParaRPr lang="en-GB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51520" y="76200"/>
            <a:ext cx="8686800" cy="11430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>
                <a:solidFill>
                  <a:schemeClr val="bg1"/>
                </a:solidFill>
              </a:rPr>
              <a:t>Understanding of the SPS horizontal instability: PyHEADTAIL simulations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2173069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Stable with 1 batch unstable with 4 batches at 2e11, </a:t>
            </a:r>
            <a:r>
              <a:rPr lang="en-US" dirty="0" smtClean="0">
                <a:solidFill>
                  <a:srgbClr val="FF0000"/>
                </a:solidFill>
              </a:rPr>
              <a:t>Stabilization with batch spacing</a:t>
            </a:r>
            <a:r>
              <a:rPr lang="en-US" dirty="0" smtClean="0"/>
              <a:t>, </a:t>
            </a:r>
          </a:p>
          <a:p>
            <a:pPr algn="ctr"/>
            <a:r>
              <a:rPr lang="en-US" dirty="0" smtClean="0"/>
              <a:t>Instability threshold around 1.8e11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051720" y="341970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200ns spacing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6660232" y="350100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500ns spacing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563888" y="3140968"/>
            <a:ext cx="1393496" cy="338554"/>
          </a:xfrm>
          <a:prstGeom prst="rect">
            <a:avLst/>
          </a:prstGeom>
          <a:solidFill>
            <a:schemeClr val="accent1">
              <a:tint val="2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N=2.2e11 ppb</a:t>
            </a:r>
            <a:endParaRPr lang="en-GB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4932040" y="3141187"/>
            <a:ext cx="72008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ξ</a:t>
            </a:r>
            <a:r>
              <a:rPr lang="en-US" dirty="0" smtClean="0"/>
              <a:t>=0.2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908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/>
          <p:cNvSpPr txBox="1"/>
          <p:nvPr/>
        </p:nvSpPr>
        <p:spPr>
          <a:xfrm>
            <a:off x="2895600" y="1295400"/>
            <a:ext cx="3454875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err="1" smtClean="0"/>
              <a:t>Impedance</a:t>
            </a:r>
            <a:r>
              <a:rPr lang="it-IT" dirty="0" smtClean="0"/>
              <a:t> model: </a:t>
            </a:r>
            <a:r>
              <a:rPr lang="it-IT" dirty="0" err="1" smtClean="0"/>
              <a:t>wall</a:t>
            </a:r>
            <a:r>
              <a:rPr lang="it-IT" dirty="0" smtClean="0"/>
              <a:t> and </a:t>
            </a:r>
            <a:r>
              <a:rPr lang="it-IT" dirty="0" err="1" smtClean="0"/>
              <a:t>kickers</a:t>
            </a:r>
            <a:endParaRPr lang="it-IT" dirty="0"/>
          </a:p>
        </p:txBody>
      </p:sp>
      <p:sp>
        <p:nvSpPr>
          <p:cNvPr id="3" name="TextBox 2"/>
          <p:cNvSpPr txBox="1"/>
          <p:nvPr/>
        </p:nvSpPr>
        <p:spPr>
          <a:xfrm>
            <a:off x="2880229" y="1676400"/>
            <a:ext cx="3512025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Kicker model fitted with resonators</a:t>
            </a:r>
            <a:endParaRPr lang="en-GB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51520" y="76200"/>
            <a:ext cx="8686800" cy="11430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>
                <a:solidFill>
                  <a:schemeClr val="bg1"/>
                </a:solidFill>
              </a:rPr>
              <a:t>Understanding of the SPS horizontal instability: PyHEADTAIL simulations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2173069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Stable with 1 batch unstable with 4 batches at 2e11, Stabilization with batch spacing,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Instability threshold around 1.8e11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95736" y="3244914"/>
            <a:ext cx="1656184" cy="400110"/>
          </a:xfrm>
          <a:prstGeom prst="rect">
            <a:avLst/>
          </a:prstGeom>
          <a:solidFill>
            <a:schemeClr val="accent1">
              <a:tint val="2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N=2.0e11 ppb</a:t>
            </a:r>
            <a:endParaRPr lang="en-GB" sz="2000" dirty="0"/>
          </a:p>
        </p:txBody>
      </p:sp>
      <p:pic>
        <p:nvPicPr>
          <p:cNvPr id="12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645024"/>
            <a:ext cx="4038600" cy="3028950"/>
          </a:xfrm>
        </p:spPr>
      </p:pic>
      <p:pic>
        <p:nvPicPr>
          <p:cNvPr id="13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645024"/>
            <a:ext cx="4038600" cy="3028950"/>
          </a:xfrm>
        </p:spPr>
      </p:pic>
      <p:sp>
        <p:nvSpPr>
          <p:cNvPr id="19" name="TextBox 18"/>
          <p:cNvSpPr txBox="1"/>
          <p:nvPr/>
        </p:nvSpPr>
        <p:spPr>
          <a:xfrm>
            <a:off x="6156176" y="3244914"/>
            <a:ext cx="1656184" cy="400110"/>
          </a:xfrm>
          <a:prstGeom prst="rect">
            <a:avLst/>
          </a:prstGeom>
          <a:solidFill>
            <a:schemeClr val="accent1">
              <a:tint val="2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N=2.2e11 ppb</a:t>
            </a:r>
            <a:endParaRPr lang="en-GB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4283968" y="3244914"/>
            <a:ext cx="72008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ξ</a:t>
            </a:r>
            <a:r>
              <a:rPr lang="en-US" dirty="0" smtClean="0"/>
              <a:t>=0.2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53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Adding a high frequency mode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impact on the coupled-bunch wake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590" y="2272319"/>
            <a:ext cx="4286250" cy="3193256"/>
          </a:xfrm>
          <a:prstGeom prst="rect">
            <a:avLst/>
          </a:prstGeom>
          <a:ln w="19050">
            <a:solidFill>
              <a:schemeClr val="accent2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7020272" y="191683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S. Antipov</a:t>
            </a:r>
          </a:p>
        </p:txBody>
      </p:sp>
    </p:spTree>
    <p:extLst>
      <p:ext uri="{BB962C8B-B14F-4D97-AF65-F5344CB8AC3E}">
        <p14:creationId xmlns:p14="http://schemas.microsoft.com/office/powerpoint/2010/main" val="419453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891" y="1439"/>
            <a:ext cx="8686800" cy="1182925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3200" dirty="0"/>
              <a:t>M</a:t>
            </a:r>
            <a:r>
              <a:rPr lang="it-IT" sz="3200" dirty="0" smtClean="0"/>
              <a:t>ulti-bunch </a:t>
            </a:r>
            <a:r>
              <a:rPr lang="it-IT" sz="3200" dirty="0"/>
              <a:t>horizontal </a:t>
            </a:r>
            <a:r>
              <a:rPr lang="it-IT" sz="3200" dirty="0" smtClean="0"/>
              <a:t>instability observed during run II</a:t>
            </a:r>
            <a:endParaRPr lang="it-IT" sz="3200" dirty="0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990600" y="2034540"/>
          <a:ext cx="3943350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val="1894816552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2018 MDs</a:t>
                      </a:r>
                      <a:r>
                        <a:rPr lang="en-US" sz="1400" baseline="0" dirty="0" smtClean="0"/>
                        <a:t> observations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1916955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Stable</a:t>
                      </a:r>
                      <a:r>
                        <a:rPr lang="en-US" sz="1400" baseline="0" dirty="0" smtClean="0"/>
                        <a:t> with 1 batch at 2e11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1820809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Unstable with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4 batches at 2e11 with</a:t>
                      </a:r>
                      <a:r>
                        <a:rPr lang="en-US" sz="1400" baseline="0" dirty="0" smtClean="0"/>
                        <a:t> BS = 200ns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0371409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Mode1 or Mode2 instability depending on </a:t>
                      </a:r>
                      <a:r>
                        <a:rPr lang="en-US" sz="1400" dirty="0" err="1" smtClean="0"/>
                        <a:t>chroma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4622026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Stabilization at </a:t>
                      </a:r>
                      <a:r>
                        <a:rPr lang="en-US" sz="1400" dirty="0" err="1" smtClean="0"/>
                        <a:t>chromax</a:t>
                      </a:r>
                      <a:r>
                        <a:rPr lang="en-US" sz="1400" dirty="0" smtClean="0"/>
                        <a:t> about 0.6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0399564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Stabilization with batch spacing &gt;500 ns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2725132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Some stabilization with </a:t>
                      </a:r>
                      <a:r>
                        <a:rPr lang="en-US" sz="1400" dirty="0" err="1" smtClean="0"/>
                        <a:t>octupoles</a:t>
                      </a:r>
                      <a:r>
                        <a:rPr lang="en-US" sz="1400" dirty="0" smtClean="0"/>
                        <a:t> 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46559480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Instability</a:t>
                      </a:r>
                      <a:r>
                        <a:rPr lang="en-US" sz="1400" baseline="0" dirty="0" smtClean="0"/>
                        <a:t> threshold at about 1.8e11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04607278"/>
                  </a:ext>
                </a:extLst>
              </a:tr>
            </a:tbl>
          </a:graphicData>
        </a:graphic>
      </p:graphicFrame>
      <p:pic>
        <p:nvPicPr>
          <p:cNvPr id="4" name="Picture 9" descr="snapshot_BQHT_LHC50NS_20171009_211526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66"/>
          <a:stretch/>
        </p:blipFill>
        <p:spPr>
          <a:xfrm>
            <a:off x="5943600" y="1690237"/>
            <a:ext cx="2120028" cy="1445875"/>
          </a:xfrm>
          <a:prstGeom prst="rect">
            <a:avLst/>
          </a:prstGeom>
        </p:spPr>
      </p:pic>
      <p:pic>
        <p:nvPicPr>
          <p:cNvPr id="5" name="Picture 10" descr="snapshot_BQHT_LHC50NS_20171009_170251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62"/>
          <a:stretch/>
        </p:blipFill>
        <p:spPr>
          <a:xfrm>
            <a:off x="5978145" y="3591999"/>
            <a:ext cx="2120027" cy="1449113"/>
          </a:xfrm>
          <a:prstGeom prst="rect">
            <a:avLst/>
          </a:prstGeom>
        </p:spPr>
      </p:pic>
      <p:sp>
        <p:nvSpPr>
          <p:cNvPr id="6" name="Rectangle 13"/>
          <p:cNvSpPr/>
          <p:nvPr/>
        </p:nvSpPr>
        <p:spPr>
          <a:xfrm>
            <a:off x="6675771" y="1371600"/>
            <a:ext cx="968063" cy="30777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ξ</a:t>
            </a:r>
            <a:r>
              <a:rPr kumimoji="0" lang="en-US" sz="1400" b="1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</a:t>
            </a:r>
            <a:r>
              <a:rPr kumimoji="0" lang="de-D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~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0.1–0.2 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7" name="TextBox 14"/>
          <p:cNvSpPr txBox="1"/>
          <p:nvPr/>
        </p:nvSpPr>
        <p:spPr>
          <a:xfrm>
            <a:off x="6710575" y="3276600"/>
            <a:ext cx="9680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ξ</a:t>
            </a:r>
            <a:r>
              <a:rPr kumimoji="0" lang="en-US" sz="1400" b="1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</a:t>
            </a:r>
            <a:r>
              <a:rPr kumimoji="0" lang="de-D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~0.3–0.5 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17860" y="5181600"/>
            <a:ext cx="61722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evelopment of a dedicated model for multi-bunch simulations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295400" y="5703988"/>
            <a:ext cx="64008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Important to use analytical models to minimize numerical artefacts 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1219200" y="6260068"/>
            <a:ext cx="6629400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1" algn="just"/>
            <a:r>
              <a:rPr lang="en-US" dirty="0"/>
              <a:t>Stabilization above 2.1e11 </a:t>
            </a:r>
            <a:r>
              <a:rPr lang="en-US" dirty="0" smtClean="0"/>
              <a:t>ppb </a:t>
            </a:r>
            <a:r>
              <a:rPr lang="en-US" dirty="0"/>
              <a:t>not evident during 2018 </a:t>
            </a:r>
            <a:r>
              <a:rPr lang="en-US" dirty="0" smtClean="0"/>
              <a:t>MDs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2810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8675239"/>
              </p:ext>
            </p:extLst>
          </p:nvPr>
        </p:nvGraphicFramePr>
        <p:xfrm>
          <a:off x="647700" y="2861072"/>
          <a:ext cx="7886700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val="1894816552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2006056631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MD</a:t>
                      </a:r>
                      <a:r>
                        <a:rPr lang="en-US" sz="1400" baseline="0" dirty="0" smtClean="0"/>
                        <a:t> observations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Multibunch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PyHEADTAIL</a:t>
                      </a:r>
                      <a:r>
                        <a:rPr lang="en-US" sz="1400" dirty="0" smtClean="0"/>
                        <a:t> simulations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1916955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Stable</a:t>
                      </a:r>
                      <a:r>
                        <a:rPr lang="en-US" sz="1400" baseline="0" dirty="0" smtClean="0"/>
                        <a:t> with 1 batch at 2e11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ok</a:t>
                      </a:r>
                      <a:endParaRPr lang="en-GB" sz="1400" dirty="0"/>
                    </a:p>
                  </a:txBody>
                  <a:tcPr marL="68580" marR="68580" marT="34290" marB="34290">
                    <a:solidFill>
                      <a:srgbClr val="3FEF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20809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Unstable with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4 batches at 2e11 with</a:t>
                      </a:r>
                      <a:r>
                        <a:rPr lang="en-US" sz="1400" baseline="0" dirty="0" smtClean="0"/>
                        <a:t> BS = 200ns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ok</a:t>
                      </a:r>
                      <a:endParaRPr lang="en-GB" sz="1400" dirty="0"/>
                    </a:p>
                  </a:txBody>
                  <a:tcPr marL="68580" marR="68580" marT="34290" marB="34290">
                    <a:solidFill>
                      <a:srgbClr val="3FEF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71409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Mode1 or Mode2 instability depending on </a:t>
                      </a:r>
                      <a:r>
                        <a:rPr lang="en-US" sz="1400" dirty="0" err="1" smtClean="0"/>
                        <a:t>chroma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ongoing</a:t>
                      </a:r>
                      <a:endParaRPr lang="en-GB" sz="1400" dirty="0"/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22026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Stabilization at </a:t>
                      </a:r>
                      <a:r>
                        <a:rPr lang="en-US" sz="1400" dirty="0" err="1" smtClean="0"/>
                        <a:t>chromax</a:t>
                      </a:r>
                      <a:r>
                        <a:rPr lang="en-US" sz="1400" dirty="0" smtClean="0"/>
                        <a:t> about 0.6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ongoing</a:t>
                      </a:r>
                      <a:endParaRPr lang="en-GB" sz="1400" dirty="0"/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99564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Stabilization with batch spacing &gt;500 ns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ok</a:t>
                      </a:r>
                      <a:endParaRPr lang="en-GB" sz="1400" dirty="0"/>
                    </a:p>
                  </a:txBody>
                  <a:tcPr marL="68580" marR="68580" marT="34290" marB="34290">
                    <a:solidFill>
                      <a:srgbClr val="3FEF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25132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Some stabilization with </a:t>
                      </a:r>
                      <a:r>
                        <a:rPr lang="en-US" sz="1400" dirty="0" err="1" smtClean="0"/>
                        <a:t>octupole</a:t>
                      </a:r>
                      <a:r>
                        <a:rPr lang="en-US" sz="1400" baseline="0" dirty="0" err="1" smtClean="0"/>
                        <a:t>s</a:t>
                      </a:r>
                      <a:r>
                        <a:rPr lang="en-US" sz="1400" baseline="0" dirty="0" smtClean="0"/>
                        <a:t> 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ongoing</a:t>
                      </a:r>
                      <a:endParaRPr lang="en-GB" sz="1400" dirty="0"/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59480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Instability</a:t>
                      </a:r>
                      <a:r>
                        <a:rPr lang="en-US" sz="1400" baseline="0" dirty="0" smtClean="0"/>
                        <a:t> threshold at about 1.8e11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Within</a:t>
                      </a:r>
                      <a:r>
                        <a:rPr lang="en-GB" sz="1400" baseline="0" dirty="0" smtClean="0"/>
                        <a:t> 10% (ok)</a:t>
                      </a:r>
                      <a:endParaRPr lang="en-GB" sz="1400" dirty="0"/>
                    </a:p>
                  </a:txBody>
                  <a:tcPr marL="68580" marR="68580" marT="34290" marB="34290">
                    <a:solidFill>
                      <a:srgbClr val="3FEF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607278"/>
                  </a:ext>
                </a:extLst>
              </a:tr>
            </a:tbl>
          </a:graphicData>
        </a:graphic>
      </p:graphicFrame>
      <p:sp>
        <p:nvSpPr>
          <p:cNvPr id="14" name="CasellaDiTesto 13"/>
          <p:cNvSpPr txBox="1"/>
          <p:nvPr/>
        </p:nvSpPr>
        <p:spPr>
          <a:xfrm>
            <a:off x="2895600" y="1764268"/>
            <a:ext cx="3454875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err="1" smtClean="0"/>
              <a:t>Impedance</a:t>
            </a:r>
            <a:r>
              <a:rPr lang="it-IT" dirty="0" smtClean="0"/>
              <a:t> model: </a:t>
            </a:r>
            <a:r>
              <a:rPr lang="it-IT" dirty="0" err="1" smtClean="0"/>
              <a:t>wall</a:t>
            </a:r>
            <a:r>
              <a:rPr lang="it-IT" dirty="0" smtClean="0"/>
              <a:t> and </a:t>
            </a:r>
            <a:r>
              <a:rPr lang="it-IT" dirty="0" err="1" smtClean="0"/>
              <a:t>kickers</a:t>
            </a:r>
            <a:endParaRPr lang="it-IT" dirty="0"/>
          </a:p>
        </p:txBody>
      </p:sp>
      <p:sp>
        <p:nvSpPr>
          <p:cNvPr id="3" name="TextBox 2"/>
          <p:cNvSpPr txBox="1"/>
          <p:nvPr/>
        </p:nvSpPr>
        <p:spPr>
          <a:xfrm>
            <a:off x="2880229" y="2145268"/>
            <a:ext cx="3512025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Kicker model fitted with resonators</a:t>
            </a:r>
            <a:endParaRPr lang="en-GB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51520" y="76200"/>
            <a:ext cx="8686800" cy="11430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>
                <a:solidFill>
                  <a:schemeClr val="bg1"/>
                </a:solidFill>
              </a:rPr>
              <a:t>Understanding of the SPS horizontal instability: PyHEADTAIL simulations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8921" y="5463064"/>
            <a:ext cx="20882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Studies still ongoing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006874" y="6093296"/>
            <a:ext cx="3168352" cy="369332"/>
          </a:xfrm>
          <a:prstGeom prst="rect">
            <a:avLst/>
          </a:prstGeom>
          <a:solidFill>
            <a:srgbClr val="20F844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It looks we are on the good way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690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07288" cy="11430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Simulation of the multi-bunch instability with and without HOM at 939.45 MHz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Simulation without HOM</a:t>
            </a:r>
          </a:p>
          <a:p>
            <a:pPr lvl="1"/>
            <a:r>
              <a:rPr lang="en-US" dirty="0" smtClean="0"/>
              <a:t>SPS </a:t>
            </a:r>
            <a:r>
              <a:rPr lang="en-US" dirty="0"/>
              <a:t>impedance (wall and kickers fitted from resonators)</a:t>
            </a:r>
          </a:p>
          <a:p>
            <a:pPr lvl="1"/>
            <a:r>
              <a:rPr lang="en-US" dirty="0" smtClean="0"/>
              <a:t>Damper</a:t>
            </a:r>
          </a:p>
          <a:p>
            <a:pPr lvl="1"/>
            <a:r>
              <a:rPr lang="en-US" dirty="0" smtClean="0"/>
              <a:t>Chromaticity of 0.2 units</a:t>
            </a:r>
          </a:p>
          <a:p>
            <a:endParaRPr lang="en-US" dirty="0" smtClean="0"/>
          </a:p>
          <a:p>
            <a:r>
              <a:rPr lang="en-US" dirty="0" smtClean="0"/>
              <a:t>Simulation with HOM</a:t>
            </a:r>
          </a:p>
          <a:p>
            <a:pPr lvl="1"/>
            <a:r>
              <a:rPr lang="en-US" dirty="0" smtClean="0"/>
              <a:t>SPS impedance (wall and kickers fitted from resonators)</a:t>
            </a:r>
          </a:p>
          <a:p>
            <a:pPr lvl="1"/>
            <a:r>
              <a:rPr lang="en-US" dirty="0" smtClean="0"/>
              <a:t>Damper</a:t>
            </a:r>
          </a:p>
          <a:p>
            <a:pPr lvl="1"/>
            <a:r>
              <a:rPr lang="en-US" dirty="0" smtClean="0"/>
              <a:t>Chromaticity of 0.2 units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Resonator at 939.45 </a:t>
            </a:r>
            <a:r>
              <a:rPr lang="en-US" dirty="0" err="1" smtClean="0">
                <a:solidFill>
                  <a:srgbClr val="FF0000"/>
                </a:solidFill>
              </a:rPr>
              <a:t>MHz.</a:t>
            </a:r>
            <a:r>
              <a:rPr lang="en-US" dirty="0" smtClean="0">
                <a:solidFill>
                  <a:srgbClr val="FF0000"/>
                </a:solidFill>
              </a:rPr>
              <a:t> Scan of Q and R to investigate different scenarios</a:t>
            </a:r>
          </a:p>
          <a:p>
            <a:pPr lvl="1"/>
            <a:endParaRPr lang="en-US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022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R/Q threshold as function of 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132857"/>
                <a:ext cx="8229600" cy="4032448"/>
              </a:xfrm>
            </p:spPr>
            <p:txBody>
              <a:bodyPr>
                <a:normAutofit fontScale="70000" lnSpcReduction="200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dirty="0"/>
                  <a:t> growth time without </a:t>
                </a:r>
                <a:r>
                  <a:rPr lang="en-GB" dirty="0" smtClean="0"/>
                  <a:t>HOM</a:t>
                </a:r>
              </a:p>
              <a:p>
                <a:endParaRPr lang="en-GB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dirty="0"/>
                  <a:t> growth time with </a:t>
                </a:r>
                <a:r>
                  <a:rPr lang="en-GB" dirty="0" smtClean="0"/>
                  <a:t>HOM</a:t>
                </a:r>
              </a:p>
              <a:p>
                <a:endParaRPr lang="en-GB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&lt;1.01</m:t>
                    </m:r>
                  </m:oMath>
                </a14:m>
                <a:r>
                  <a:rPr lang="en-GB" dirty="0"/>
                  <a:t> (1% threshold</a:t>
                </a:r>
                <a:r>
                  <a:rPr lang="en-GB" dirty="0" smtClean="0"/>
                  <a:t>)</a:t>
                </a:r>
              </a:p>
              <a:p>
                <a:endParaRPr lang="en-GB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&lt;1.1</m:t>
                    </m:r>
                  </m:oMath>
                </a14:m>
                <a:r>
                  <a:rPr lang="en-GB" dirty="0"/>
                  <a:t> (10% threshold)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Several </a:t>
                </a:r>
                <a:r>
                  <a:rPr lang="en-US" dirty="0" smtClean="0"/>
                  <a:t>simulations have been performed</a:t>
                </a:r>
              </a:p>
              <a:p>
                <a:pPr lvl="1"/>
                <a:r>
                  <a:rPr lang="en-US" dirty="0" smtClean="0"/>
                  <a:t>R swept from 19 M</a:t>
                </a:r>
                <a:r>
                  <a:rPr lang="el-GR" dirty="0" smtClean="0"/>
                  <a:t>Ω</a:t>
                </a:r>
                <a:r>
                  <a:rPr lang="en-US" dirty="0" smtClean="0"/>
                  <a:t>/m to 158 M</a:t>
                </a:r>
                <a:r>
                  <a:rPr lang="el-GR" dirty="0" smtClean="0"/>
                  <a:t>Ω</a:t>
                </a:r>
                <a:r>
                  <a:rPr lang="en-US" dirty="0" smtClean="0"/>
                  <a:t>/m</a:t>
                </a:r>
              </a:p>
              <a:p>
                <a:pPr lvl="2"/>
                <a:r>
                  <a:rPr lang="en-US" dirty="0" smtClean="0"/>
                  <a:t>For each R several Q values have been simulated to </a:t>
                </a:r>
                <a:r>
                  <a:rPr lang="en-US" dirty="0"/>
                  <a:t>e</a:t>
                </a:r>
                <a:r>
                  <a:rPr lang="en-US" dirty="0" smtClean="0"/>
                  <a:t>stimate the threshold</a:t>
                </a:r>
              </a:p>
              <a:p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132857"/>
                <a:ext cx="8229600" cy="4032448"/>
              </a:xfrm>
              <a:blipFill>
                <a:blip r:embed="rId2"/>
                <a:stretch>
                  <a:fillRect l="-815" t="-25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919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R/Q threshold as function of </a:t>
            </a:r>
            <a:r>
              <a:rPr lang="en-US" dirty="0" smtClean="0">
                <a:solidFill>
                  <a:schemeClr val="bg1"/>
                </a:solidFill>
              </a:rPr>
              <a:t>R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42904"/>
            <a:ext cx="8229600" cy="4440555"/>
          </a:xfrm>
        </p:spPr>
      </p:pic>
      <p:sp>
        <p:nvSpPr>
          <p:cNvPr id="6" name="TextBox 5"/>
          <p:cNvSpPr txBox="1"/>
          <p:nvPr/>
        </p:nvSpPr>
        <p:spPr>
          <a:xfrm>
            <a:off x="3239852" y="6309320"/>
            <a:ext cx="126014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Worst case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499992" y="6309320"/>
            <a:ext cx="1440160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i="1" dirty="0"/>
              <a:t>f</a:t>
            </a:r>
            <a:r>
              <a:rPr lang="en-US" dirty="0"/>
              <a:t>=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i="1" dirty="0" err="1"/>
              <a:t>f</a:t>
            </a:r>
            <a:r>
              <a:rPr lang="en-US" baseline="-25000" dirty="0" err="1"/>
              <a:t>rev</a:t>
            </a:r>
            <a:r>
              <a:rPr lang="en-US" baseline="-25000" dirty="0"/>
              <a:t> </a:t>
            </a:r>
            <a:r>
              <a:rPr lang="en-US" dirty="0"/>
              <a:t>(1-</a:t>
            </a:r>
            <a:r>
              <a:rPr lang="en-US" i="1" dirty="0"/>
              <a:t>Q</a:t>
            </a:r>
            <a:r>
              <a:rPr lang="en-US" baseline="-25000" dirty="0"/>
              <a:t>x</a:t>
            </a:r>
            <a:r>
              <a:rPr lang="en-US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1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Similar results have been obtained with Nested Head-Tail </a:t>
            </a:r>
            <a:r>
              <a:rPr lang="en-US" dirty="0" err="1"/>
              <a:t>V</a:t>
            </a:r>
            <a:r>
              <a:rPr lang="en-US" dirty="0" err="1" smtClean="0"/>
              <a:t>lasov</a:t>
            </a:r>
            <a:r>
              <a:rPr lang="en-US" dirty="0" smtClean="0"/>
              <a:t> solver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Simulation without HOM</a:t>
            </a:r>
          </a:p>
          <a:p>
            <a:pPr lvl="1"/>
            <a:r>
              <a:rPr lang="en-US" dirty="0" smtClean="0"/>
              <a:t>SPS impedance model and wall wake model</a:t>
            </a:r>
            <a:endParaRPr lang="en-US" dirty="0"/>
          </a:p>
          <a:p>
            <a:pPr lvl="1"/>
            <a:r>
              <a:rPr lang="en-US" dirty="0" smtClean="0"/>
              <a:t>Damper</a:t>
            </a:r>
          </a:p>
          <a:p>
            <a:pPr lvl="1"/>
            <a:r>
              <a:rPr lang="en-US" dirty="0" smtClean="0"/>
              <a:t>Chromaticity of 0.2 units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Simulation with HOM</a:t>
            </a:r>
          </a:p>
          <a:p>
            <a:pPr lvl="1"/>
            <a:r>
              <a:rPr lang="en-US" dirty="0"/>
              <a:t>SPS impedance model and wall wake model</a:t>
            </a:r>
          </a:p>
          <a:p>
            <a:pPr lvl="1"/>
            <a:r>
              <a:rPr lang="en-US" dirty="0" smtClean="0"/>
              <a:t>Damper</a:t>
            </a:r>
          </a:p>
          <a:p>
            <a:pPr lvl="1"/>
            <a:r>
              <a:rPr lang="en-US" dirty="0" smtClean="0"/>
              <a:t>Chromaticity of 0.2 units</a:t>
            </a:r>
          </a:p>
          <a:p>
            <a:pPr lvl="1"/>
            <a:r>
              <a:rPr lang="en-US" dirty="0" smtClean="0"/>
              <a:t>Resonator at 939.45 </a:t>
            </a:r>
            <a:r>
              <a:rPr lang="en-US" dirty="0" err="1" smtClean="0"/>
              <a:t>MHz.</a:t>
            </a:r>
            <a:r>
              <a:rPr lang="en-US" dirty="0" smtClean="0"/>
              <a:t> Scan of R with R/Q fixed to the </a:t>
            </a:r>
            <a:r>
              <a:rPr lang="en-US" dirty="0" err="1" smtClean="0"/>
              <a:t>undamped</a:t>
            </a:r>
            <a:r>
              <a:rPr lang="en-US" dirty="0" smtClean="0"/>
              <a:t> </a:t>
            </a:r>
            <a:r>
              <a:rPr lang="en-US" dirty="0" smtClean="0"/>
              <a:t>case.</a:t>
            </a:r>
            <a:endParaRPr lang="en-US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564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/>
              <a:t>No impact if the mode is damped by at least </a:t>
            </a:r>
            <a:r>
              <a:rPr lang="en-US" sz="3000">
                <a:solidFill>
                  <a:schemeClr val="accent2"/>
                </a:solidFill>
              </a:rPr>
              <a:t>x3-4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Assuming R/Q = </a:t>
            </a:r>
            <a:r>
              <a:rPr lang="en-US" i="1" dirty="0" err="1" smtClean="0"/>
              <a:t>const</a:t>
            </a:r>
            <a:endParaRPr lang="en-US" i="1" dirty="0" smtClean="0"/>
          </a:p>
          <a:p>
            <a:r>
              <a:rPr lang="en-US" dirty="0" smtClean="0"/>
              <a:t>Growth rate matches that without the mode at 10</a:t>
            </a:r>
            <a:r>
              <a:rPr lang="en-US" baseline="30000" dirty="0" smtClean="0"/>
              <a:t>-2</a:t>
            </a:r>
            <a:r>
              <a:rPr lang="en-US" dirty="0" smtClean="0"/>
              <a:t> level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851" y="2618916"/>
            <a:ext cx="4040869" cy="2800359"/>
          </a:xfrm>
          <a:prstGeom prst="rect">
            <a:avLst/>
          </a:prstGeom>
          <a:ln w="19050">
            <a:solidFill>
              <a:schemeClr val="accent2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7020272" y="191683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S. Antipov</a:t>
            </a:r>
          </a:p>
        </p:txBody>
      </p:sp>
    </p:spTree>
    <p:extLst>
      <p:ext uri="{BB962C8B-B14F-4D97-AF65-F5344CB8AC3E}">
        <p14:creationId xmlns:p14="http://schemas.microsoft.com/office/powerpoint/2010/main" val="283022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Summary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B0F0"/>
                </a:solidFill>
              </a:rPr>
              <a:t>next step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solidFill>
                  <a:srgbClr val="00B050"/>
                </a:solidFill>
              </a:rPr>
              <a:t>Two independent studies point to the fact that the HOM from the RF 200 MHz cavity could play a role in the SPS horizontal instability</a:t>
            </a:r>
          </a:p>
          <a:p>
            <a:pPr algn="just"/>
            <a:r>
              <a:rPr lang="en-US" dirty="0">
                <a:solidFill>
                  <a:srgbClr val="00B050"/>
                </a:solidFill>
              </a:rPr>
              <a:t>A</a:t>
            </a:r>
            <a:r>
              <a:rPr lang="en-US" dirty="0" smtClean="0">
                <a:solidFill>
                  <a:srgbClr val="00B050"/>
                </a:solidFill>
              </a:rPr>
              <a:t> threshold plot has been produced to guide the choice of the damping scheme </a:t>
            </a:r>
            <a:endParaRPr lang="en-US" dirty="0" smtClean="0">
              <a:solidFill>
                <a:srgbClr val="00B050"/>
              </a:solidFill>
            </a:endParaRPr>
          </a:p>
          <a:p>
            <a:pPr algn="just"/>
            <a:r>
              <a:rPr lang="en-US" dirty="0" smtClean="0">
                <a:solidFill>
                  <a:srgbClr val="00B0F0"/>
                </a:solidFill>
              </a:rPr>
              <a:t>Check the effect of the HOM with fixed target beam (studies on going very preliminary results with </a:t>
            </a:r>
            <a:r>
              <a:rPr lang="en-US" dirty="0">
                <a:solidFill>
                  <a:srgbClr val="00B0F0"/>
                </a:solidFill>
              </a:rPr>
              <a:t>Nested Head-Tail </a:t>
            </a:r>
            <a:r>
              <a:rPr lang="en-US" dirty="0" err="1">
                <a:solidFill>
                  <a:srgbClr val="00B0F0"/>
                </a:solidFill>
              </a:rPr>
              <a:t>Vlasov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solver (S. Antipov) show a significant effect of the HOM)</a:t>
            </a:r>
            <a:endParaRPr lang="en-GB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7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ERN Theme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N Theme" id="{B1614C0A-BB0D-46FC-9CC7-BC6B74415B9A}" vid="{53AA94C2-CF39-436D-A176-45833776D93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110527</TotalTime>
  <Words>638</Words>
  <Application>Microsoft Office PowerPoint</Application>
  <PresentationFormat>On-screen Show (4:3)</PresentationFormat>
  <Paragraphs>115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1_Office Theme</vt:lpstr>
      <vt:lpstr>CERN Theme</vt:lpstr>
      <vt:lpstr>Effect of the 940 MHz resonance from the RF200 MHz cavities on the SPS horizontal instability  </vt:lpstr>
      <vt:lpstr>Multi-bunch horizontal instability observed during run II</vt:lpstr>
      <vt:lpstr>PowerPoint Presentation</vt:lpstr>
      <vt:lpstr>Simulation of the multi-bunch instability with and without HOM at 939.45 MHz</vt:lpstr>
      <vt:lpstr>R/Q threshold as function of R</vt:lpstr>
      <vt:lpstr>R/Q threshold as function of R</vt:lpstr>
      <vt:lpstr>Similar results have been obtained with Nested Head-Tail Vlasov solver</vt:lpstr>
      <vt:lpstr>No impact if the mode is damped by at least x3-4</vt:lpstr>
      <vt:lpstr>Summary and next step</vt:lpstr>
      <vt:lpstr>Thank you for your attention</vt:lpstr>
      <vt:lpstr>Appendix</vt:lpstr>
      <vt:lpstr>PowerPoint Presentation</vt:lpstr>
      <vt:lpstr>PowerPoint Presentation</vt:lpstr>
      <vt:lpstr>PowerPoint Presentation</vt:lpstr>
      <vt:lpstr>Adding a high frequency mode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 Zannini</dc:creator>
  <cp:lastModifiedBy>Carlo Zannini</cp:lastModifiedBy>
  <cp:revision>369</cp:revision>
  <dcterms:created xsi:type="dcterms:W3CDTF">2014-08-21T08:07:21Z</dcterms:created>
  <dcterms:modified xsi:type="dcterms:W3CDTF">2019-08-08T13:09:29Z</dcterms:modified>
</cp:coreProperties>
</file>