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6" r:id="rId12"/>
    <p:sldId id="284" r:id="rId13"/>
    <p:sldId id="289" r:id="rId14"/>
    <p:sldId id="287" r:id="rId15"/>
    <p:sldId id="288" r:id="rId16"/>
    <p:sldId id="283" r:id="rId17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2" y="378"/>
      </p:cViewPr>
      <p:guideLst>
        <p:guide orient="horz" pos="162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C291-E231-4A4B-943D-B456C7D9984C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4157-E02D-4096-92D6-2B830BB3CD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3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2794-0825-9A4A-9048-4DCD23E01CC5}" type="datetimeFigureOut">
              <a:rPr lang="en-US" smtClean="0"/>
              <a:t>19/07/04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D932-391D-AC4A-B7DB-A73B04E3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19/07/04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\threshold_1batche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\1x72b_40rfSpacing\bbbBL_bl1.60_int2.44.png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\threshold_4batch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\4x72b_40rfSpacing\bbbBL_bl1.60_int2.44.png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orJoel\flatTop_forJoel_v2_no915\threshold_4batche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forJoel\flatTop_forJoel_v2_no915\4x72b_40rfSpacing\bbbBL_bl1.60_int2.44.png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comarison_mfddm_b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Top\data_analysis\comarison_mdfd_bl.png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cern.ch/event/799195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flatTop\data_analysis\570kOhm_630MHz_200Q\1x72b\bbbBL_int2.40_1.60.png" TargetMode="External"/><Relationship Id="rId5" Type="http://schemas.openxmlformats.org/officeDocument/2006/relationships/image" Target="../media/image9.png"/><Relationship Id="rId4" Type="http://schemas.openxmlformats.org/officeDocument/2006/relationships/image" Target="file:///C:\Users\schwarz\cernbox\BLonD_files\Simulations\flatTop\data_analysis\570kOhm_630MHz_200Q\1x72b\tau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570kOhm_630MHz_200Q\4x72b\tau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file:///C:\Users\schwarz\cernbox\BLonD_files\Simulations\flatTop\data_analysis\570kOhm_630MHz_200Q\4x72b\bbbBL_int2.40_1.60.png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flatTop\data_analysis\1700kOhm_915MHz_5000Q\1x72b\example_bbbBL.png" TargetMode="External"/><Relationship Id="rId5" Type="http://schemas.openxmlformats.org/officeDocument/2006/relationships/image" Target="../media/image14.png"/><Relationship Id="rId4" Type="http://schemas.openxmlformats.org/officeDocument/2006/relationships/image" Target="file:///C:\Users\schwarz\cernbox\BLonD_files\Simulations\flatTop\data_analysis\1700kOhm_915MHz_5000Q\1x72b\tau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flatTop\data_analysis\1700kOhm_915MHz_5000Q\2x72b\example_bbbBL.png" TargetMode="External"/><Relationship Id="rId5" Type="http://schemas.openxmlformats.org/officeDocument/2006/relationships/image" Target="../media/image16.png"/><Relationship Id="rId4" Type="http://schemas.openxmlformats.org/officeDocument/2006/relationships/image" Target="file:///C:\Users\schwarz\cernbox\BLonD_files\Simulations\flatTop\data_analysis\1700kOhm_915MHz_5000Q\2x72b\tau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flatTop\data_analysis\1700kOhm_915MHz_5000Q\3x72b\example_bbbBL.png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C:\Users\schwarz\cernbox\BLonD_files\Simulations\flatTop\data_analysis\1700kOhm_915MHz_5000Q\3x72b\tau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flatTop\data_analysis\1700kOhm_915MHz_5000Q\4x72b\example_bbbBL.png" TargetMode="External"/><Relationship Id="rId5" Type="http://schemas.openxmlformats.org/officeDocument/2006/relationships/image" Target="../media/image20.png"/><Relationship Id="rId4" Type="http://schemas.openxmlformats.org/officeDocument/2006/relationships/image" Target="file:///C:\Users\schwarz\cernbox\BLonD_files\Simulations\flatTop\data_analysis\1700kOhm_915MHz_5000Q\4x72b\tau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Multi-batch flat-top simulations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19/07/04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K</a:t>
            </a:r>
            <a:r>
              <a:rPr lang="en-US" dirty="0"/>
              <a:t>. </a:t>
            </a:r>
            <a:r>
              <a:rPr lang="en-US" dirty="0" err="1" smtClean="0"/>
              <a:t>Iliakis</a:t>
            </a:r>
            <a:r>
              <a:rPr lang="en-US" dirty="0" smtClean="0"/>
              <a:t>, A</a:t>
            </a:r>
            <a:r>
              <a:rPr lang="en-US" dirty="0"/>
              <a:t>. </a:t>
            </a:r>
            <a:r>
              <a:rPr lang="en-US" dirty="0" smtClean="0"/>
              <a:t>Lasheen, J. </a:t>
            </a:r>
            <a:r>
              <a:rPr lang="en-US" dirty="0" err="1" smtClean="0"/>
              <a:t>Repond</a:t>
            </a:r>
            <a:r>
              <a:rPr lang="en-US" dirty="0" smtClean="0"/>
              <a:t>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/>
              <a:t>, </a:t>
            </a: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Setup for full impedance model simulations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3825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Flat top, double RF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/>
                  <a:t>=10MV (</a:t>
                </a: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/V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=0.1),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1x72 or 4x72 </a:t>
                </a:r>
                <a:r>
                  <a:rPr lang="en-US" sz="1600" dirty="0"/>
                  <a:t>bunches with </a:t>
                </a:r>
                <a:r>
                  <a:rPr lang="en-US" sz="1600" dirty="0" smtClean="0"/>
                  <a:t>1 </a:t>
                </a:r>
                <a:r>
                  <a:rPr lang="en-US" sz="1600" dirty="0"/>
                  <a:t>Million macro-particles per </a:t>
                </a:r>
                <a:r>
                  <a:rPr lang="en-US" sz="1600" dirty="0" smtClean="0"/>
                  <a:t>bunch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Bunch spacing 5 RF buckets (25ns), batch spacing </a:t>
                </a:r>
                <a:r>
                  <a:rPr lang="en-US" sz="1600" dirty="0" smtClean="0"/>
                  <a:t>40 </a:t>
                </a:r>
                <a:r>
                  <a:rPr lang="en-US" sz="1600" dirty="0"/>
                  <a:t>RF buckets (</a:t>
                </a:r>
                <a:r>
                  <a:rPr lang="en-US" sz="1600" dirty="0" smtClean="0"/>
                  <a:t>200ns</a:t>
                </a:r>
                <a:r>
                  <a:rPr lang="en-US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same impedance model as </a:t>
                </a:r>
                <a:r>
                  <a:rPr lang="en-GB" sz="1600" dirty="0" err="1" smtClean="0"/>
                  <a:t>Joël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200 MHz feedback modeled by reducing </a:t>
                </a:r>
                <a:r>
                  <a:rPr lang="en-US" sz="1600" dirty="0" err="1" smtClean="0"/>
                  <a:t>R</a:t>
                </a:r>
                <a:r>
                  <a:rPr lang="en-US" sz="1600" baseline="-25000" dirty="0" err="1" smtClean="0"/>
                  <a:t>shunt</a:t>
                </a:r>
                <a:r>
                  <a:rPr lang="en-US" sz="1600" dirty="0" smtClean="0"/>
                  <a:t> by 26dB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800 MHz feedback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915 </a:t>
                </a:r>
                <a:r>
                  <a:rPr lang="en-US" sz="1600" dirty="0" smtClean="0"/>
                  <a:t>MHz HOMs</a:t>
                </a:r>
                <a:r>
                  <a:rPr lang="en-US" sz="1600" dirty="0" smtClean="0"/>
                  <a:t>: two resonators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=914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=914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.8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600" dirty="0" smtClean="0"/>
                  <a:t> with</a:t>
                </a:r>
                <a:endParaRPr lang="en-US" sz="1600" dirty="0" smtClean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3 section cavity: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=231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=3000</m:t>
                    </m:r>
                  </m:oMath>
                </a14:m>
                <a:r>
                  <a:rPr lang="en-US" sz="1600" dirty="0" smtClean="0"/>
                  <a:t> (likely too </a:t>
                </a:r>
                <a:r>
                  <a:rPr lang="en-US" sz="1600" dirty="0" smtClean="0"/>
                  <a:t>pessimistic)</a:t>
                </a:r>
                <a:br>
                  <a:rPr lang="en-US" sz="1600" dirty="0" smtClean="0"/>
                </a:br>
                <a:r>
                  <a:rPr lang="en-US" sz="1600" dirty="0" smtClean="0"/>
                  <a:t>4 </a:t>
                </a:r>
                <a:r>
                  <a:rPr lang="en-US" sz="1600" dirty="0"/>
                  <a:t>section cavity: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=385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</a:t>
                </a:r>
                <a:r>
                  <a:rPr lang="en-US" sz="1600" dirty="0" smtClean="0"/>
                  <a:t>phase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bunches were matched including intensity effects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100 000k turns of flat top (2.3s)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considered unstable if maximum relative amplitude spread exceeds 0.07:</a:t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endParaRPr lang="en-US" sz="1600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3825278"/>
              </a:xfrm>
              <a:prstGeom prst="rect">
                <a:avLst/>
              </a:prstGeom>
              <a:blipFill>
                <a:blip r:embed="rId2"/>
                <a:stretch>
                  <a:fillRect l="-289" t="-4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Single batch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Single batch threshold is </a:t>
            </a:r>
            <a:r>
              <a:rPr lang="en-US" sz="1600" dirty="0" smtClean="0"/>
              <a:t>larger by 7% </a:t>
            </a:r>
            <a:r>
              <a:rPr lang="en-US" sz="1600" dirty="0" smtClean="0"/>
              <a:t>compared to </a:t>
            </a:r>
            <a:r>
              <a:rPr lang="en-GB" sz="1600" dirty="0" err="1" smtClean="0"/>
              <a:t>Joël</a:t>
            </a:r>
            <a:r>
              <a:rPr lang="en-GB" sz="1600" dirty="0" smtClean="0"/>
              <a:t> (likely due to different initial </a:t>
            </a:r>
            <a:r>
              <a:rPr lang="en-GB" sz="1600" dirty="0" smtClean="0"/>
              <a:t>bunch distributions; </a:t>
            </a:r>
            <a:r>
              <a:rPr lang="en-GB" sz="1600" dirty="0" smtClean="0"/>
              <a:t>to be studied…)</a:t>
            </a: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1853682"/>
            <a:ext cx="4179077" cy="3134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257" y="413688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single batch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batches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Thresholds for four batches is </a:t>
            </a:r>
            <a:r>
              <a:rPr lang="en-US" sz="1600" dirty="0" smtClean="0"/>
              <a:t>reduced by 11% </a:t>
            </a:r>
            <a:r>
              <a:rPr lang="en-US" sz="1600" dirty="0" smtClean="0"/>
              <a:t>because last batches become unstable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1860212"/>
            <a:ext cx="4179077" cy="312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Four </a:t>
            </a:r>
            <a:r>
              <a:rPr lang="en-US" sz="3200" dirty="0" smtClean="0"/>
              <a:t>batches without 915 MHz HOM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PRELIMINARY!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4" y="1860212"/>
            <a:ext cx="4179076" cy="3121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19" y="1860212"/>
            <a:ext cx="4161664" cy="312124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74110" y="3185381"/>
            <a:ext cx="223935" cy="214993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Testing bunch-matching methods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84490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Flat top, double RF V</a:t>
            </a:r>
            <a:r>
              <a:rPr lang="en-US" sz="1600" baseline="-25000" dirty="0" smtClean="0"/>
              <a:t>200</a:t>
            </a:r>
            <a:r>
              <a:rPr lang="en-US" sz="1600" dirty="0"/>
              <a:t>=10MV (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800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200</a:t>
            </a:r>
            <a:r>
              <a:rPr lang="en-US" sz="1600" dirty="0" smtClean="0"/>
              <a:t>=0.1), </a:t>
            </a:r>
            <a:r>
              <a:rPr lang="en-US" sz="1600" dirty="0" smtClean="0"/>
              <a:t>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1x72 or 4x72 </a:t>
            </a:r>
            <a:r>
              <a:rPr lang="en-US" sz="1600" dirty="0" smtClean="0"/>
              <a:t>bunches (5 </a:t>
            </a:r>
            <a:r>
              <a:rPr lang="en-US" sz="1600" dirty="0"/>
              <a:t>RF bucket spacing), </a:t>
            </a:r>
            <a:r>
              <a:rPr lang="en-US" sz="1600" dirty="0" smtClean="0"/>
              <a:t>40 </a:t>
            </a:r>
            <a:r>
              <a:rPr lang="en-US" sz="1600" dirty="0"/>
              <a:t>RF bucket batch </a:t>
            </a:r>
            <a:r>
              <a:rPr lang="en-US" sz="1600" dirty="0" smtClean="0"/>
              <a:t>spacing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same impedance model as </a:t>
            </a:r>
            <a:r>
              <a:rPr lang="en-GB" sz="1600" dirty="0" err="1" smtClean="0"/>
              <a:t>Joël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phase </a:t>
            </a:r>
            <a:r>
              <a:rPr lang="en-US" sz="1600" dirty="0" smtClean="0"/>
              <a:t>loop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Simulate 100 000k turns </a:t>
            </a:r>
            <a:r>
              <a:rPr lang="en-US" sz="1600" dirty="0" smtClean="0"/>
              <a:t>of flat top </a:t>
            </a:r>
            <a:r>
              <a:rPr lang="en-US" sz="1600" dirty="0" smtClean="0"/>
              <a:t>(2.3s)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Simulate with </a:t>
            </a:r>
            <a:r>
              <a:rPr lang="en-US" sz="1600" dirty="0" err="1" smtClean="0"/>
              <a:t>BLonD</a:t>
            </a:r>
            <a:r>
              <a:rPr lang="en-US" sz="1600" dirty="0" smtClean="0"/>
              <a:t>-MPI and on batch cluster without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Match bunches to SPS flat top with 2.24e11 p/b</a:t>
            </a:r>
            <a:r>
              <a:rPr lang="en-US" sz="1600" dirty="0" smtClean="0"/>
              <a:t>; </a:t>
            </a:r>
            <a:r>
              <a:rPr lang="en-US" sz="1600" dirty="0"/>
              <a:t>emittance </a:t>
            </a:r>
            <a:r>
              <a:rPr lang="en-US" sz="1600" dirty="0" smtClean="0"/>
              <a:t>0.65eVs (4</a:t>
            </a:r>
            <a:r>
              <a:rPr lang="el-GR" sz="1600" dirty="0"/>
              <a:t>σ</a:t>
            </a:r>
            <a:r>
              <a:rPr lang="en-US" sz="1600" baseline="-25000" dirty="0"/>
              <a:t>FWHM</a:t>
            </a:r>
            <a:r>
              <a:rPr lang="en-US" sz="1600" dirty="0"/>
              <a:t>=1.48 </a:t>
            </a:r>
            <a:r>
              <a:rPr lang="en-US" sz="1600" dirty="0" smtClean="0"/>
              <a:t>ns)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Matching method A: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match_beam_from_distribution</a:t>
            </a:r>
            <a:r>
              <a:rPr lang="en-US" sz="1600" dirty="0"/>
              <a:t> (</a:t>
            </a:r>
            <a:r>
              <a:rPr lang="en-US" sz="1600" dirty="0" err="1"/>
              <a:t>mbdf</a:t>
            </a:r>
            <a:r>
              <a:rPr lang="en-US" sz="1600" dirty="0" smtClean="0"/>
              <a:t>);</a:t>
            </a:r>
            <a:br>
              <a:rPr lang="en-US" sz="1600" dirty="0" smtClean="0"/>
            </a:br>
            <a:r>
              <a:rPr lang="en-US" sz="1600" dirty="0" smtClean="0"/>
              <a:t>used for full-impedance model simulations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Matching method B: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matched_from_distribution_density_multibunch</a:t>
            </a:r>
            <a:r>
              <a:rPr lang="en-US" sz="1600" dirty="0"/>
              <a:t> (</a:t>
            </a:r>
            <a:r>
              <a:rPr lang="en-US" sz="1600" dirty="0" err="1"/>
              <a:t>mfddm</a:t>
            </a:r>
            <a:r>
              <a:rPr lang="en-US" sz="1600" dirty="0" smtClean="0"/>
              <a:t>);</a:t>
            </a:r>
            <a:r>
              <a:rPr lang="en-US" sz="1600" dirty="0"/>
              <a:t> </a:t>
            </a:r>
            <a:r>
              <a:rPr lang="en-US" sz="1600" dirty="0" smtClean="0"/>
              <a:t>used for single-resonator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Profile</a:t>
            </a:r>
            <a:r>
              <a:rPr lang="en-US" sz="1600" dirty="0"/>
              <a:t> resolution 64bins/RF bucket; frequency resolution 1f</a:t>
            </a:r>
            <a:r>
              <a:rPr lang="en-US" sz="1600" baseline="-25000" dirty="0"/>
              <a:t>rev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134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21" y="2496560"/>
            <a:ext cx="3325858" cy="248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0" y="2571750"/>
            <a:ext cx="3325859" cy="248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Testing bunch-matching methods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3331" y="644030"/>
            <a:ext cx="8449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Different bunch length evolution when using different matching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same matching method, late-time behavior differs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Cause under investigation; likely due to differences in induced voltage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Notice that beam becomes unstable in all cases.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2832" y="2481944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method ‘B’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7731" y="2547804"/>
            <a:ext cx="1017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method ‘A’</a:t>
            </a:r>
            <a:endParaRPr lang="en-GB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Multi-batch simulations possible with </a:t>
            </a:r>
            <a:r>
              <a:rPr lang="en-US" sz="1600" dirty="0" err="1" smtClean="0"/>
              <a:t>BLonD</a:t>
            </a:r>
            <a:r>
              <a:rPr lang="en-US" sz="1600" dirty="0" smtClean="0"/>
              <a:t>-MPI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Simulations with single high-Q resonator show batch-by-batch coupling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err="1" smtClean="0"/>
              <a:t>BLonD</a:t>
            </a:r>
            <a:r>
              <a:rPr lang="en-US" sz="1600" dirty="0" smtClean="0"/>
              <a:t>-MPI simulations with full impedance model show slightly higher </a:t>
            </a:r>
            <a:r>
              <a:rPr lang="en-US" sz="1600" dirty="0" smtClean="0"/>
              <a:t>thresholds </a:t>
            </a:r>
            <a:r>
              <a:rPr lang="en-US" sz="1600" dirty="0" smtClean="0"/>
              <a:t>compared to </a:t>
            </a:r>
            <a:r>
              <a:rPr lang="en-GB" sz="1600" dirty="0" err="1" smtClean="0"/>
              <a:t>Joël</a:t>
            </a:r>
            <a:r>
              <a:rPr lang="en-US" sz="1600" dirty="0" smtClean="0"/>
              <a:t>’s </a:t>
            </a:r>
            <a:r>
              <a:rPr lang="en-US" sz="1600" dirty="0" smtClean="0"/>
              <a:t>result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For four batches, thresholds are reduced because last batches become unstable</a:t>
            </a:r>
            <a:endParaRPr lang="en-GB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2845173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284" y="3397657"/>
            <a:ext cx="83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Systematically investigate effect of different 915 MHz HOM damping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Investigate why different bunch-matching algorithms yield different long-term </a:t>
            </a:r>
            <a:r>
              <a:rPr lang="en-US" sz="1600" dirty="0" smtClean="0"/>
              <a:t>behavior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Simulation of 4x72 bunches along the entire SPS cycle feasible…</a:t>
            </a:r>
            <a:endParaRPr lang="en-GB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8742" y="4440708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8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Motivation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All simulated thresholds were obtained for a single batch (mostly 48 bunches)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915 MHz HOMs have Q=5000 and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shunt</a:t>
            </a:r>
            <a:r>
              <a:rPr lang="en-US" sz="1600" dirty="0" smtClean="0"/>
              <a:t>=1.7M</a:t>
            </a:r>
            <a:r>
              <a:rPr lang="el-GR" sz="1600" dirty="0" smtClean="0"/>
              <a:t>Ω</a:t>
            </a:r>
            <a:r>
              <a:rPr lang="en-US" sz="1600" dirty="0" smtClean="0"/>
              <a:t> </a:t>
            </a:r>
            <a:r>
              <a:rPr lang="en-US" sz="1600" i="1" dirty="0">
                <a:cs typeface="Calibri" panose="020F0502020204030204" pitchFamily="34" charset="0"/>
              </a:rPr>
              <a:t>→</a:t>
            </a:r>
            <a:r>
              <a:rPr lang="en-US" sz="1600" dirty="0" smtClean="0"/>
              <a:t> </a:t>
            </a:r>
            <a:r>
              <a:rPr lang="en-US" sz="1600" dirty="0" smtClean="0"/>
              <a:t>long range wake field couples </a:t>
            </a:r>
            <a:r>
              <a:rPr lang="en-US" sz="1600" dirty="0" smtClean="0"/>
              <a:t>batches</a:t>
            </a: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How does the 915 MHz HOM affect instability thresholds for multiple batches?</a:t>
            </a:r>
            <a:endParaRPr lang="en-US" sz="1600" dirty="0" smtClean="0">
              <a:cs typeface="Calibri" panose="020F050202020403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1804960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284" y="2357444"/>
            <a:ext cx="836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Multi-batch benchmark simulations with a single resonator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Single-batch benchmark MPI simulations with full impedance model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404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setup for </a:t>
            </a:r>
            <a:r>
              <a:rPr lang="en-US" sz="3200" dirty="0" err="1" smtClean="0"/>
              <a:t>BLonD</a:t>
            </a:r>
            <a:r>
              <a:rPr lang="en-US" sz="3200" dirty="0" smtClean="0"/>
              <a:t>-MPI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Flat top, single RF V</a:t>
                </a:r>
                <a:r>
                  <a:rPr lang="en-US" sz="1600" baseline="-25000" dirty="0"/>
                  <a:t>200</a:t>
                </a:r>
                <a:r>
                  <a:rPr lang="en-US" sz="1600" dirty="0"/>
                  <a:t>=10MV, </a:t>
                </a:r>
                <a:r>
                  <a:rPr lang="en-US" sz="1600" dirty="0" smtClean="0"/>
                  <a:t>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4x72 bunches with 2 </a:t>
                </a:r>
                <a:r>
                  <a:rPr lang="en-US" sz="1600" dirty="0"/>
                  <a:t>Million macro-particles per bunch </a:t>
                </a:r>
                <a:r>
                  <a:rPr lang="en-US" sz="1600" dirty="0">
                    <a:cs typeface="Calibri" panose="020F0502020204030204" pitchFamily="34" charset="0"/>
                  </a:rPr>
                  <a:t>→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0.576 </a:t>
                </a:r>
                <a:r>
                  <a:rPr lang="en-US" sz="1600" b="1" dirty="0" smtClean="0">
                    <a:cs typeface="Calibri" panose="020F0502020204030204" pitchFamily="34" charset="0"/>
                  </a:rPr>
                  <a:t>B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illion macro-particles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cs typeface="Calibri" panose="020F0502020204030204" pitchFamily="34" charset="0"/>
                  </a:rPr>
                  <a:t>Simulations only feasible (both in time and memory) with MPI version of </a:t>
                </a:r>
                <a:r>
                  <a:rPr lang="en-US" sz="1600" dirty="0" err="1" smtClean="0">
                    <a:cs typeface="Calibri" panose="020F0502020204030204" pitchFamily="34" charset="0"/>
                  </a:rPr>
                  <a:t>BLonD</a:t>
                </a:r>
                <a:r>
                  <a:rPr lang="en-US" sz="1600" dirty="0">
                    <a:cs typeface="Calibri" panose="020F0502020204030204" pitchFamily="34" charset="0"/>
                  </a:rPr>
                  <a:t/>
                </a:r>
                <a:br>
                  <a:rPr lang="en-US" sz="1600" dirty="0">
                    <a:cs typeface="Calibri" panose="020F0502020204030204" pitchFamily="34" charset="0"/>
                  </a:rPr>
                </a:br>
                <a:r>
                  <a:rPr lang="en-US" sz="1600" dirty="0" smtClean="0">
                    <a:cs typeface="Calibri" panose="020F0502020204030204" pitchFamily="34" charset="0"/>
                  </a:rPr>
                  <a:t>(see presentation by K. </a:t>
                </a:r>
                <a:r>
                  <a:rPr lang="en-US" sz="1600" dirty="0" err="1" smtClean="0">
                    <a:cs typeface="Calibri" panose="020F0502020204030204" pitchFamily="34" charset="0"/>
                  </a:rPr>
                  <a:t>Iliakis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, </a:t>
                </a:r>
                <a:r>
                  <a:rPr lang="en-GB" sz="1600" dirty="0" smtClean="0">
                    <a:cs typeface="Calibri" panose="020F0502020204030204" pitchFamily="34" charset="0"/>
                    <a:hlinkClick r:id="rId2"/>
                  </a:rPr>
                  <a:t>LIU-SPS BD WG meeting, 21/02/2019</a:t>
                </a:r>
                <a:r>
                  <a:rPr lang="en-GB" sz="1600" dirty="0" smtClean="0"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Bunch spacing 5 </a:t>
                </a:r>
                <a:r>
                  <a:rPr lang="en-US" sz="1600" dirty="0"/>
                  <a:t>RF </a:t>
                </a:r>
                <a:r>
                  <a:rPr lang="en-US" sz="1600" dirty="0" smtClean="0"/>
                  <a:t>buckets (25ns), batch spacing 50 </a:t>
                </a:r>
                <a:r>
                  <a:rPr lang="en-US" sz="1600" dirty="0"/>
                  <a:t>RF buckets (250ns</a:t>
                </a:r>
                <a:r>
                  <a:rPr lang="en-US" sz="1600" dirty="0" smtClean="0"/>
                  <a:t>)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Only include a single resonator impedance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=570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=630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16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600" i="1" dirty="0" smtClean="0">
                    <a:cs typeface="Calibri" panose="020F0502020204030204" pitchFamily="34" charset="0"/>
                  </a:rPr>
                  <a:t>→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wake decay time 20 RF </a:t>
                </a:r>
                <a:r>
                  <a:rPr lang="en-US" sz="1600" dirty="0">
                    <a:cs typeface="Calibri" panose="020F0502020204030204" pitchFamily="34" charset="0"/>
                  </a:rPr>
                  <a:t>buckets (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101ns)</a:t>
                </a:r>
                <a:r>
                  <a:rPr lang="en-US" sz="16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16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=1.7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915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i="1" dirty="0">
                    <a:cs typeface="Calibri" panose="020F0502020204030204" pitchFamily="34" charset="0"/>
                  </a:rPr>
                  <a:t>→ </a:t>
                </a:r>
                <a:r>
                  <a:rPr lang="en-US" sz="1600" dirty="0">
                    <a:cs typeface="Calibri" panose="020F0502020204030204" pitchFamily="34" charset="0"/>
                  </a:rPr>
                  <a:t>wake decay time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348 </a:t>
                </a:r>
                <a:r>
                  <a:rPr lang="en-US" sz="1600" dirty="0">
                    <a:cs typeface="Calibri" panose="020F0502020204030204" pitchFamily="34" charset="0"/>
                  </a:rPr>
                  <a:t>RF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buckets</a:t>
                </a:r>
                <a:r>
                  <a:rPr lang="en-US" sz="1600" dirty="0">
                    <a:cs typeface="Calibri" panose="020F0502020204030204" pitchFamily="34" charset="0"/>
                  </a:rPr>
                  <a:t> </a:t>
                </a:r>
                <a:r>
                  <a:rPr lang="en-US" sz="1600" dirty="0" smtClean="0">
                    <a:cs typeface="Calibri" panose="020F0502020204030204" pitchFamily="34" charset="0"/>
                  </a:rPr>
                  <a:t>(1740ns)</a:t>
                </a:r>
                <a:endParaRPr lang="en-US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 other </a:t>
                </a:r>
                <a:r>
                  <a:rPr lang="en-US" sz="1600" dirty="0" smtClean="0"/>
                  <a:t>impedances!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</a:t>
                </a:r>
                <a:r>
                  <a:rPr lang="en-US" sz="1600" dirty="0" smtClean="0"/>
                  <a:t>bunches were matched </a:t>
                </a:r>
                <a:r>
                  <a:rPr lang="en-US" sz="1600" dirty="0" smtClean="0"/>
                  <a:t>including </a:t>
                </a:r>
                <a:r>
                  <a:rPr lang="en-US" sz="1600" dirty="0" smtClean="0"/>
                  <a:t>intensity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Scan intensity between 1.0e11 and 2.6e11 ppb;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𝐹𝑊𝐻𝑀</m:t>
                        </m:r>
                      </m:sub>
                    </m:sSub>
                  </m:oMath>
                </a14:m>
                <a:r>
                  <a:rPr lang="en-US" sz="1600" dirty="0" smtClean="0"/>
                  <a:t> between 1.4 and 1.9 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1s of flat top (44k turns)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3046988"/>
              </a:xfrm>
              <a:prstGeom prst="rect">
                <a:avLst/>
              </a:prstGeom>
              <a:blipFill>
                <a:blip r:embed="rId3"/>
                <a:stretch>
                  <a:fillRect l="-289" t="-601" b="-1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</p:spPr>
            <p:txBody>
              <a:bodyPr vert="horz" lIns="45720" rIns="45720" anchor="ctr">
                <a:normAutofit fontScale="97500"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=630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  <a:blipFill>
                <a:blip r:embed="rId2"/>
                <a:stretch>
                  <a:fillRect l="-2370" t="-19780" b="-3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332" y="644030"/>
            <a:ext cx="412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1</a:t>
            </a:r>
            <a:r>
              <a:rPr lang="en-US" sz="1600" dirty="0" smtClean="0"/>
              <a:t>x72 bunches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Color: maximum relative bunch length spread </a:t>
            </a:r>
            <a:r>
              <a:rPr lang="en-US" sz="1400" dirty="0" smtClean="0">
                <a:cs typeface="Courier New" panose="02070309020205020404" pitchFamily="49" charset="0"/>
              </a:rPr>
              <a:t>(capped at 0.15)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‘x’: 2.3s simulations by </a:t>
            </a:r>
            <a:r>
              <a:rPr lang="en-US" sz="1600" dirty="0" smtClean="0"/>
              <a:t>Alexandre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0000"/>
            <a:ext cx="3862529" cy="288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160000"/>
            <a:ext cx="3648000" cy="2736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05411" y="2545774"/>
            <a:ext cx="223935" cy="21499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3974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4</a:t>
            </a:r>
            <a:r>
              <a:rPr lang="en-US" sz="1600" dirty="0" smtClean="0"/>
              <a:t>x72 </a:t>
            </a:r>
            <a:r>
              <a:rPr lang="en-US" sz="1600" dirty="0"/>
              <a:t>bunches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ourier New" panose="02070309020205020404" pitchFamily="49" charset="0"/>
              </a:rPr>
              <a:t>Color: maximum relative bunch length spread </a:t>
            </a:r>
            <a:r>
              <a:rPr lang="en-US" sz="1400" dirty="0">
                <a:cs typeface="Courier New" panose="02070309020205020404" pitchFamily="49" charset="0"/>
              </a:rPr>
              <a:t>(capped at 0.15</a:t>
            </a:r>
            <a:r>
              <a:rPr lang="en-US" sz="1400" dirty="0" smtClean="0">
                <a:cs typeface="Courier New" panose="02070309020205020404" pitchFamily="49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Same threshold as for single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Barely any coupling between batches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0000"/>
            <a:ext cx="3846434" cy="288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2160000"/>
            <a:ext cx="3646534" cy="273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</p:spPr>
            <p:txBody>
              <a:bodyPr vert="horz" lIns="45720" rIns="45720" anchor="ctr">
                <a:normAutofit fontScale="97500"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=630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  <a:blipFill>
                <a:blip r:embed="rId6"/>
                <a:stretch>
                  <a:fillRect l="-2370" t="-19780" b="-3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805411" y="2545774"/>
            <a:ext cx="223935" cy="21499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</p:spPr>
            <p:txBody>
              <a:bodyPr vert="horz" lIns="45720" rIns="45720" anchor="ctr">
                <a:normAutofit fontScale="97500"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915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  <a:blipFill>
                <a:blip r:embed="rId2"/>
                <a:stretch>
                  <a:fillRect l="-2370" t="-19780" b="-3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332" y="644030"/>
            <a:ext cx="412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1</a:t>
            </a:r>
            <a:r>
              <a:rPr lang="en-US" sz="1600" dirty="0" smtClean="0"/>
              <a:t>x72 bunches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Color: maximum relative bunch length spread </a:t>
            </a:r>
            <a:r>
              <a:rPr lang="en-US" sz="1400" dirty="0" smtClean="0">
                <a:cs typeface="Courier New" panose="02070309020205020404" pitchFamily="49" charset="0"/>
              </a:rPr>
              <a:t>(capped at 0.15)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Single batch stable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0000"/>
            <a:ext cx="3846434" cy="288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160000"/>
            <a:ext cx="3648000" cy="2736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992771" y="2538459"/>
            <a:ext cx="223935" cy="21499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</p:spPr>
            <p:txBody>
              <a:bodyPr vert="horz" lIns="45720" rIns="45720" anchor="ctr">
                <a:normAutofit fontScale="97500"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915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  <a:blipFill>
                <a:blip r:embed="rId2"/>
                <a:stretch>
                  <a:fillRect l="-2370" t="-19780" b="-3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332" y="644030"/>
            <a:ext cx="4126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2</a:t>
            </a:r>
            <a:r>
              <a:rPr lang="en-US" sz="1600" dirty="0" smtClean="0"/>
              <a:t>x72 bunches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Color: maximum relative bunch length spread </a:t>
            </a:r>
            <a:r>
              <a:rPr lang="en-US" sz="1400" dirty="0" smtClean="0">
                <a:cs typeface="Courier New" panose="02070309020205020404" pitchFamily="49" charset="0"/>
              </a:rPr>
              <a:t>(capped at 0.15)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Instability threshold reduces as bunches in second half of second batch becomes unstable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0000"/>
            <a:ext cx="3846433" cy="288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160000"/>
            <a:ext cx="3648000" cy="2736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92771" y="2538459"/>
            <a:ext cx="223935" cy="21499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</p:spPr>
            <p:txBody>
              <a:bodyPr vert="horz" lIns="45720" rIns="45720" anchor="ctr">
                <a:normAutofit fontScale="97500"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915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  <a:blipFill>
                <a:blip r:embed="rId2"/>
                <a:stretch>
                  <a:fillRect l="-2370" t="-19780" b="-3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332" y="644030"/>
            <a:ext cx="4126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3</a:t>
            </a:r>
            <a:r>
              <a:rPr lang="en-US" sz="1600" dirty="0" smtClean="0"/>
              <a:t>x72 bunches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Color: maximum relative bunch length spread </a:t>
            </a:r>
            <a:r>
              <a:rPr lang="en-US" sz="1400" dirty="0" smtClean="0">
                <a:cs typeface="Courier New" panose="02070309020205020404" pitchFamily="49" charset="0"/>
              </a:rPr>
              <a:t>(capped at 0.15)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Coupling between batches </a:t>
            </a:r>
            <a:r>
              <a:rPr lang="en-US" sz="1600" i="1" dirty="0" smtClean="0">
                <a:cs typeface="Calibri" panose="020F0502020204030204" pitchFamily="34" charset="0"/>
              </a:rPr>
              <a:t>→ </a:t>
            </a:r>
            <a:r>
              <a:rPr lang="en-US" sz="1600" dirty="0">
                <a:cs typeface="Courier New" panose="02070309020205020404" pitchFamily="49" charset="0"/>
              </a:rPr>
              <a:t/>
            </a:r>
            <a:br>
              <a:rPr lang="en-US" sz="1600" dirty="0">
                <a:cs typeface="Courier New" panose="02070309020205020404" pitchFamily="49" charset="0"/>
              </a:rPr>
            </a:br>
            <a:r>
              <a:rPr lang="en-US" sz="1600" dirty="0" smtClean="0">
                <a:cs typeface="Courier New" panose="02070309020205020404" pitchFamily="49" charset="0"/>
              </a:rPr>
              <a:t>threshold reduces because the third batch becomes unstable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0000"/>
            <a:ext cx="3846433" cy="28848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160000"/>
            <a:ext cx="3648000" cy="2736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92771" y="2538459"/>
            <a:ext cx="223935" cy="21499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</p:spPr>
            <p:txBody>
              <a:bodyPr vert="horz" lIns="45720" rIns="45720" anchor="ctr">
                <a:normAutofit fontScale="97500" lnSpcReduction="1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915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=5000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467"/>
                <a:ext cx="8226854" cy="554636"/>
              </a:xfrm>
              <a:prstGeom prst="rect">
                <a:avLst/>
              </a:prstGeom>
              <a:blipFill>
                <a:blip r:embed="rId2"/>
                <a:stretch>
                  <a:fillRect l="-2370" t="-19780" b="-3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3332" y="644030"/>
            <a:ext cx="4126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4</a:t>
            </a:r>
            <a:r>
              <a:rPr lang="en-US" sz="1600" dirty="0" smtClean="0"/>
              <a:t>x72 bunches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Courier New" panose="02070309020205020404" pitchFamily="49" charset="0"/>
              </a:rPr>
              <a:t>Color: maximum relative bunch length spread </a:t>
            </a:r>
            <a:r>
              <a:rPr lang="en-US" sz="1400" dirty="0" smtClean="0">
                <a:cs typeface="Courier New" panose="02070309020205020404" pitchFamily="49" charset="0"/>
              </a:rPr>
              <a:t>(capped at 0.15)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Courier New" panose="02070309020205020404" pitchFamily="49" charset="0"/>
              </a:rPr>
              <a:t>Threshold </a:t>
            </a:r>
            <a:r>
              <a:rPr lang="en-US" sz="1600" dirty="0" smtClean="0">
                <a:cs typeface="Courier New" panose="02070309020205020404" pitchFamily="49" charset="0"/>
              </a:rPr>
              <a:t>reduces further with fourth batch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cs typeface="Courier New" panose="02070309020205020404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6010"/>
            <a:ext cx="3846433" cy="2872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165700"/>
            <a:ext cx="3648000" cy="2724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92771" y="2538459"/>
            <a:ext cx="223935" cy="21499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8514</TotalTime>
  <Words>610</Words>
  <Application>Microsoft Office PowerPoint</Application>
  <PresentationFormat>On-screen Show (16:9)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CERNCorporate16-9</vt:lpstr>
      <vt:lpstr>Multi-batch flat-top simulations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146</cp:revision>
  <cp:lastPrinted>2019-06-21T09:19:34Z</cp:lastPrinted>
  <dcterms:created xsi:type="dcterms:W3CDTF">2019-03-14T10:06:36Z</dcterms:created>
  <dcterms:modified xsi:type="dcterms:W3CDTF">2019-07-04T11:57:07Z</dcterms:modified>
</cp:coreProperties>
</file>