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5" r:id="rId6"/>
    <p:sldId id="266" r:id="rId7"/>
    <p:sldId id="261" r:id="rId8"/>
    <p:sldId id="258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1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5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1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0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6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3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E9BDE-3678-4B1C-8F20-3F7FF8C853B9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750F-F99E-43DC-87BB-88F1C219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HOMs around 915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MHz TWCs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Nasrin Esfahani, Rama Calaga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long. impedance around 915 is coming from “at least” two high R/Q modes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of being coupled to the elbows of the FPCs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 are important for evaluating the quality factor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Pessimistic assumption of not having any damping through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FPCs have been considered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262" y="4664942"/>
            <a:ext cx="5441788" cy="19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54" y="17492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important modes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single cell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399772"/>
              </p:ext>
            </p:extLst>
          </p:nvPr>
        </p:nvGraphicFramePr>
        <p:xfrm>
          <a:off x="421421" y="1784697"/>
          <a:ext cx="7044856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279">
                  <a:extLst>
                    <a:ext uri="{9D8B030D-6E8A-4147-A177-3AD203B41FA5}">
                      <a16:colId xmlns:a16="http://schemas.microsoft.com/office/drawing/2014/main" val="1288529344"/>
                    </a:ext>
                  </a:extLst>
                </a:gridCol>
                <a:gridCol w="877127">
                  <a:extLst>
                    <a:ext uri="{9D8B030D-6E8A-4147-A177-3AD203B41FA5}">
                      <a16:colId xmlns:a16="http://schemas.microsoft.com/office/drawing/2014/main" val="3814955830"/>
                    </a:ext>
                  </a:extLst>
                </a:gridCol>
                <a:gridCol w="877127">
                  <a:extLst>
                    <a:ext uri="{9D8B030D-6E8A-4147-A177-3AD203B41FA5}">
                      <a16:colId xmlns:a16="http://schemas.microsoft.com/office/drawing/2014/main" val="1816690776"/>
                    </a:ext>
                  </a:extLst>
                </a:gridCol>
                <a:gridCol w="1051159">
                  <a:extLst>
                    <a:ext uri="{9D8B030D-6E8A-4147-A177-3AD203B41FA5}">
                      <a16:colId xmlns:a16="http://schemas.microsoft.com/office/drawing/2014/main" val="451520815"/>
                    </a:ext>
                  </a:extLst>
                </a:gridCol>
                <a:gridCol w="2130164">
                  <a:extLst>
                    <a:ext uri="{9D8B030D-6E8A-4147-A177-3AD203B41FA5}">
                      <a16:colId xmlns:a16="http://schemas.microsoft.com/office/drawing/2014/main" val="1118070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232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913.36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1e5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7111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914.1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686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+628 MHz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coupler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2719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914.4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95669"/>
                  </a:ext>
                </a:extLst>
              </a:tr>
              <a:tr h="49512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+938 MHz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 coupler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0895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57835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915.9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7286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+fork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HOM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912.2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88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915.02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3947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67207" y="3450866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706" y="3191455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2708" t="21333" r="34861" b="38667"/>
          <a:stretch/>
        </p:blipFill>
        <p:spPr>
          <a:xfrm>
            <a:off x="7771769" y="572494"/>
            <a:ext cx="1448762" cy="29137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3125" t="20333" r="63437" b="38333"/>
          <a:stretch/>
        </p:blipFill>
        <p:spPr>
          <a:xfrm>
            <a:off x="9321518" y="612250"/>
            <a:ext cx="2754552" cy="26477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0533" y="3935895"/>
            <a:ext cx="2218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with the phase advance of 83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2708" t="21333" r="34861" b="38667"/>
          <a:stretch/>
        </p:blipFill>
        <p:spPr>
          <a:xfrm>
            <a:off x="7763818" y="469127"/>
            <a:ext cx="1448762" cy="2913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125" t="20333" r="63437" b="38333"/>
          <a:stretch/>
        </p:blipFill>
        <p:spPr>
          <a:xfrm>
            <a:off x="9313567" y="508883"/>
            <a:ext cx="2754552" cy="26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82" y="-96051"/>
            <a:ext cx="10134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imulations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25" r="5594"/>
          <a:stretch/>
        </p:blipFill>
        <p:spPr>
          <a:xfrm>
            <a:off x="4929809" y="862450"/>
            <a:ext cx="6805237" cy="443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5" y="4966696"/>
            <a:ext cx="5183184" cy="1891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446" y="1566407"/>
            <a:ext cx="4071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expected two modes with high R/Qs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these modes survive when we add 628 and 938 MHz couplers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fork couplers reduces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R/Q  of one of the modes by a factor of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89" y="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513" t="1062" r="5944" b="1759"/>
          <a:stretch/>
        </p:blipFill>
        <p:spPr>
          <a:xfrm>
            <a:off x="5645427" y="859727"/>
            <a:ext cx="6307260" cy="4044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993" y="5023236"/>
            <a:ext cx="4123606" cy="150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445" y="1566407"/>
            <a:ext cx="42221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628 MHz many modes manage to preserve their high Q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938MHz, only two modes preserve their high 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Fork couplers reduce the quality factors by almost a factor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CAV2-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45" r="7063"/>
          <a:stretch/>
        </p:blipFill>
        <p:spPr>
          <a:xfrm>
            <a:off x="539777" y="1523330"/>
            <a:ext cx="6407149" cy="4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66" y="3365500"/>
            <a:ext cx="5325134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852" y="5703216"/>
            <a:ext cx="470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circuit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938 MHz coupler and its potential damping effect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811" y="1908313"/>
            <a:ext cx="752193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know that peculiarities of the transverse mode damping resulted in a design for the 938 MHz HOM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relatively large reactive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a rejection filter for the accelerating mode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965" y="4056490"/>
            <a:ext cx="752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186" y="3976978"/>
            <a:ext cx="75219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loop of the 938 MHz mode can capture the undesired mode in the 915 MHz range effectively (“interestingly” through its electric field)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4375" t="37000" r="69271" b="29000"/>
          <a:stretch/>
        </p:blipFill>
        <p:spPr>
          <a:xfrm>
            <a:off x="9073402" y="1682750"/>
            <a:ext cx="1708897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802" y="4908606"/>
            <a:ext cx="752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approach which can pave the way towards a design is: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Modifying the resonant loop</a:t>
            </a:r>
          </a:p>
        </p:txBody>
      </p:sp>
    </p:spTree>
    <p:extLst>
      <p:ext uri="{BB962C8B-B14F-4D97-AF65-F5344CB8AC3E}">
        <p14:creationId xmlns:p14="http://schemas.microsoft.com/office/powerpoint/2010/main" val="22702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938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damping the 915 MHz mode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49389"/>
              </p:ext>
            </p:extLst>
          </p:nvPr>
        </p:nvGraphicFramePr>
        <p:xfrm>
          <a:off x="85825" y="2012334"/>
          <a:ext cx="9183755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236">
                  <a:extLst>
                    <a:ext uri="{9D8B030D-6E8A-4147-A177-3AD203B41FA5}">
                      <a16:colId xmlns:a16="http://schemas.microsoft.com/office/drawing/2014/main" val="1288529344"/>
                    </a:ext>
                  </a:extLst>
                </a:gridCol>
                <a:gridCol w="1650374">
                  <a:extLst>
                    <a:ext uri="{9D8B030D-6E8A-4147-A177-3AD203B41FA5}">
                      <a16:colId xmlns:a16="http://schemas.microsoft.com/office/drawing/2014/main" val="3814955830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1816690776"/>
                    </a:ext>
                  </a:extLst>
                </a:gridCol>
                <a:gridCol w="1288111">
                  <a:extLst>
                    <a:ext uri="{9D8B030D-6E8A-4147-A177-3AD203B41FA5}">
                      <a16:colId xmlns:a16="http://schemas.microsoft.com/office/drawing/2014/main" val="451520815"/>
                    </a:ext>
                  </a:extLst>
                </a:gridCol>
                <a:gridCol w="2425147">
                  <a:extLst>
                    <a:ext uri="{9D8B030D-6E8A-4147-A177-3AD203B41FA5}">
                      <a16:colId xmlns:a16="http://schemas.microsoft.com/office/drawing/2014/main" val="1118070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623253"/>
                  </a:ext>
                </a:extLst>
              </a:tr>
              <a:tr h="3200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+938 MHz coupler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50895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912.3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31866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915.9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7286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+938 MHz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coupler+load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912.26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88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43947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cell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+938 MHz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coupler +load and modified resonant part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727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856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914.2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910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29899" y="4476584"/>
            <a:ext cx="2870200" cy="12003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6174686" y="5646528"/>
            <a:ext cx="518477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0462" y="582759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Considerable reduction in Q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8529" y="3723588"/>
            <a:ext cx="9149739" cy="17050"/>
          </a:xfrm>
          <a:prstGeom prst="line">
            <a:avLst/>
          </a:prstGeom>
          <a:ln w="539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4477732"/>
            <a:ext cx="9219414" cy="28047"/>
          </a:xfrm>
          <a:prstGeom prst="line">
            <a:avLst/>
          </a:prstGeom>
          <a:ln w="539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62963"/>
              </p:ext>
            </p:extLst>
          </p:nvPr>
        </p:nvGraphicFramePr>
        <p:xfrm>
          <a:off x="9417378" y="2055042"/>
          <a:ext cx="2496008" cy="1409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04">
                  <a:extLst>
                    <a:ext uri="{9D8B030D-6E8A-4147-A177-3AD203B41FA5}">
                      <a16:colId xmlns:a16="http://schemas.microsoft.com/office/drawing/2014/main" val="4272029664"/>
                    </a:ext>
                  </a:extLst>
                </a:gridCol>
                <a:gridCol w="1248004">
                  <a:extLst>
                    <a:ext uri="{9D8B030D-6E8A-4147-A177-3AD203B41FA5}">
                      <a16:colId xmlns:a16="http://schemas.microsoft.com/office/drawing/2014/main" val="3032254004"/>
                    </a:ext>
                  </a:extLst>
                </a:gridCol>
              </a:tblGrid>
              <a:tr h="38448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cell +938 MHz coupler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10851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939.8 MHz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40324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5644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14051"/>
              </p:ext>
            </p:extLst>
          </p:nvPr>
        </p:nvGraphicFramePr>
        <p:xfrm>
          <a:off x="9409523" y="4149364"/>
          <a:ext cx="2496008" cy="168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04">
                  <a:extLst>
                    <a:ext uri="{9D8B030D-6E8A-4147-A177-3AD203B41FA5}">
                      <a16:colId xmlns:a16="http://schemas.microsoft.com/office/drawing/2014/main" val="4272029664"/>
                    </a:ext>
                  </a:extLst>
                </a:gridCol>
                <a:gridCol w="1248004">
                  <a:extLst>
                    <a:ext uri="{9D8B030D-6E8A-4147-A177-3AD203B41FA5}">
                      <a16:colId xmlns:a16="http://schemas.microsoft.com/office/drawing/2014/main" val="3032254004"/>
                    </a:ext>
                  </a:extLst>
                </a:gridCol>
              </a:tblGrid>
              <a:tr h="38448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r>
                        <a:rPr lang="en-US" baseline="0" dirty="0" smtClean="0"/>
                        <a:t> cell +938 MHz coupler + load +modified resonant part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110851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939.1 MHz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440324"/>
                  </a:ext>
                </a:extLst>
              </a:tr>
              <a:tr h="384485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5644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69682" y="6212264"/>
            <a:ext cx="795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 single cell expected frequency shift from 938 MHz is 328 kHz and from the proposed solution is 320 kHz.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the acc. mode will be examined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analysis on the four section including frequency shift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200 MHz rejection filters with the design: required or not?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solution and the damping scheme will be examined on the four section.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both the input of the FPC and the 938 loops will be examined on the three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cavity in BAF3.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in BAF3 will be very useful, requires existing loops and modified resonant matching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CAV2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(eight versus six 938 MHz couplers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will be examined.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5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525</Words>
  <Application>Microsoft Office PowerPoint</Application>
  <PresentationFormat>Widescreen</PresentationFormat>
  <Paragraphs>138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HOMs around 915 MHz   in 200 MHz TWCs of SPS</vt:lpstr>
      <vt:lpstr>Overview</vt:lpstr>
      <vt:lpstr>Overview of important modes on a single cell</vt:lpstr>
      <vt:lpstr>Simulations on CAV2</vt:lpstr>
      <vt:lpstr>Simulations on CAV2</vt:lpstr>
      <vt:lpstr>Simulations on CAV2-</vt:lpstr>
      <vt:lpstr>938 MHz coupler and its potential damping effect</vt:lpstr>
      <vt:lpstr>938 MHz HOM coupler for damping the 915 MHz mode</vt:lpstr>
      <vt:lpstr>Outlook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 Nasresfahani</dc:creator>
  <cp:lastModifiedBy>Nasrin Nasresfahani</cp:lastModifiedBy>
  <cp:revision>45</cp:revision>
  <dcterms:created xsi:type="dcterms:W3CDTF">2019-07-01T12:51:29Z</dcterms:created>
  <dcterms:modified xsi:type="dcterms:W3CDTF">2019-07-04T11:55:46Z</dcterms:modified>
</cp:coreProperties>
</file>