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sldIdLst>
    <p:sldId id="256" r:id="rId2"/>
    <p:sldId id="565" r:id="rId3"/>
    <p:sldId id="598" r:id="rId4"/>
    <p:sldId id="596" r:id="rId5"/>
    <p:sldId id="597" r:id="rId6"/>
    <p:sldId id="589" r:id="rId7"/>
    <p:sldId id="590" r:id="rId8"/>
    <p:sldId id="591" r:id="rId9"/>
    <p:sldId id="592" r:id="rId10"/>
    <p:sldId id="594" r:id="rId11"/>
    <p:sldId id="595" r:id="rId12"/>
    <p:sldId id="670" r:id="rId13"/>
    <p:sldId id="600" r:id="rId14"/>
    <p:sldId id="601" r:id="rId15"/>
    <p:sldId id="671" r:id="rId16"/>
    <p:sldId id="623" r:id="rId17"/>
    <p:sldId id="607" r:id="rId18"/>
    <p:sldId id="624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26" r:id="rId27"/>
    <p:sldId id="672" r:id="rId28"/>
    <p:sldId id="673" r:id="rId29"/>
    <p:sldId id="693" r:id="rId30"/>
    <p:sldId id="628" r:id="rId31"/>
    <p:sldId id="668" r:id="rId32"/>
    <p:sldId id="690" r:id="rId33"/>
    <p:sldId id="681" r:id="rId34"/>
    <p:sldId id="682" r:id="rId35"/>
    <p:sldId id="683" r:id="rId36"/>
    <p:sldId id="685" r:id="rId37"/>
    <p:sldId id="625" r:id="rId38"/>
    <p:sldId id="667" r:id="rId39"/>
    <p:sldId id="649" r:id="rId40"/>
    <p:sldId id="434" r:id="rId41"/>
    <p:sldId id="445" r:id="rId42"/>
    <p:sldId id="538" r:id="rId43"/>
    <p:sldId id="539" r:id="rId44"/>
    <p:sldId id="540" r:id="rId45"/>
    <p:sldId id="541" r:id="rId46"/>
    <p:sldId id="542" r:id="rId47"/>
    <p:sldId id="543" r:id="rId48"/>
    <p:sldId id="527" r:id="rId49"/>
    <p:sldId id="536" r:id="rId50"/>
    <p:sldId id="615" r:id="rId51"/>
    <p:sldId id="617" r:id="rId52"/>
    <p:sldId id="618" r:id="rId53"/>
    <p:sldId id="619" r:id="rId54"/>
    <p:sldId id="620" r:id="rId55"/>
    <p:sldId id="666" r:id="rId56"/>
    <p:sldId id="68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844"/>
    <a:srgbClr val="FF7C80"/>
    <a:srgbClr val="53D2FF"/>
    <a:srgbClr val="9EF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" y="6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A3FDD-F0CD-402C-A6C7-D2F1F64F1EAF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B532-B93C-4861-AE4B-9E9A85F7C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9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D3A0A-F15E-4B90-85D9-F24FDC8BE7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1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B532-B93C-4861-AE4B-9E9A85F7C34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57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EB532-B93C-4861-AE4B-9E9A85F7C34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0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DCE-45C2-4FDD-A352-11221E82F8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41D-87C3-410D-8554-081F2733F5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86A99-FD0E-4993-9F0D-AE795A6F7F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B102-24A6-4B05-84A8-0D0D47278D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4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5BE-BBFB-4BE1-BF61-BBE25B05CD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2F7E-C1CC-4E40-84DF-92B7E139EF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2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7AE6-40E8-4232-B54C-30DF2DCE79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7F7F-5720-424C-91EE-5967DB161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5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C8B7-446E-4AFF-92B3-A651325F82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2B6-5DFA-4F55-8108-B81D68948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6A01-A647-4632-A4E0-2A03EFA44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403D-FBF8-4051-A9F0-40CA5EB373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7368-C78D-4D83-801E-E01992852E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50.pdf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2.pd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d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2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df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o2NMNl-Up7lwaYoNW3rgwHuA_-kosCByWSxxZ7C-6c0/edit#slide=id.g36dac49bd4_0_10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edance.web.cern.ch/impedance/documents/UpdateOfSPSKickers_APC_27-04-07.pdf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856984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CERN-SPS horizontal instability</a:t>
            </a:r>
            <a:br>
              <a:rPr lang="en-US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568952" cy="2070497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C. </a:t>
            </a:r>
            <a:r>
              <a:rPr lang="en-US" dirty="0" smtClean="0"/>
              <a:t>Zannini, H</a:t>
            </a:r>
            <a:r>
              <a:rPr lang="en-US" dirty="0"/>
              <a:t>. Bartosik, M. Beck, </a:t>
            </a:r>
            <a:r>
              <a:rPr lang="en-US" dirty="0" smtClean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M. Carla’, </a:t>
            </a:r>
            <a:endParaRPr lang="en-US" dirty="0" smtClean="0"/>
          </a:p>
          <a:p>
            <a:r>
              <a:rPr lang="en-US" dirty="0" smtClean="0"/>
              <a:t>L.R</a:t>
            </a:r>
            <a:r>
              <a:rPr lang="en-US" dirty="0" smtClean="0"/>
              <a:t>. Carver, H. </a:t>
            </a:r>
            <a:r>
              <a:rPr lang="en-US" dirty="0" err="1" smtClean="0"/>
              <a:t>Damerau</a:t>
            </a:r>
            <a:r>
              <a:rPr lang="en-US" dirty="0" smtClean="0"/>
              <a:t>, V. </a:t>
            </a:r>
            <a:r>
              <a:rPr lang="en-US" dirty="0" err="1" smtClean="0"/>
              <a:t>Kain</a:t>
            </a:r>
            <a:r>
              <a:rPr lang="en-US" dirty="0" smtClean="0"/>
              <a:t>, G. </a:t>
            </a:r>
            <a:r>
              <a:rPr lang="en-US" dirty="0" err="1" smtClean="0"/>
              <a:t>Kotzian</a:t>
            </a:r>
            <a:r>
              <a:rPr lang="en-US" dirty="0" smtClean="0"/>
              <a:t>, A. </a:t>
            </a:r>
            <a:r>
              <a:rPr lang="en-US" dirty="0" err="1" smtClean="0"/>
              <a:t>Lasheen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n-US" dirty="0" smtClean="0"/>
              <a:t>. Li, E</a:t>
            </a:r>
            <a:r>
              <a:rPr lang="en-US" dirty="0"/>
              <a:t>. M</a:t>
            </a:r>
            <a:r>
              <a:rPr lang="en-GB" dirty="0"/>
              <a:t>é</a:t>
            </a:r>
            <a:r>
              <a:rPr lang="en-US" dirty="0" err="1"/>
              <a:t>tral</a:t>
            </a:r>
            <a:r>
              <a:rPr lang="en-US" dirty="0"/>
              <a:t>, </a:t>
            </a:r>
            <a:r>
              <a:rPr lang="en-US" dirty="0" smtClean="0"/>
              <a:t>G. </a:t>
            </a:r>
            <a:r>
              <a:rPr lang="en-US" dirty="0" err="1" smtClean="0"/>
              <a:t>Papotti</a:t>
            </a:r>
            <a:r>
              <a:rPr lang="en-US" dirty="0" smtClean="0"/>
              <a:t>, J. </a:t>
            </a:r>
            <a:r>
              <a:rPr lang="en-US" dirty="0" err="1" smtClean="0"/>
              <a:t>Repond</a:t>
            </a:r>
            <a:r>
              <a:rPr lang="en-US" dirty="0" smtClean="0"/>
              <a:t>, G</a:t>
            </a:r>
            <a:r>
              <a:rPr lang="en-US" dirty="0"/>
              <a:t>. Rumolo, B. </a:t>
            </a:r>
            <a:r>
              <a:rPr lang="en-US" dirty="0" smtClean="0"/>
              <a:t>Salvant, M. Schenk, M. Schwarz, 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r>
              <a:rPr lang="en-US" dirty="0" smtClean="0"/>
              <a:t>SPS &amp; PS operators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943107" cy="9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5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(coherent tune shifts</a:t>
            </a:r>
            <a:r>
              <a:rPr lang="en-GB" sz="1800" dirty="0" smtClean="0"/>
              <a:t>, head-tail </a:t>
            </a:r>
            <a:r>
              <a:rPr lang="en-GB" sz="1800" dirty="0"/>
              <a:t>instability growth </a:t>
            </a:r>
            <a:r>
              <a:rPr lang="en-GB" sz="1800" dirty="0" smtClean="0"/>
              <a:t>rates mode 0, </a:t>
            </a:r>
            <a:r>
              <a:rPr lang="en-GB" sz="1800" dirty="0">
                <a:solidFill>
                  <a:srgbClr val="FF0000"/>
                </a:solidFill>
              </a:rPr>
              <a:t>TMCI thresholds and intra-bunch motion</a:t>
            </a:r>
            <a:r>
              <a:rPr lang="en-GB" sz="1800" dirty="0"/>
              <a:t>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6800" y="3723987"/>
            <a:ext cx="4622800" cy="1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099876" y="6506404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10" name="Picture 9" descr="Q20_StabilityPlo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333" y="3723987"/>
            <a:ext cx="4175555" cy="3131667"/>
          </a:xfrm>
          <a:prstGeom prst="rect">
            <a:avLst/>
          </a:prstGeom>
        </p:spPr>
      </p:pic>
      <p:pic>
        <p:nvPicPr>
          <p:cNvPr id="11" name="Picture 10" descr="sps_26GeV_lowGTMK_xiH5V1_800RF0p4MV_200RF4MV_SwitchMatchedInjection1_ntwake1_epsx2_epsy2_qsec_qtrip_losses2_TotalWake2012_detailedIntensityScan_Growthrate2D_2.eps"/>
          <p:cNvPicPr>
            <a:picLocks noChangeAspect="1"/>
          </p:cNvPicPr>
          <p:nvPr/>
        </p:nvPicPr>
        <p:blipFill rotWithShape="1">
          <a:blip r:embed="rId4"/>
          <a:srcRect t="-3948" b="-1"/>
          <a:stretch/>
        </p:blipFill>
        <p:spPr>
          <a:xfrm>
            <a:off x="4343634" y="3723987"/>
            <a:ext cx="4625966" cy="3131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7188" y="3655961"/>
            <a:ext cx="1456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measurements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9392" y="3655961"/>
            <a:ext cx="2119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HEADTAIL simulations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505" y="5308284"/>
            <a:ext cx="13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4.5x10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11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p/b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@ 0.35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eVs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512" y="4431326"/>
            <a:ext cx="81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nominal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788" y="4698026"/>
            <a:ext cx="711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rot="5400000" flipH="1" flipV="1">
            <a:off x="2486941" y="5197171"/>
            <a:ext cx="2456111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 rot="10800000">
            <a:off x="788990" y="4698026"/>
            <a:ext cx="3225799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32156" y="4482126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Island of slow instability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5826579" y="4884924"/>
            <a:ext cx="266243" cy="1524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V="1">
            <a:off x="788988" y="6082326"/>
            <a:ext cx="596900" cy="3429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V="1">
            <a:off x="1690688" y="4520226"/>
            <a:ext cx="2324101" cy="137929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 flipV="1">
            <a:off x="2189617" y="3600820"/>
            <a:ext cx="152888" cy="14045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HDTL-measurement_Q20_SC49989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90138" y="1435740"/>
            <a:ext cx="2596826" cy="216508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 flipV="1">
            <a:off x="6302356" y="3557276"/>
            <a:ext cx="152888" cy="14045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26GeV_lowGTMK_xiH5V1_800RF0p4MV_200RF4MV_SwitchMatchedInjection1_ntwake1_epsx2_epsy2_qsec_qtrip_losses2_TotalWake2012_detailedIntensityScan_0p3eVs_2p2e11_HDTLfil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063440" y="1478361"/>
            <a:ext cx="2596826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(coherent tune shifts</a:t>
            </a:r>
            <a:r>
              <a:rPr lang="en-GB" sz="1800" dirty="0" smtClean="0"/>
              <a:t>, head-tail </a:t>
            </a:r>
            <a:r>
              <a:rPr lang="en-GB" sz="1800" dirty="0"/>
              <a:t>instability growth </a:t>
            </a:r>
            <a:r>
              <a:rPr lang="en-GB" sz="1800" dirty="0" smtClean="0"/>
              <a:t>rates mode 0, </a:t>
            </a:r>
            <a:r>
              <a:rPr lang="en-GB" sz="1800" dirty="0">
                <a:solidFill>
                  <a:srgbClr val="FF0000"/>
                </a:solidFill>
              </a:rPr>
              <a:t>TMCI thresholds and intra-bunch motion</a:t>
            </a:r>
            <a:r>
              <a:rPr lang="en-GB" sz="1800" dirty="0"/>
              <a:t>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56770" y="1266027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4345212" y="3723987"/>
            <a:ext cx="4622800" cy="117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56770" y="1259995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Tx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70" name="Slide Number Placeholder 4"/>
          <p:cNvSpPr txBox="1">
            <a:spLocks/>
          </p:cNvSpPr>
          <p:nvPr/>
        </p:nvSpPr>
        <p:spPr>
          <a:xfrm>
            <a:off x="8098288" y="6506404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71" name="Picture 70" descr="Q20_StabilityPlot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6745" y="3723987"/>
            <a:ext cx="4175555" cy="3131667"/>
          </a:xfrm>
          <a:prstGeom prst="rect">
            <a:avLst/>
          </a:prstGeom>
        </p:spPr>
      </p:pic>
      <p:pic>
        <p:nvPicPr>
          <p:cNvPr id="72" name="Picture 71" descr="sps_26GeV_lowGTMK_xiH5V1_800RF0p4MV_200RF4MV_SwitchMatchedInjection1_ntwake1_epsx2_epsy2_qsec_qtrip_losses2_TotalWake2012_detailedIntensityScan_Growthrate2D_2.eps"/>
          <p:cNvPicPr>
            <a:picLocks noChangeAspect="1"/>
          </p:cNvPicPr>
          <p:nvPr/>
        </p:nvPicPr>
        <p:blipFill rotWithShape="1">
          <a:blip r:embed="rId4"/>
          <a:srcRect t="-3948" b="-1"/>
          <a:stretch/>
        </p:blipFill>
        <p:spPr>
          <a:xfrm>
            <a:off x="4342046" y="3723987"/>
            <a:ext cx="4625966" cy="313166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25600" y="3655961"/>
            <a:ext cx="14568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measurements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57804" y="3655961"/>
            <a:ext cx="21195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55A0"/>
                </a:solidFill>
                <a:latin typeface="Arial"/>
              </a:rPr>
              <a:t>HEADTAIL simulations</a:t>
            </a:r>
            <a:endParaRPr lang="en-US" sz="1500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40917" y="5308284"/>
            <a:ext cx="136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4.5x10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11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p/b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@ 0.35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eVs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-38100" y="4431326"/>
            <a:ext cx="81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/>
              </a:rPr>
              <a:t>nominal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76200" y="4698026"/>
            <a:ext cx="711200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>
          <a:xfrm rot="5400000" flipH="1" flipV="1">
            <a:off x="2485353" y="5197171"/>
            <a:ext cx="2456111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 rot="10800000">
            <a:off x="787402" y="4698026"/>
            <a:ext cx="3225799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4930568" y="4482126"/>
            <a:ext cx="1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Arial"/>
              </a:rPr>
              <a:t>Island of slow instability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rot="16200000" flipH="1">
            <a:off x="5824991" y="4884924"/>
            <a:ext cx="266243" cy="152400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 flipV="1">
            <a:off x="787400" y="6082326"/>
            <a:ext cx="596900" cy="34290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 flipV="1">
            <a:off x="1689100" y="4520226"/>
            <a:ext cx="2324101" cy="137929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flipH="1" flipV="1">
            <a:off x="3298375" y="3616142"/>
            <a:ext cx="76199" cy="14218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6901545" y="3513743"/>
            <a:ext cx="457200" cy="14319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26GeV_lowGTMK_xiH5V1_800RF0p4MV_200RF4MV_SwitchMatchedInjection1_ntwake1_epsx2_epsy2_qsec_qtrip_losses2_TotalWake2012_detailedIntensityScan_0p3eVs_4e11_HDTLfile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065492" y="1465833"/>
            <a:ext cx="2596826" cy="2057143"/>
          </a:xfrm>
          <a:prstGeom prst="rect">
            <a:avLst/>
          </a:prstGeom>
        </p:spPr>
      </p:pic>
      <p:pic>
        <p:nvPicPr>
          <p:cNvPr id="87" name="Picture 86" descr="HDTL-measurement_Q20_SC4284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998267" y="1418404"/>
            <a:ext cx="2596826" cy="21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5365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What the </a:t>
            </a:r>
            <a:r>
              <a:rPr lang="en-US" sz="3600" dirty="0" smtClean="0"/>
              <a:t>transverse impedance </a:t>
            </a:r>
            <a:r>
              <a:rPr lang="en-US" sz="3600" dirty="0"/>
              <a:t>model can </a:t>
            </a:r>
            <a:r>
              <a:rPr lang="en-US" sz="3600" dirty="0" smtClean="0"/>
              <a:t>explain in the SPS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Horizontal </a:t>
            </a:r>
            <a:r>
              <a:rPr lang="en-US" sz="3600" dirty="0">
                <a:solidFill>
                  <a:srgbClr val="FF0000"/>
                </a:solidFill>
              </a:rPr>
              <a:t>instability with multiple </a:t>
            </a:r>
            <a:r>
              <a:rPr lang="en-US" sz="3600" dirty="0" smtClean="0">
                <a:solidFill>
                  <a:srgbClr val="FF0000"/>
                </a:solidFill>
              </a:rPr>
              <a:t>bunches</a:t>
            </a:r>
          </a:p>
          <a:p>
            <a:pPr lvl="1"/>
            <a:r>
              <a:rPr lang="en-US" sz="3200" dirty="0" smtClean="0"/>
              <a:t>Understanding of the SPS horizontal instability</a:t>
            </a:r>
          </a:p>
          <a:p>
            <a:pPr lvl="2"/>
            <a:r>
              <a:rPr lang="en-US" sz="2800" dirty="0" err="1" smtClean="0"/>
              <a:t>Sacherer</a:t>
            </a:r>
            <a:r>
              <a:rPr lang="en-US" sz="2800" dirty="0" smtClean="0"/>
              <a:t> theory</a:t>
            </a:r>
          </a:p>
          <a:p>
            <a:pPr lvl="2"/>
            <a:r>
              <a:rPr lang="en-US" sz="2800" dirty="0" err="1" smtClean="0"/>
              <a:t>PyHEADTAIL</a:t>
            </a:r>
            <a:r>
              <a:rPr lang="en-US" sz="2800" dirty="0" smtClean="0"/>
              <a:t> simulations</a:t>
            </a:r>
          </a:p>
          <a:p>
            <a:endParaRPr lang="en-US" sz="3600" dirty="0" smtClean="0"/>
          </a:p>
          <a:p>
            <a:r>
              <a:rPr lang="en-US" sz="3600" dirty="0" smtClean="0"/>
              <a:t>Summary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429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91" y="1439"/>
            <a:ext cx="8686800" cy="11829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3200" dirty="0" smtClean="0"/>
              <a:t>Next challenge for the SPS impedance model: multi-bunch </a:t>
            </a:r>
            <a:r>
              <a:rPr lang="it-IT" sz="3200" dirty="0"/>
              <a:t>horizontal instability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00182"/>
              </p:ext>
            </p:extLst>
          </p:nvPr>
        </p:nvGraphicFramePr>
        <p:xfrm>
          <a:off x="990600" y="2034540"/>
          <a:ext cx="394335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89481655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 MDs</a:t>
                      </a:r>
                      <a:r>
                        <a:rPr lang="en-US" sz="1400" baseline="0" dirty="0" smtClean="0"/>
                        <a:t> observations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169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Stable</a:t>
                      </a:r>
                      <a:r>
                        <a:rPr lang="en-US" sz="1400" baseline="0" dirty="0" smtClean="0"/>
                        <a:t> with 1 batch at 2e11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2080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Unstable with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 batches at 2e11 with</a:t>
                      </a:r>
                      <a:r>
                        <a:rPr lang="en-US" sz="1400" baseline="0" dirty="0" smtClean="0"/>
                        <a:t> BS = 200ns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3714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Mode1 or Mode2 instability depending on </a:t>
                      </a:r>
                      <a:r>
                        <a:rPr lang="en-US" sz="1400" dirty="0" err="1" smtClean="0"/>
                        <a:t>chroma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6220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at </a:t>
                      </a:r>
                      <a:r>
                        <a:rPr lang="en-US" sz="1400" dirty="0" err="1" smtClean="0"/>
                        <a:t>chromax</a:t>
                      </a:r>
                      <a:r>
                        <a:rPr lang="en-US" sz="1400" dirty="0" smtClean="0"/>
                        <a:t> about 0.6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39956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with batch spacing &gt;500 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72513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stabilization with </a:t>
                      </a:r>
                      <a:r>
                        <a:rPr lang="en-US" sz="1400" dirty="0" err="1" smtClean="0"/>
                        <a:t>octupoles</a:t>
                      </a:r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55948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Instability</a:t>
                      </a:r>
                      <a:r>
                        <a:rPr lang="en-US" sz="1400" baseline="0" dirty="0" smtClean="0"/>
                        <a:t> threshold at about 1.8e11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607278"/>
                  </a:ext>
                </a:extLst>
              </a:tr>
            </a:tbl>
          </a:graphicData>
        </a:graphic>
      </p:graphicFrame>
      <p:pic>
        <p:nvPicPr>
          <p:cNvPr id="4" name="Picture 9" descr="snapshot_BQHT_LHC50NS_20171009_2115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/>
          <a:stretch/>
        </p:blipFill>
        <p:spPr>
          <a:xfrm>
            <a:off x="5943600" y="1690237"/>
            <a:ext cx="2120028" cy="1445875"/>
          </a:xfrm>
          <a:prstGeom prst="rect">
            <a:avLst/>
          </a:prstGeom>
        </p:spPr>
      </p:pic>
      <p:pic>
        <p:nvPicPr>
          <p:cNvPr id="5" name="Picture 10" descr="snapshot_BQHT_LHC50NS_20171009_17025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5978145" y="3591999"/>
            <a:ext cx="2120027" cy="1449113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6675771" y="1371600"/>
            <a:ext cx="96806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ξ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~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0.1–0.2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710575" y="3276600"/>
            <a:ext cx="968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ξ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~0.3–0.5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860" y="5181600"/>
            <a:ext cx="61722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evelopment of a dedicated model for multi-bunch simulations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5703988"/>
            <a:ext cx="6400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Important to use analytical models to minimize numerical artefacts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219200" y="6260068"/>
            <a:ext cx="6629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dirty="0"/>
              <a:t>Stabilization above 2.1e11 </a:t>
            </a:r>
            <a:r>
              <a:rPr lang="en-US" dirty="0" smtClean="0"/>
              <a:t>ppb </a:t>
            </a:r>
            <a:r>
              <a:rPr lang="en-US" dirty="0"/>
              <a:t>not evident during 2018 </a:t>
            </a:r>
            <a:r>
              <a:rPr lang="en-US" dirty="0" smtClean="0"/>
              <a:t>MDs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62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00" y="116632"/>
            <a:ext cx="8229600" cy="6340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SPS horizontal instability: observations</a:t>
            </a:r>
            <a:endParaRPr lang="en-GB" dirty="0"/>
          </a:p>
        </p:txBody>
      </p:sp>
      <p:pic>
        <p:nvPicPr>
          <p:cNvPr id="10" name="Google Shape;105;p19"/>
          <p:cNvPicPr preferRelativeResize="0"/>
          <p:nvPr/>
        </p:nvPicPr>
        <p:blipFill rotWithShape="1">
          <a:blip r:embed="rId2">
            <a:alphaModFix/>
          </a:blip>
          <a:srcRect b="50073"/>
          <a:stretch/>
        </p:blipFill>
        <p:spPr>
          <a:xfrm>
            <a:off x="5364088" y="2212008"/>
            <a:ext cx="3025776" cy="114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51;p24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5093871" y="3909222"/>
            <a:ext cx="3667035" cy="13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78246" y="17936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95598" y="35637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187624" y="1054477"/>
            <a:ext cx="64836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2017 the 4 x 48 bunches </a:t>
            </a:r>
            <a:r>
              <a:rPr lang="en-US" dirty="0">
                <a:solidFill>
                  <a:srgbClr val="FF0000"/>
                </a:solidFill>
              </a:rPr>
              <a:t>suffered from single bunch instabilities</a:t>
            </a:r>
            <a:r>
              <a:rPr lang="en-US" dirty="0"/>
              <a:t> (some bunches in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batch)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39552" y="2468463"/>
          <a:ext cx="37444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Unstable mode1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5850" y="2099131"/>
            <a:ext cx="3566198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instability observations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5373216"/>
            <a:ext cx="66247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L. R. Carver, </a:t>
            </a:r>
            <a:r>
              <a:rPr lang="en-GB" sz="1600" dirty="0"/>
              <a:t>Horizontal Instability During High Intensity Run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2048" y="6389969"/>
            <a:ext cx="82444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H. Bartosik et al., Summary </a:t>
            </a:r>
            <a:r>
              <a:rPr lang="en-GB" sz="1600" dirty="0"/>
              <a:t>from high intensity run (transverse), LIU-SPS-BD meeting, </a:t>
            </a:r>
            <a:r>
              <a:rPr lang="en-GB" sz="1600" dirty="0" smtClean="0"/>
              <a:t>19.10.2017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1259632" y="5662989"/>
            <a:ext cx="662473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https://docs.google.com/presentation/d/1o2NMNl-Up7lwaYoNW3rgwHuA_-</a:t>
            </a:r>
            <a:r>
              <a:rPr lang="en-GB" sz="1600" dirty="0" smtClean="0">
                <a:hlinkClick r:id="rId4"/>
              </a:rPr>
              <a:t>kosCByWSxxZ7C-6c0/edit#slide=id.g36dac49bd4_0_104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739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5365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What the </a:t>
            </a:r>
            <a:r>
              <a:rPr lang="en-US" sz="3600" dirty="0" smtClean="0"/>
              <a:t>transverse impedance </a:t>
            </a:r>
            <a:r>
              <a:rPr lang="en-US" sz="3600" dirty="0"/>
              <a:t>model can </a:t>
            </a:r>
            <a:r>
              <a:rPr lang="en-US" sz="3600" dirty="0" smtClean="0"/>
              <a:t>explain in the SPS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Horizontal </a:t>
            </a:r>
            <a:r>
              <a:rPr lang="en-US" sz="3600" dirty="0">
                <a:solidFill>
                  <a:srgbClr val="FF0000"/>
                </a:solidFill>
              </a:rPr>
              <a:t>instability with multiple </a:t>
            </a:r>
            <a:r>
              <a:rPr lang="en-US" sz="3600" dirty="0" smtClean="0">
                <a:solidFill>
                  <a:srgbClr val="FF0000"/>
                </a:solidFill>
              </a:rPr>
              <a:t>bunches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Understanding of the SPS horizontal instability</a:t>
            </a:r>
          </a:p>
          <a:p>
            <a:pPr lvl="2"/>
            <a:r>
              <a:rPr lang="en-US" sz="2800" dirty="0" err="1" smtClean="0">
                <a:solidFill>
                  <a:srgbClr val="FF0000"/>
                </a:solidFill>
              </a:rPr>
              <a:t>Sacherer</a:t>
            </a:r>
            <a:r>
              <a:rPr lang="en-US" sz="2800" dirty="0" smtClean="0">
                <a:solidFill>
                  <a:srgbClr val="FF0000"/>
                </a:solidFill>
              </a:rPr>
              <a:t> theory</a:t>
            </a:r>
          </a:p>
          <a:p>
            <a:pPr lvl="2"/>
            <a:r>
              <a:rPr lang="en-US" sz="2800" dirty="0" err="1" smtClean="0"/>
              <a:t>PyHEADTAIL</a:t>
            </a:r>
            <a:r>
              <a:rPr lang="en-US" sz="2800" dirty="0" smtClean="0"/>
              <a:t> simulations</a:t>
            </a:r>
          </a:p>
          <a:p>
            <a:endParaRPr lang="en-US" sz="3600" dirty="0" smtClean="0"/>
          </a:p>
          <a:p>
            <a:r>
              <a:rPr lang="en-US" sz="3600" dirty="0" smtClean="0"/>
              <a:t>Summary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549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impedance model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1"/>
            <a:ext cx="7931224" cy="16847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MKE kicker model has been updated to consider the shortening of the serigraphy and the update of sector 4 (removal of one MKE-L)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27584" y="3712845"/>
          <a:ext cx="7488831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3280709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743191545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MKE (incl. </a:t>
                      </a:r>
                      <a:r>
                        <a:rPr lang="en-US" dirty="0" err="1" smtClean="0"/>
                        <a:t>MKEser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r>
                        <a:rPr lang="en-US" baseline="0" dirty="0" smtClean="0"/>
                        <a:t> mm serigraphy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 mm serigraphy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2006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dk1"/>
                          </a:solidFill>
                          <a:effectLst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  <a:effectLst/>
                        </a:rPr>
                        <a:t>2012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  <a:effectLst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  <a:effectLst/>
                        </a:rPr>
                        <a:t>2015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dk1"/>
                          </a:solidFill>
                          <a:effectLst/>
                        </a:rPr>
                        <a:t>0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0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7920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Which is the driving term of the instability?</a:t>
            </a:r>
            <a:endParaRPr lang="en-GB" sz="3600" dirty="0"/>
          </a:p>
        </p:txBody>
      </p:sp>
      <p:pic>
        <p:nvPicPr>
          <p:cNvPr id="8" name="Content Placeholder 7" descr="MKEs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694" b="17503"/>
          <a:stretch>
            <a:fillRect/>
          </a:stretch>
        </p:blipFill>
        <p:spPr>
          <a:xfrm>
            <a:off x="251520" y="1268760"/>
            <a:ext cx="3726948" cy="2389356"/>
          </a:xfrm>
        </p:spPr>
      </p:pic>
      <p:pic>
        <p:nvPicPr>
          <p:cNvPr id="9" name="Picture 8" descr="MKE_internalcircuit.bmp"/>
          <p:cNvPicPr>
            <a:picLocks noChangeAspect="1"/>
          </p:cNvPicPr>
          <p:nvPr/>
        </p:nvPicPr>
        <p:blipFill>
          <a:blip r:embed="rId3" cstate="print"/>
          <a:srcRect l="15670" r="16710"/>
          <a:stretch>
            <a:fillRect/>
          </a:stretch>
        </p:blipFill>
        <p:spPr>
          <a:xfrm>
            <a:off x="5652119" y="1272523"/>
            <a:ext cx="3242106" cy="237547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78468" y="2204864"/>
            <a:ext cx="167365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7240" y="899428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MKE with serigraphy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45832" y="899428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MKE without serigraphy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" y="3717032"/>
            <a:ext cx="5077143" cy="29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7083" y="3929293"/>
            <a:ext cx="3746181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/>
              <a:t>Effect of the serigraphy peak was first studied in 2007 by E. M</a:t>
            </a:r>
            <a:r>
              <a:rPr lang="en-GB" sz="1600" dirty="0"/>
              <a:t>é</a:t>
            </a:r>
            <a:r>
              <a:rPr lang="en-US" sz="1600" dirty="0" err="1"/>
              <a:t>tral</a:t>
            </a:r>
            <a:r>
              <a:rPr lang="en-US" sz="1600" dirty="0"/>
              <a:t> and B. </a:t>
            </a:r>
            <a:r>
              <a:rPr lang="en-US" sz="1600" dirty="0" smtClean="0"/>
              <a:t>Salvant</a:t>
            </a:r>
            <a:r>
              <a:rPr lang="en-GB" sz="1600" u="sng" dirty="0">
                <a:hlinkClick r:id="rId5"/>
              </a:rPr>
              <a:t> https://</a:t>
            </a:r>
            <a:r>
              <a:rPr lang="en-GB" sz="1600" u="sng" dirty="0" smtClean="0">
                <a:hlinkClick r:id="rId5"/>
              </a:rPr>
              <a:t>impedance.web.cern.ch/impedance/documents/UpdateOfSPSKickers_APC_27-04-07.pdf</a:t>
            </a:r>
            <a:endParaRPr lang="en-GB" sz="1600" u="sng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serigraphy peak was fitted with a resonator and it </a:t>
            </a:r>
            <a:r>
              <a:rPr lang="en-US" sz="1600" dirty="0" smtClean="0"/>
              <a:t>was </a:t>
            </a:r>
            <a:r>
              <a:rPr lang="en-US" sz="1600" dirty="0"/>
              <a:t>concluded that the growth rate due to the resonance would have been significantly smaller than the one expected from wall impedance. </a:t>
            </a:r>
            <a:r>
              <a:rPr lang="en-GB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61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7920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Which is the driving term of the instability?</a:t>
            </a:r>
            <a:endParaRPr lang="en-GB" sz="3600" dirty="0"/>
          </a:p>
        </p:txBody>
      </p:sp>
      <p:pic>
        <p:nvPicPr>
          <p:cNvPr id="8" name="Content Placeholder 7" descr="MKEse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694" b="17503"/>
          <a:stretch>
            <a:fillRect/>
          </a:stretch>
        </p:blipFill>
        <p:spPr>
          <a:xfrm>
            <a:off x="251520" y="1268760"/>
            <a:ext cx="3726948" cy="2389356"/>
          </a:xfrm>
        </p:spPr>
      </p:pic>
      <p:pic>
        <p:nvPicPr>
          <p:cNvPr id="9" name="Picture 8" descr="MKE_internalcircuit.bmp"/>
          <p:cNvPicPr>
            <a:picLocks noChangeAspect="1"/>
          </p:cNvPicPr>
          <p:nvPr/>
        </p:nvPicPr>
        <p:blipFill>
          <a:blip r:embed="rId3" cstate="print"/>
          <a:srcRect l="15670" r="16710"/>
          <a:stretch>
            <a:fillRect/>
          </a:stretch>
        </p:blipFill>
        <p:spPr>
          <a:xfrm>
            <a:off x="5652119" y="1272523"/>
            <a:ext cx="3242106" cy="237547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978468" y="2204864"/>
            <a:ext cx="1673651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7240" y="899428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MKE with serigraphy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45832" y="899428"/>
            <a:ext cx="28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MKE without serigraphy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" y="3717032"/>
            <a:ext cx="5077143" cy="2960000"/>
          </a:xfrm>
          <a:prstGeom prst="rect">
            <a:avLst/>
          </a:prstGeom>
        </p:spPr>
      </p:pic>
      <p:sp>
        <p:nvSpPr>
          <p:cNvPr id="10" name="CasellaDiTesto 13"/>
          <p:cNvSpPr txBox="1"/>
          <p:nvPr/>
        </p:nvSpPr>
        <p:spPr>
          <a:xfrm>
            <a:off x="5868144" y="4809926"/>
            <a:ext cx="284725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Impedance source: combination of wall and kicker impedance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Only Wall Impedance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5884"/>
            <a:ext cx="4038600" cy="344929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14509"/>
            <a:ext cx="4038600" cy="3333856"/>
          </a:xfrm>
        </p:spPr>
      </p:pic>
      <p:sp>
        <p:nvSpPr>
          <p:cNvPr id="10" name="Rectangle 9"/>
          <p:cNvSpPr/>
          <p:nvPr/>
        </p:nvSpPr>
        <p:spPr>
          <a:xfrm>
            <a:off x="3635896" y="4808060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79748" y="5590981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plane more unstable than horizontal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vertical driving impedance is larger than horizontal driving impedance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4207" y="1448872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5365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the </a:t>
            </a:r>
            <a:r>
              <a:rPr lang="en-US" sz="3600" dirty="0" smtClean="0">
                <a:solidFill>
                  <a:srgbClr val="FF0000"/>
                </a:solidFill>
              </a:rPr>
              <a:t>transverse impedance </a:t>
            </a:r>
            <a:r>
              <a:rPr lang="en-US" sz="3600" dirty="0">
                <a:solidFill>
                  <a:srgbClr val="FF0000"/>
                </a:solidFill>
              </a:rPr>
              <a:t>model can </a:t>
            </a:r>
            <a:r>
              <a:rPr lang="en-US" sz="3600" dirty="0" smtClean="0">
                <a:solidFill>
                  <a:srgbClr val="FF0000"/>
                </a:solidFill>
              </a:rPr>
              <a:t>explain in the SPS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/>
              <a:t>Horizontal </a:t>
            </a:r>
            <a:r>
              <a:rPr lang="en-US" sz="3600" dirty="0"/>
              <a:t>instability with multiple </a:t>
            </a:r>
            <a:r>
              <a:rPr lang="en-US" sz="3600" dirty="0" smtClean="0"/>
              <a:t>bunches</a:t>
            </a:r>
          </a:p>
          <a:p>
            <a:pPr lvl="1"/>
            <a:r>
              <a:rPr lang="en-US" sz="3200" dirty="0" smtClean="0"/>
              <a:t>Understanding of the SPS horizontal instability</a:t>
            </a:r>
          </a:p>
          <a:p>
            <a:pPr lvl="2"/>
            <a:r>
              <a:rPr lang="en-US" sz="2800" dirty="0" err="1" smtClean="0"/>
              <a:t>Sacherer</a:t>
            </a:r>
            <a:r>
              <a:rPr lang="en-US" sz="2800" dirty="0" smtClean="0"/>
              <a:t> theory</a:t>
            </a:r>
          </a:p>
          <a:p>
            <a:pPr lvl="2"/>
            <a:r>
              <a:rPr lang="en-US" sz="2800" dirty="0" err="1" smtClean="0"/>
              <a:t>PyHEADTAIL</a:t>
            </a:r>
            <a:r>
              <a:rPr lang="en-US" sz="2800" dirty="0" smtClean="0"/>
              <a:t> simulations</a:t>
            </a:r>
          </a:p>
          <a:p>
            <a:endParaRPr lang="en-US" sz="3600" dirty="0" smtClean="0"/>
          </a:p>
          <a:p>
            <a:r>
              <a:rPr lang="en-US" sz="3600" dirty="0" smtClean="0"/>
              <a:t>Summary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088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038600" cy="3169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Wall and kicker without serigraphy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5896" y="4538098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" y="5157192"/>
            <a:ext cx="84352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Instability at positive chromaticity stabilized by kickers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Horizontal plane more unstable for negative chromaticity and more stable for positive chromaticity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horizontal dipolar kicker impedance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38600" cy="3169689"/>
          </a:xfrm>
        </p:spPr>
      </p:pic>
      <p:sp>
        <p:nvSpPr>
          <p:cNvPr id="11" name="TextBox 10"/>
          <p:cNvSpPr txBox="1"/>
          <p:nvPr/>
        </p:nvSpPr>
        <p:spPr>
          <a:xfrm>
            <a:off x="7754207" y="1365745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169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Wall and kickers with serigraphy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49751" y="4610106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1842" y="4987042"/>
            <a:ext cx="81369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at positive chromaticity enhanced by kickers with serigraphy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80 MHz resonance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broadband stabilizing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horizontal plane get more unstable than vertical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80 MHz peak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broadband stabilizing impedance</a:t>
            </a:r>
            <a:endParaRPr lang="en-GB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3169689"/>
          </a:xfrm>
        </p:spPr>
      </p:pic>
      <p:sp>
        <p:nvSpPr>
          <p:cNvPr id="16" name="TextBox 15"/>
          <p:cNvSpPr txBox="1"/>
          <p:nvPr/>
        </p:nvSpPr>
        <p:spPr>
          <a:xfrm>
            <a:off x="7740352" y="1474243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2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169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Full SPS model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49751" y="4610106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3169689"/>
          </a:xfrm>
        </p:spPr>
      </p:pic>
      <p:sp>
        <p:nvSpPr>
          <p:cNvPr id="11" name="TextBox 10"/>
          <p:cNvSpPr txBox="1"/>
          <p:nvPr/>
        </p:nvSpPr>
        <p:spPr>
          <a:xfrm>
            <a:off x="579748" y="5590981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BPMs, step-transitions, flanges and RF cavities seems to play a minor role in the </a:t>
            </a:r>
            <a:r>
              <a:rPr lang="en-US" dirty="0" err="1" smtClean="0"/>
              <a:t>headtail</a:t>
            </a:r>
            <a:r>
              <a:rPr lang="en-US" dirty="0" smtClean="0"/>
              <a:t> instability </a:t>
            </a:r>
            <a:r>
              <a:rPr lang="en-US" dirty="0" err="1" smtClean="0"/>
              <a:t>behaviour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4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03418"/>
              </p:ext>
            </p:extLst>
          </p:nvPr>
        </p:nvGraphicFramePr>
        <p:xfrm>
          <a:off x="1763688" y="2366888"/>
          <a:ext cx="59046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Impedance</a:t>
                      </a:r>
                      <a:r>
                        <a:rPr lang="en-US" baseline="0" dirty="0" smtClean="0"/>
                        <a:t>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Wall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effectLst/>
                        </a:rPr>
                        <a:t>UnstableY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</a:rPr>
                        <a:t>Wall+kickers</a:t>
                      </a:r>
                      <a:r>
                        <a:rPr lang="en-US" dirty="0" smtClean="0">
                          <a:effectLst/>
                        </a:rPr>
                        <a:t> without serigraphy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Stable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</a:rPr>
                        <a:t>Wall+</a:t>
                      </a:r>
                      <a:r>
                        <a:rPr lang="en-US" baseline="0" dirty="0" err="1" smtClean="0">
                          <a:effectLst/>
                        </a:rPr>
                        <a:t>kickers</a:t>
                      </a:r>
                      <a:r>
                        <a:rPr lang="en-US" baseline="0" dirty="0" smtClean="0">
                          <a:effectLst/>
                        </a:rPr>
                        <a:t> with serigraphy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effectLst/>
                        </a:rPr>
                        <a:t>UnstableX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Full model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UnstableX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4581128"/>
            <a:ext cx="803872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kicker broadband impedance has a stabilizing effect for modes l&gt;0 and </a:t>
            </a:r>
            <a:r>
              <a:rPr lang="el-GR" dirty="0" smtClean="0"/>
              <a:t>ξ</a:t>
            </a:r>
            <a:r>
              <a:rPr lang="en-US" dirty="0" smtClean="0"/>
              <a:t>&gt;0.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serigraphy enhances the wall instability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80 MHz resonance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serigraphy reduces the stabilizing effect of the kicker broadband impedance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broadband impedance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Sacherer theory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1916832"/>
            <a:ext cx="187220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 </a:t>
            </a:r>
            <a:r>
              <a:rPr lang="en-US" dirty="0"/>
              <a:t>l&gt;0 and </a:t>
            </a:r>
            <a:r>
              <a:rPr lang="el-GR" dirty="0"/>
              <a:t>ξ</a:t>
            </a:r>
            <a:r>
              <a:rPr lang="en-US" dirty="0" smtClean="0"/>
              <a:t>&gt;0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" y="1999381"/>
            <a:ext cx="5766670" cy="452596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40152" y="3137376"/>
          <a:ext cx="31683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=0.17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=0.27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=0.37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=0.47</a:t>
                      </a:r>
                      <a:endParaRPr lang="en-GB" dirty="0"/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mode2</a:t>
                      </a:r>
                      <a:endParaRPr lang="en-GB" dirty="0"/>
                    </a:p>
                  </a:txBody>
                  <a:tcPr>
                    <a:solidFill>
                      <a:srgbClr val="FFFF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=0.57</a:t>
                      </a:r>
                      <a:endParaRPr lang="en-GB" dirty="0"/>
                    </a:p>
                  </a:txBody>
                  <a:tcPr>
                    <a:solidFill>
                      <a:srgbClr val="20F84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>
                    <a:solidFill>
                      <a:srgbClr val="20F84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=0.67</a:t>
                      </a:r>
                      <a:endParaRPr lang="en-GB" dirty="0"/>
                    </a:p>
                  </a:txBody>
                  <a:tcPr>
                    <a:solidFill>
                      <a:srgbClr val="20F84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>
                    <a:solidFill>
                      <a:srgbClr val="20F844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064" y="2790811"/>
            <a:ext cx="3134150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Summary of instability observations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3131840" y="2321170"/>
            <a:ext cx="648072" cy="36004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810355" y="2318437"/>
            <a:ext cx="288031" cy="3600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28829" y="2318437"/>
            <a:ext cx="401605" cy="3600400"/>
          </a:xfrm>
          <a:prstGeom prst="rect">
            <a:avLst/>
          </a:prstGeom>
          <a:solidFill>
            <a:srgbClr val="20F84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3D2FF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1828800" y="1604911"/>
            <a:ext cx="5943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Impedance source: combination of wall and kicker impedance</a:t>
            </a:r>
            <a:endParaRPr lang="it-IT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Sacherer theory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9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50" y="1484784"/>
            <a:ext cx="5766670" cy="4525963"/>
          </a:xfrm>
        </p:spPr>
      </p:pic>
      <p:sp>
        <p:nvSpPr>
          <p:cNvPr id="8" name="TextBox 7"/>
          <p:cNvSpPr txBox="1"/>
          <p:nvPr/>
        </p:nvSpPr>
        <p:spPr>
          <a:xfrm>
            <a:off x="2174973" y="6093296"/>
            <a:ext cx="4788024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growth rates from impedance are expected to be almost unaffected by the serigraphy change </a:t>
            </a:r>
            <a:endParaRPr lang="en-GB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Sacherer theory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11349"/>
            <a:ext cx="8147248" cy="466997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Everything understood?</a:t>
            </a:r>
          </a:p>
          <a:p>
            <a:pPr lvl="1"/>
            <a:r>
              <a:rPr lang="en-US" dirty="0" smtClean="0"/>
              <a:t>Analytical studies do not take into account</a:t>
            </a:r>
          </a:p>
          <a:p>
            <a:pPr lvl="2"/>
            <a:r>
              <a:rPr lang="en-US" sz="2800" dirty="0" smtClean="0"/>
              <a:t>Arbitrary filling scheme</a:t>
            </a:r>
          </a:p>
          <a:p>
            <a:pPr lvl="3"/>
            <a:r>
              <a:rPr lang="en-US" sz="2800" dirty="0" smtClean="0"/>
              <a:t>Stability dependence on number of batches and batch spacing</a:t>
            </a:r>
          </a:p>
          <a:p>
            <a:pPr lvl="2"/>
            <a:r>
              <a:rPr lang="en-US" sz="2800" dirty="0" smtClean="0"/>
              <a:t>Effect of damper</a:t>
            </a:r>
          </a:p>
          <a:p>
            <a:pPr lvl="2"/>
            <a:r>
              <a:rPr lang="en-US" sz="2800" dirty="0" smtClean="0"/>
              <a:t>Effect of detuning impedance</a:t>
            </a:r>
          </a:p>
          <a:p>
            <a:pPr lvl="2"/>
            <a:r>
              <a:rPr lang="en-US" sz="2800" dirty="0" smtClean="0"/>
              <a:t>Nonlinearities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Sacherer theory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55365"/>
            <a:ext cx="850728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What the </a:t>
            </a:r>
            <a:r>
              <a:rPr lang="en-US" sz="3600" dirty="0" smtClean="0"/>
              <a:t>transverse impedance </a:t>
            </a:r>
            <a:r>
              <a:rPr lang="en-US" sz="3600" dirty="0"/>
              <a:t>model can </a:t>
            </a:r>
            <a:r>
              <a:rPr lang="en-US" sz="3600" dirty="0" smtClean="0"/>
              <a:t>explain in the SPS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Horizontal </a:t>
            </a:r>
            <a:r>
              <a:rPr lang="en-US" sz="3600" dirty="0">
                <a:solidFill>
                  <a:srgbClr val="FF0000"/>
                </a:solidFill>
              </a:rPr>
              <a:t>instability with multiple </a:t>
            </a:r>
            <a:r>
              <a:rPr lang="en-US" sz="3600" dirty="0" smtClean="0">
                <a:solidFill>
                  <a:srgbClr val="FF0000"/>
                </a:solidFill>
              </a:rPr>
              <a:t>bunches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Understanding of the SPS horizontal instability</a:t>
            </a:r>
          </a:p>
          <a:p>
            <a:pPr lvl="2"/>
            <a:r>
              <a:rPr lang="en-US" sz="2800" dirty="0" err="1" smtClean="0"/>
              <a:t>Sacherer</a:t>
            </a:r>
            <a:r>
              <a:rPr lang="en-US" sz="2800" dirty="0" smtClean="0"/>
              <a:t> theory</a:t>
            </a:r>
          </a:p>
          <a:p>
            <a:pPr lvl="2"/>
            <a:r>
              <a:rPr lang="en-US" sz="2800" dirty="0" err="1" smtClean="0">
                <a:solidFill>
                  <a:srgbClr val="FF0000"/>
                </a:solidFill>
              </a:rPr>
              <a:t>PyHEADTAIL</a:t>
            </a:r>
            <a:r>
              <a:rPr lang="en-US" sz="2800" dirty="0" smtClean="0">
                <a:solidFill>
                  <a:srgbClr val="FF0000"/>
                </a:solidFill>
              </a:rPr>
              <a:t> simulations</a:t>
            </a:r>
          </a:p>
          <a:p>
            <a:endParaRPr lang="en-US" sz="3600" dirty="0" smtClean="0"/>
          </a:p>
          <a:p>
            <a:r>
              <a:rPr lang="en-US" sz="3600" dirty="0" smtClean="0"/>
              <a:t>Summary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849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00322"/>
              </p:ext>
            </p:extLst>
          </p:nvPr>
        </p:nvGraphicFramePr>
        <p:xfrm>
          <a:off x="916682" y="1340768"/>
          <a:ext cx="394335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89481655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 MDs</a:t>
                      </a:r>
                      <a:r>
                        <a:rPr lang="en-US" sz="1400" baseline="0" dirty="0" smtClean="0"/>
                        <a:t> observations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169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Stable</a:t>
                      </a:r>
                      <a:r>
                        <a:rPr lang="en-US" sz="1400" baseline="0" dirty="0" smtClean="0"/>
                        <a:t> with 1 batch at 2e11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82080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Unstable with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 batches at 2e11 with</a:t>
                      </a:r>
                      <a:r>
                        <a:rPr lang="en-US" sz="1400" baseline="0" dirty="0" smtClean="0"/>
                        <a:t> BS = 200ns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3714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Mode1 or Mode2 instability depending on </a:t>
                      </a:r>
                      <a:r>
                        <a:rPr lang="en-US" sz="1400" dirty="0" err="1" smtClean="0"/>
                        <a:t>chroma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6220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at </a:t>
                      </a:r>
                      <a:r>
                        <a:rPr lang="en-US" sz="1400" dirty="0" err="1" smtClean="0"/>
                        <a:t>chromax</a:t>
                      </a:r>
                      <a:r>
                        <a:rPr lang="en-US" sz="1400" dirty="0" smtClean="0"/>
                        <a:t> about 0.6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39956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with batch spacing &gt;500 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72513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stabilization with </a:t>
                      </a:r>
                      <a:r>
                        <a:rPr lang="en-US" sz="1400" dirty="0" err="1" smtClean="0"/>
                        <a:t>octupoles</a:t>
                      </a:r>
                      <a:r>
                        <a:rPr lang="en-US" sz="1400" dirty="0" smtClean="0"/>
                        <a:t> 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55948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Instability</a:t>
                      </a:r>
                      <a:r>
                        <a:rPr lang="en-US" sz="1400" baseline="0" dirty="0" smtClean="0"/>
                        <a:t> threshold at about 1.8e11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607278"/>
                  </a:ext>
                </a:extLst>
              </a:tr>
            </a:tbl>
          </a:graphicData>
        </a:graphic>
      </p:graphicFrame>
      <p:pic>
        <p:nvPicPr>
          <p:cNvPr id="4" name="Picture 9" descr="snapshot_BQHT_LHC50NS_20171009_2115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6"/>
          <a:stretch/>
        </p:blipFill>
        <p:spPr>
          <a:xfrm>
            <a:off x="6017828" y="2019445"/>
            <a:ext cx="2120028" cy="1445875"/>
          </a:xfrm>
          <a:prstGeom prst="rect">
            <a:avLst/>
          </a:prstGeom>
        </p:spPr>
      </p:pic>
      <p:pic>
        <p:nvPicPr>
          <p:cNvPr id="5" name="Picture 10" descr="snapshot_BQHT_LHC50NS_20171009_17025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6052373" y="3921207"/>
            <a:ext cx="2120027" cy="1449113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6749999" y="1700808"/>
            <a:ext cx="96806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ξ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~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0.1–0.2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6784803" y="3605808"/>
            <a:ext cx="968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ξ</a:t>
            </a:r>
            <a:r>
              <a:rPr kumimoji="0" lang="en-US" sz="14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~0.3–0.5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2018 measurement campaign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4341" r="7316"/>
          <a:stretch/>
        </p:blipFill>
        <p:spPr>
          <a:xfrm>
            <a:off x="683568" y="3684240"/>
            <a:ext cx="4355116" cy="2642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7664" y="4637220"/>
            <a:ext cx="1008112" cy="276999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N=2e11 ppb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4968" y="4334053"/>
            <a:ext cx="1792904" cy="276999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4x48 bunches, BS=200 ns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3645024"/>
            <a:ext cx="2952328" cy="2769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From </a:t>
            </a:r>
            <a:r>
              <a:rPr lang="en-US" sz="1200" dirty="0" err="1" smtClean="0">
                <a:solidFill>
                  <a:schemeClr val="tx1"/>
                </a:solidFill>
              </a:rPr>
              <a:t>headtail</a:t>
            </a:r>
            <a:r>
              <a:rPr lang="en-US" sz="1200" dirty="0" smtClean="0">
                <a:solidFill>
                  <a:schemeClr val="tx1"/>
                </a:solidFill>
              </a:rPr>
              <a:t> monitor measurements data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b="35146"/>
          <a:stretch/>
        </p:blipFill>
        <p:spPr>
          <a:xfrm>
            <a:off x="564062" y="4173794"/>
            <a:ext cx="7884368" cy="2682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182"/>
          <a:stretch/>
        </p:blipFill>
        <p:spPr>
          <a:xfrm>
            <a:off x="564062" y="1227538"/>
            <a:ext cx="7888132" cy="29358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2018 measurement campaign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-Up Arrow 62"/>
          <p:cNvSpPr/>
          <p:nvPr/>
        </p:nvSpPr>
        <p:spPr>
          <a:xfrm rot="5400000">
            <a:off x="2558808" y="1866472"/>
            <a:ext cx="1931528" cy="1600200"/>
          </a:xfrm>
          <a:prstGeom prst="bentUpArrow">
            <a:avLst>
              <a:gd name="adj1" fmla="val 25000"/>
              <a:gd name="adj2" fmla="val 24370"/>
              <a:gd name="adj3" fmla="val 25000"/>
            </a:avLst>
          </a:prstGeom>
          <a:solidFill>
            <a:srgbClr val="66FB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324672" y="2780928"/>
            <a:ext cx="1295400" cy="914400"/>
          </a:xfrm>
          <a:prstGeom prst="roundRect">
            <a:avLst/>
          </a:prstGeom>
          <a:solidFill>
            <a:srgbClr val="08D0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299960" y="2780928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Dynamics Simulations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019872" y="4990124"/>
            <a:ext cx="3124200" cy="369332"/>
          </a:xfrm>
          <a:prstGeom prst="rect">
            <a:avLst/>
          </a:prstGeom>
          <a:solidFill>
            <a:srgbClr val="F084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Determine effect on the beam</a:t>
            </a:r>
            <a:endParaRPr lang="en-US" dirty="0"/>
          </a:p>
        </p:txBody>
      </p:sp>
      <p:sp>
        <p:nvSpPr>
          <p:cNvPr id="104" name="Bent Arrow 103"/>
          <p:cNvSpPr/>
          <p:nvPr/>
        </p:nvSpPr>
        <p:spPr>
          <a:xfrm rot="5400000">
            <a:off x="5452309" y="3203135"/>
            <a:ext cx="1935726" cy="1600200"/>
          </a:xfrm>
          <a:prstGeom prst="bentArrow">
            <a:avLst>
              <a:gd name="adj1" fmla="val 28571"/>
              <a:gd name="adj2" fmla="val 25000"/>
              <a:gd name="adj3" fmla="val 25000"/>
              <a:gd name="adj4" fmla="val 4375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9592" y="1412776"/>
            <a:ext cx="3200400" cy="338554"/>
          </a:xfrm>
          <a:prstGeom prst="rect">
            <a:avLst/>
          </a:prstGeom>
          <a:solidFill>
            <a:srgbClr val="F084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Machine Impedance model</a:t>
            </a:r>
            <a:endParaRPr lang="en-US" sz="1600" dirty="0"/>
          </a:p>
        </p:txBody>
      </p:sp>
      <p:sp>
        <p:nvSpPr>
          <p:cNvPr id="21" name="Rettangolo 20"/>
          <p:cNvSpPr/>
          <p:nvPr/>
        </p:nvSpPr>
        <p:spPr>
          <a:xfrm>
            <a:off x="381000" y="138154"/>
            <a:ext cx="8534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Impedance as input of beam dynamics simulations</a:t>
            </a:r>
            <a:endParaRPr lang="en-GB" sz="3200" dirty="0"/>
          </a:p>
        </p:txBody>
      </p:sp>
      <p:sp>
        <p:nvSpPr>
          <p:cNvPr id="23" name="Rettangolo 22"/>
          <p:cNvSpPr/>
          <p:nvPr/>
        </p:nvSpPr>
        <p:spPr>
          <a:xfrm>
            <a:off x="107504" y="3894147"/>
            <a:ext cx="385279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FF0000"/>
                </a:solidFill>
              </a:rPr>
              <a:t>Analytical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equation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smtClean="0">
                <a:solidFill>
                  <a:srgbClr val="FF0000"/>
                </a:solidFill>
              </a:rPr>
              <a:t>(e.g. </a:t>
            </a:r>
            <a:r>
              <a:rPr lang="it-IT" sz="1600" dirty="0" err="1" smtClean="0">
                <a:solidFill>
                  <a:srgbClr val="FF0000"/>
                </a:solidFill>
              </a:rPr>
              <a:t>Sacherer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theory</a:t>
            </a:r>
            <a:r>
              <a:rPr lang="it-IT" sz="16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it-IT" sz="1600" dirty="0" err="1" smtClean="0">
                <a:solidFill>
                  <a:srgbClr val="FF0000"/>
                </a:solidFill>
              </a:rPr>
              <a:t>Vlasov</a:t>
            </a:r>
            <a:r>
              <a:rPr lang="it-IT" sz="1600" dirty="0" smtClean="0">
                <a:solidFill>
                  <a:srgbClr val="FF0000"/>
                </a:solidFill>
              </a:rPr>
              <a:t> Solver (e.g. DELPHI)</a:t>
            </a:r>
          </a:p>
          <a:p>
            <a:pPr algn="ctr"/>
            <a:r>
              <a:rPr lang="it-IT" sz="1600" dirty="0" err="1" smtClean="0">
                <a:solidFill>
                  <a:srgbClr val="00B0F0"/>
                </a:solidFill>
              </a:rPr>
              <a:t>Macroparticle</a:t>
            </a:r>
            <a:r>
              <a:rPr lang="it-IT" sz="1600" dirty="0" smtClean="0">
                <a:solidFill>
                  <a:srgbClr val="00B0F0"/>
                </a:solidFill>
              </a:rPr>
              <a:t> </a:t>
            </a:r>
            <a:r>
              <a:rPr lang="it-IT" sz="1600" dirty="0" err="1" smtClean="0">
                <a:solidFill>
                  <a:srgbClr val="00B0F0"/>
                </a:solidFill>
              </a:rPr>
              <a:t>simulations</a:t>
            </a:r>
            <a:r>
              <a:rPr lang="it-IT" sz="1600" dirty="0">
                <a:solidFill>
                  <a:srgbClr val="00B0F0"/>
                </a:solidFill>
              </a:rPr>
              <a:t> </a:t>
            </a:r>
            <a:r>
              <a:rPr lang="it-IT" sz="1600" dirty="0" smtClean="0">
                <a:solidFill>
                  <a:srgbClr val="00B0F0"/>
                </a:solidFill>
              </a:rPr>
              <a:t>(e.g. </a:t>
            </a:r>
            <a:r>
              <a:rPr lang="it-IT" sz="1600" dirty="0" err="1" smtClean="0">
                <a:solidFill>
                  <a:srgbClr val="00B0F0"/>
                </a:solidFill>
              </a:rPr>
              <a:t>PyHEADTAIL</a:t>
            </a:r>
            <a:r>
              <a:rPr lang="it-IT" sz="1600" dirty="0" smtClean="0">
                <a:solidFill>
                  <a:srgbClr val="00B0F0"/>
                </a:solidFill>
              </a:rPr>
              <a:t>)</a:t>
            </a:r>
            <a:endParaRPr lang="it-IT" sz="1600" dirty="0">
              <a:solidFill>
                <a:srgbClr val="00B0F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59768" y="6105295"/>
            <a:ext cx="7776864" cy="338554"/>
          </a:xfrm>
          <a:prstGeom prst="rect">
            <a:avLst/>
          </a:prstGeom>
          <a:solidFill>
            <a:srgbClr val="FDD3F4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Needed </a:t>
            </a:r>
            <a:r>
              <a:rPr lang="en-US" sz="1600" dirty="0" smtClean="0">
                <a:sym typeface="Wingdings" panose="05000000000000000000" pitchFamily="2" charset="2"/>
              </a:rPr>
              <a:t>wake/impedance range depends </a:t>
            </a:r>
            <a:r>
              <a:rPr lang="en-US" sz="1600" dirty="0">
                <a:sym typeface="Wingdings" panose="05000000000000000000" pitchFamily="2" charset="2"/>
              </a:rPr>
              <a:t>on the </a:t>
            </a:r>
            <a:r>
              <a:rPr lang="en-US" sz="1600" dirty="0" smtClean="0">
                <a:sym typeface="Wingdings" panose="05000000000000000000" pitchFamily="2" charset="2"/>
              </a:rPr>
              <a:t>specific beam dynamics under investigation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70379" y="3991555"/>
            <a:ext cx="1784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FF0000"/>
                </a:solidFill>
              </a:rPr>
              <a:t>Driving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</a:rPr>
              <a:t>Impedance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72032" y="4338846"/>
            <a:ext cx="24003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rgbClr val="00B0F0"/>
                </a:solidFill>
              </a:rPr>
              <a:t>Driving</a:t>
            </a:r>
            <a:r>
              <a:rPr lang="it-IT" sz="1600" dirty="0" smtClean="0">
                <a:solidFill>
                  <a:srgbClr val="00B0F0"/>
                </a:solidFill>
              </a:rPr>
              <a:t> and </a:t>
            </a:r>
            <a:r>
              <a:rPr lang="it-IT" sz="1600" dirty="0" err="1" smtClean="0">
                <a:solidFill>
                  <a:srgbClr val="00B0F0"/>
                </a:solidFill>
              </a:rPr>
              <a:t>Detuning</a:t>
            </a:r>
            <a:r>
              <a:rPr lang="it-IT" sz="1600" dirty="0" smtClean="0">
                <a:solidFill>
                  <a:srgbClr val="00B0F0"/>
                </a:solidFill>
              </a:rPr>
              <a:t> </a:t>
            </a:r>
            <a:r>
              <a:rPr lang="it-IT" sz="1600" dirty="0" err="1" smtClean="0">
                <a:solidFill>
                  <a:srgbClr val="00B0F0"/>
                </a:solidFill>
              </a:rPr>
              <a:t>wake</a:t>
            </a:r>
            <a:endParaRPr lang="it-IT" sz="16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0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/>
      <p:bldP spid="69" grpId="0" animBg="1"/>
      <p:bldP spid="104" grpId="0" animBg="1"/>
      <p:bldP spid="30" grpId="0" animBg="1"/>
      <p:bldP spid="23" grpId="0" animBg="1"/>
      <p:bldP spid="2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3528" y="1700949"/>
            <a:ext cx="3916706" cy="2664155"/>
            <a:chOff x="2457450" y="1987550"/>
            <a:chExt cx="5199844" cy="353695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" t="53148" r="28766" b="3148"/>
            <a:stretch/>
          </p:blipFill>
          <p:spPr>
            <a:xfrm>
              <a:off x="2457450" y="2527300"/>
              <a:ext cx="5194300" cy="2997200"/>
            </a:xfrm>
            <a:prstGeom prst="rect">
              <a:avLst/>
            </a:prstGeom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9" t="1203" r="18066" b="91112"/>
            <a:stretch/>
          </p:blipFill>
          <p:spPr>
            <a:xfrm>
              <a:off x="2462995" y="1987550"/>
              <a:ext cx="5194299" cy="527051"/>
            </a:xfrm>
            <a:prstGeom prst="rect">
              <a:avLst/>
            </a:prstGeom>
          </p:spPr>
        </p:pic>
      </p:grpSp>
      <p:grpSp>
        <p:nvGrpSpPr>
          <p:cNvPr id="7" name="Group 9"/>
          <p:cNvGrpSpPr/>
          <p:nvPr/>
        </p:nvGrpSpPr>
        <p:grpSpPr>
          <a:xfrm>
            <a:off x="533400" y="4752976"/>
            <a:ext cx="4153125" cy="2028824"/>
            <a:chOff x="320675" y="3346451"/>
            <a:chExt cx="5537500" cy="2705099"/>
          </a:xfrm>
        </p:grpSpPr>
        <p:grpSp>
          <p:nvGrpSpPr>
            <p:cNvPr id="8" name="Group 7"/>
            <p:cNvGrpSpPr/>
            <p:nvPr/>
          </p:nvGrpSpPr>
          <p:grpSpPr>
            <a:xfrm>
              <a:off x="320675" y="3346451"/>
              <a:ext cx="5537500" cy="2705099"/>
              <a:chOff x="2238375" y="1"/>
              <a:chExt cx="7734300" cy="3778248"/>
            </a:xfrm>
          </p:grpSpPr>
          <p:pic>
            <p:nvPicPr>
              <p:cNvPr id="10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8333"/>
              <a:stretch/>
            </p:blipFill>
            <p:spPr>
              <a:xfrm>
                <a:off x="2238375" y="1"/>
                <a:ext cx="7715250" cy="3543300"/>
              </a:xfrm>
              <a:prstGeom prst="rect">
                <a:avLst/>
              </a:prstGeom>
            </p:spPr>
          </p:pic>
          <p:pic>
            <p:nvPicPr>
              <p:cNvPr id="11" name="Picture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3427" b="2962"/>
              <a:stretch/>
            </p:blipFill>
            <p:spPr>
              <a:xfrm>
                <a:off x="2257425" y="3530600"/>
                <a:ext cx="7715250" cy="247649"/>
              </a:xfrm>
              <a:prstGeom prst="rect">
                <a:avLst/>
              </a:prstGeom>
            </p:spPr>
          </p:pic>
        </p:grpSp>
        <p:sp>
          <p:nvSpPr>
            <p:cNvPr id="9" name="TextBox 24"/>
            <p:cNvSpPr txBox="1"/>
            <p:nvPr/>
          </p:nvSpPr>
          <p:spPr>
            <a:xfrm>
              <a:off x="1123410" y="5321246"/>
              <a:ext cx="1286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PyHEADTAIL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9090" y="4769577"/>
            <a:ext cx="3990981" cy="1995491"/>
            <a:chOff x="6540491" y="3524250"/>
            <a:chExt cx="5321308" cy="2660654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491" y="3524250"/>
              <a:ext cx="5321308" cy="2660654"/>
            </a:xfrm>
            <a:prstGeom prst="rect">
              <a:avLst/>
            </a:prstGeom>
          </p:spPr>
        </p:pic>
        <p:sp>
          <p:nvSpPr>
            <p:cNvPr id="14" name="TextBox 26"/>
            <p:cNvSpPr txBox="1"/>
            <p:nvPr/>
          </p:nvSpPr>
          <p:spPr>
            <a:xfrm>
              <a:off x="9289510" y="3651197"/>
              <a:ext cx="1443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2060"/>
                  </a:solidFill>
                </a:rPr>
                <a:t>Measurement</a:t>
              </a: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4191000" y="4381711"/>
            <a:ext cx="1143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Horizontal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842790" y="1317104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Vertical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919784" y="2091878"/>
            <a:ext cx="36601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agreement</a:t>
            </a:r>
            <a:r>
              <a:rPr lang="it-IT" dirty="0" smtClean="0"/>
              <a:t> in the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plane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481232" y="1547500"/>
            <a:ext cx="24435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150968" y="3159494"/>
            <a:ext cx="3429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Threshold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in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observed</a:t>
            </a:r>
            <a:r>
              <a:rPr lang="it-IT" dirty="0" smtClean="0"/>
              <a:t> in </a:t>
            </a:r>
            <a:r>
              <a:rPr lang="it-IT" dirty="0" err="1" smtClean="0"/>
              <a:t>simulations</a:t>
            </a:r>
            <a:endParaRPr lang="it-IT" dirty="0"/>
          </a:p>
          <a:p>
            <a:pPr algn="ctr"/>
            <a:r>
              <a:rPr lang="it-IT" dirty="0" smtClean="0"/>
              <a:t>Electron </a:t>
            </a:r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9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Stable with 1 batch unstable with 4 batches at 2e11</a:t>
            </a:r>
            <a:r>
              <a:rPr lang="en-US" dirty="0" smtClean="0"/>
              <a:t>, Stabilization with batch spacing, </a:t>
            </a:r>
          </a:p>
          <a:p>
            <a:pPr algn="ctr"/>
            <a:r>
              <a:rPr lang="en-US" dirty="0" smtClean="0"/>
              <a:t>Instability threshold around 1.8e11</a:t>
            </a:r>
            <a:endParaRPr lang="en-GB" dirty="0"/>
          </a:p>
        </p:txBody>
      </p:sp>
      <p:pic>
        <p:nvPicPr>
          <p:cNvPr id="13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3429000"/>
            <a:ext cx="4038600" cy="3028950"/>
          </a:xfrm>
        </p:spPr>
      </p:pic>
      <p:pic>
        <p:nvPicPr>
          <p:cNvPr id="17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2" y="3429000"/>
            <a:ext cx="4038600" cy="3028950"/>
          </a:xfrm>
        </p:spPr>
      </p:pic>
      <p:sp>
        <p:nvSpPr>
          <p:cNvPr id="2" name="TextBox 1"/>
          <p:cNvSpPr txBox="1"/>
          <p:nvPr/>
        </p:nvSpPr>
        <p:spPr>
          <a:xfrm>
            <a:off x="2555776" y="34197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batch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34197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batches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140968"/>
            <a:ext cx="1393496" cy="338554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N=2.0e11 </a:t>
            </a:r>
            <a:r>
              <a:rPr lang="en-US" sz="1600" dirty="0" smtClean="0"/>
              <a:t>ppb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141187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3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Stable with 1 batch unstable with 4 batches at 2e11</a:t>
            </a:r>
            <a:r>
              <a:rPr lang="en-US" dirty="0" smtClean="0"/>
              <a:t>, Stabilization with batch spacing, </a:t>
            </a:r>
          </a:p>
          <a:p>
            <a:pPr algn="ctr"/>
            <a:r>
              <a:rPr lang="en-US" dirty="0" smtClean="0"/>
              <a:t>Instability threshold around 1.8e11</a:t>
            </a:r>
            <a:endParaRPr lang="en-GB" dirty="0"/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3429000"/>
            <a:ext cx="4038600" cy="3028950"/>
          </a:xfrm>
        </p:spPr>
      </p:pic>
      <p:pic>
        <p:nvPicPr>
          <p:cNvPr id="15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2" y="3429000"/>
            <a:ext cx="4038600" cy="3028950"/>
          </a:xfrm>
        </p:spPr>
      </p:pic>
      <p:sp>
        <p:nvSpPr>
          <p:cNvPr id="2" name="TextBox 1"/>
          <p:cNvSpPr txBox="1"/>
          <p:nvPr/>
        </p:nvSpPr>
        <p:spPr>
          <a:xfrm>
            <a:off x="2483768" y="34197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batch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3477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batches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140968"/>
            <a:ext cx="1393496" cy="338554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N=2.2e11 ppb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3141187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3501008"/>
            <a:ext cx="4038600" cy="3028950"/>
          </a:xfrm>
        </p:spPr>
      </p:pic>
      <p:pic>
        <p:nvPicPr>
          <p:cNvPr id="1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2" y="3501008"/>
            <a:ext cx="4038600" cy="3028950"/>
          </a:xfrm>
        </p:spPr>
      </p:pic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Stable with 1 batch unstable with 4 batches at 2e11, </a:t>
            </a:r>
            <a:r>
              <a:rPr lang="en-US" dirty="0" smtClean="0">
                <a:solidFill>
                  <a:srgbClr val="FF0000"/>
                </a:solidFill>
              </a:rPr>
              <a:t>Stabilization with batch spacing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Instability threshold around 1.8e11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34197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200ns spacing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35010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500ns spacing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140968"/>
            <a:ext cx="1393496" cy="338554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N=2.2e11 ppb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141187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4038600" cy="3028950"/>
          </a:xfrm>
        </p:spPr>
      </p:pic>
      <p:pic>
        <p:nvPicPr>
          <p:cNvPr id="13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3501008"/>
            <a:ext cx="4038600" cy="3028950"/>
          </a:xfrm>
        </p:spPr>
      </p:pic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Stable with 1 batch unstable with 4 batches at 2e11, </a:t>
            </a:r>
            <a:r>
              <a:rPr lang="en-US" dirty="0" smtClean="0">
                <a:solidFill>
                  <a:srgbClr val="FF0000"/>
                </a:solidFill>
              </a:rPr>
              <a:t>Stabilization with batch spacing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Instability threshold around 1.8e11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51720" y="34197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200ns spacing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1000ns spacing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3140968"/>
            <a:ext cx="1393496" cy="338554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N=2.2e11 ppb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141187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7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6666"/>
            <a:ext cx="4038600" cy="3028950"/>
          </a:xfrm>
        </p:spPr>
      </p:pic>
      <p:pic>
        <p:nvPicPr>
          <p:cNvPr id="1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6666"/>
            <a:ext cx="4038600" cy="3028950"/>
          </a:xfrm>
        </p:spPr>
      </p:pic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Stable with 1 batch unstable with 4 batches at 2e11, Stabilization with batch spacing,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Instability threshold around 1.8e11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6828" y="3300953"/>
            <a:ext cx="1656184" cy="40011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N=1.6e11 ppb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8160" y="2946737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3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2895600" y="1295400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1676400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7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Stable with 1 batch unstable with 4 batches at 2e11, Stabilization with batch spacing,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Instability threshold around 1.8e11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3244914"/>
            <a:ext cx="1656184" cy="40011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N=2.0e11 ppb</a:t>
            </a:r>
            <a:endParaRPr lang="en-GB" sz="2000" dirty="0"/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5024"/>
            <a:ext cx="4038600" cy="3028950"/>
          </a:xfrm>
        </p:spPr>
      </p:pic>
      <p:pic>
        <p:nvPicPr>
          <p:cNvPr id="13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45024"/>
            <a:ext cx="4038600" cy="3028950"/>
          </a:xfrm>
        </p:spPr>
      </p:pic>
      <p:sp>
        <p:nvSpPr>
          <p:cNvPr id="19" name="TextBox 18"/>
          <p:cNvSpPr txBox="1"/>
          <p:nvPr/>
        </p:nvSpPr>
        <p:spPr>
          <a:xfrm>
            <a:off x="6156176" y="3244914"/>
            <a:ext cx="1656184" cy="400110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N=2.2e11 ppb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283968" y="3244914"/>
            <a:ext cx="72008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73887"/>
              </p:ext>
            </p:extLst>
          </p:nvPr>
        </p:nvGraphicFramePr>
        <p:xfrm>
          <a:off x="647700" y="2861072"/>
          <a:ext cx="78867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89481655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605663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</a:t>
                      </a:r>
                      <a:r>
                        <a:rPr lang="en-US" sz="1400" baseline="0" dirty="0" smtClean="0"/>
                        <a:t> observations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Multibunch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PyHEADTAIL</a:t>
                      </a:r>
                      <a:r>
                        <a:rPr lang="en-US" sz="1400" dirty="0" smtClean="0"/>
                        <a:t> simulations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1695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Stable</a:t>
                      </a:r>
                      <a:r>
                        <a:rPr lang="en-US" sz="1400" baseline="0" dirty="0" smtClean="0"/>
                        <a:t> with 1 batch at 2e11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ok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3FE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20809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Unstable with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 batches at 2e11 with</a:t>
                      </a:r>
                      <a:r>
                        <a:rPr lang="en-US" sz="1400" baseline="0" dirty="0" smtClean="0"/>
                        <a:t> BS = 200ns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ok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3FE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14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Mode1 or Mode2 instability depending on </a:t>
                      </a:r>
                      <a:r>
                        <a:rPr lang="en-US" sz="1400" dirty="0" err="1" smtClean="0"/>
                        <a:t>chroma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ongoing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202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at </a:t>
                      </a:r>
                      <a:r>
                        <a:rPr lang="en-US" sz="1400" dirty="0" err="1" smtClean="0"/>
                        <a:t>chromax</a:t>
                      </a:r>
                      <a:r>
                        <a:rPr lang="en-US" sz="1400" dirty="0" smtClean="0"/>
                        <a:t> about 0.6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ongoing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9564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Stabilization with batch spacing &gt;500 ns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ok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3FE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513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 stabilization with </a:t>
                      </a:r>
                      <a:r>
                        <a:rPr lang="en-US" sz="1400" dirty="0" err="1" smtClean="0"/>
                        <a:t>octupole</a:t>
                      </a:r>
                      <a:r>
                        <a:rPr lang="en-US" sz="1400" baseline="0" dirty="0" err="1" smtClean="0"/>
                        <a:t>s</a:t>
                      </a:r>
                      <a:r>
                        <a:rPr lang="en-US" sz="1400" baseline="0" dirty="0" smtClean="0"/>
                        <a:t> 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To be studied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55948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Instability</a:t>
                      </a:r>
                      <a:r>
                        <a:rPr lang="en-US" sz="1400" baseline="0" dirty="0" smtClean="0"/>
                        <a:t> threshold at about 1.8e11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Within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smtClean="0"/>
                        <a:t>10</a:t>
                      </a:r>
                      <a:r>
                        <a:rPr lang="en-GB" sz="1400" baseline="0" dirty="0" smtClean="0"/>
                        <a:t>% (ok)</a:t>
                      </a:r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3FE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07278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895600" y="1764268"/>
            <a:ext cx="345487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Impedance</a:t>
            </a:r>
            <a:r>
              <a:rPr lang="it-IT" dirty="0" smtClean="0"/>
              <a:t> model: </a:t>
            </a:r>
            <a:r>
              <a:rPr lang="it-IT" dirty="0" err="1" smtClean="0"/>
              <a:t>wall</a:t>
            </a:r>
            <a:r>
              <a:rPr lang="it-IT" dirty="0" smtClean="0"/>
              <a:t> and </a:t>
            </a:r>
            <a:r>
              <a:rPr lang="it-IT" dirty="0" err="1" smtClean="0"/>
              <a:t>kickers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2880229" y="2145268"/>
            <a:ext cx="351202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Kicker model fitted with resonators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76200"/>
            <a:ext cx="8686800" cy="1143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bg1"/>
                </a:solidFill>
              </a:rPr>
              <a:t>Understanding of the SPS horizontal instability: PyHEADTAIL simulations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8921" y="5463064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Studies still ongoing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06874" y="6093296"/>
            <a:ext cx="3168352" cy="369332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looks we are on the good 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Some potential mitigation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8593404" cy="4525963"/>
          </a:xfrm>
        </p:spPr>
        <p:txBody>
          <a:bodyPr>
            <a:noAutofit/>
          </a:bodyPr>
          <a:lstStyle/>
          <a:p>
            <a:r>
              <a:rPr lang="en-US" sz="2000" dirty="0"/>
              <a:t>Stabilization with </a:t>
            </a:r>
            <a:r>
              <a:rPr lang="en-US" sz="2000" dirty="0" err="1" smtClean="0"/>
              <a:t>octupoles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chroma</a:t>
            </a:r>
            <a:r>
              <a:rPr lang="en-US" sz="2000" dirty="0" smtClean="0"/>
              <a:t> and damper </a:t>
            </a:r>
            <a:endParaRPr lang="en-US" sz="2000" dirty="0" smtClean="0"/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obvious above </a:t>
            </a:r>
            <a:r>
              <a:rPr lang="en-US" sz="2000" dirty="0" smtClean="0"/>
              <a:t>2.1e11 during the 2018 MDs</a:t>
            </a:r>
            <a:endParaRPr lang="en-GB" sz="2000" dirty="0"/>
          </a:p>
          <a:p>
            <a:r>
              <a:rPr lang="en-US" sz="2000" dirty="0" smtClean="0"/>
              <a:t>Impedance mitigation</a:t>
            </a:r>
          </a:p>
          <a:p>
            <a:pPr lvl="1"/>
            <a:r>
              <a:rPr lang="en-US" sz="2000" dirty="0" smtClean="0"/>
              <a:t>Modifying once again MKE serigraphy</a:t>
            </a:r>
          </a:p>
          <a:p>
            <a:pPr lvl="2"/>
            <a:r>
              <a:rPr lang="en-US" dirty="0" smtClean="0"/>
              <a:t>MKE serigraphy design is optimized to reduce beam induced heating whatever change will likely worsen the situation</a:t>
            </a:r>
            <a:endParaRPr lang="en-US" dirty="0"/>
          </a:p>
          <a:p>
            <a:r>
              <a:rPr lang="en-US" sz="2000" dirty="0" smtClean="0"/>
              <a:t>Crazy solution: putting a stabilizing device</a:t>
            </a:r>
          </a:p>
          <a:p>
            <a:pPr lvl="1"/>
            <a:r>
              <a:rPr lang="en-US" sz="2000" dirty="0" smtClean="0"/>
              <a:t>MKE like structure</a:t>
            </a:r>
          </a:p>
          <a:p>
            <a:pPr lvl="2"/>
            <a:r>
              <a:rPr lang="en-US" dirty="0"/>
              <a:t>The impedance will have a destabilizing effect for TMCI and longitudinal plane (equivalent to an increase of the kicker broadband impedance)</a:t>
            </a:r>
          </a:p>
          <a:p>
            <a:pPr lvl="3"/>
            <a:r>
              <a:rPr lang="en-US" sz="2000" dirty="0" smtClean="0"/>
              <a:t>Once simulation model is fully benchmarked we could be more quantitative on the impedance needed</a:t>
            </a:r>
          </a:p>
          <a:p>
            <a:r>
              <a:rPr lang="en-US" sz="2000" dirty="0" smtClean="0"/>
              <a:t>Implement WBFS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795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SPS horizontal instability could be a serious limitation for LIU</a:t>
            </a:r>
          </a:p>
          <a:p>
            <a:r>
              <a:rPr lang="en-US" dirty="0" smtClean="0"/>
              <a:t>A possible explanation of the impedance mechanism driving the instability has been presented by using </a:t>
            </a:r>
            <a:r>
              <a:rPr lang="en-US" dirty="0" err="1" smtClean="0"/>
              <a:t>Sacherer</a:t>
            </a:r>
            <a:r>
              <a:rPr lang="en-US" dirty="0" smtClean="0"/>
              <a:t> theory</a:t>
            </a:r>
          </a:p>
          <a:p>
            <a:r>
              <a:rPr lang="en-US" dirty="0" smtClean="0"/>
              <a:t>More involved model including arbitrary filling scheme, damper, detuning impedance and nonlinearities goes in the same direction</a:t>
            </a:r>
          </a:p>
          <a:p>
            <a:pPr lvl="1"/>
            <a:r>
              <a:rPr lang="en-US" dirty="0" smtClean="0"/>
              <a:t>To be continued</a:t>
            </a:r>
          </a:p>
          <a:p>
            <a:pPr lvl="2"/>
            <a:r>
              <a:rPr lang="en-US" dirty="0" smtClean="0"/>
              <a:t>Finalize the benchmarking studies</a:t>
            </a:r>
          </a:p>
          <a:p>
            <a:pPr lvl="2"/>
            <a:r>
              <a:rPr lang="en-US" dirty="0" smtClean="0"/>
              <a:t>Using the simulation model to study possible mitigation measures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5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7214" y="1335034"/>
            <a:ext cx="8229600" cy="4525963"/>
          </a:xfrm>
        </p:spPr>
        <p:txBody>
          <a:bodyPr/>
          <a:lstStyle/>
          <a:p>
            <a:r>
              <a:rPr lang="en-US" sz="1800" dirty="0"/>
              <a:t>Elements included in the database:</a:t>
            </a:r>
          </a:p>
          <a:p>
            <a:pPr lvl="1"/>
            <a:r>
              <a:rPr lang="en-US" sz="1200" dirty="0" smtClean="0"/>
              <a:t>Wall </a:t>
            </a:r>
            <a:r>
              <a:rPr lang="en-US" sz="1200" dirty="0"/>
              <a:t>impedance that takes into account the different SPS vacuum chambers  (analytical calculations)</a:t>
            </a:r>
          </a:p>
          <a:p>
            <a:pPr lvl="1"/>
            <a:r>
              <a:rPr lang="en-US" sz="1200" dirty="0"/>
              <a:t>K</a:t>
            </a:r>
            <a:r>
              <a:rPr lang="en-US" sz="1200" dirty="0" smtClean="0"/>
              <a:t>ickers  </a:t>
            </a:r>
            <a:r>
              <a:rPr lang="en-US" sz="1200" dirty="0"/>
              <a:t>(CST 3D </a:t>
            </a:r>
            <a:r>
              <a:rPr lang="en-US" sz="1200" dirty="0" smtClean="0"/>
              <a:t>simulations) </a:t>
            </a:r>
          </a:p>
          <a:p>
            <a:pPr lvl="1"/>
            <a:r>
              <a:rPr lang="en-US" sz="1200" dirty="0"/>
              <a:t>RF cavities  (200 MHZ and 800 MHz) without couplers (CST 3D simulations) </a:t>
            </a:r>
          </a:p>
          <a:p>
            <a:pPr lvl="1"/>
            <a:r>
              <a:rPr lang="en-US" sz="1200" dirty="0" smtClean="0"/>
              <a:t>Broadband </a:t>
            </a:r>
            <a:r>
              <a:rPr lang="en-US" sz="1200" dirty="0"/>
              <a:t>impedance of step transitions (CST 3D simulations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/>
              <a:t>Horizontal (BPH) and vertical (BPV) beam position monitors  (CST 3D simulations) </a:t>
            </a:r>
            <a:endParaRPr lang="en-US" sz="1200" dirty="0" smtClean="0"/>
          </a:p>
          <a:p>
            <a:pPr lvl="1"/>
            <a:r>
              <a:rPr lang="en-US" sz="1200" dirty="0" smtClean="0"/>
              <a:t>Step-transitions and flanges (CST 3D simulations)</a:t>
            </a:r>
            <a:endParaRPr lang="en-US" sz="12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169" t="13367" r="51268" b="33170"/>
          <a:stretch>
            <a:fillRect/>
          </a:stretch>
        </p:blipFill>
        <p:spPr bwMode="auto">
          <a:xfrm>
            <a:off x="6109814" y="5264970"/>
            <a:ext cx="21605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59322" y="3019184"/>
            <a:ext cx="833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Kickers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9021" y="2996952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Beam pipe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07964" y="5162906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908222" y="5127281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BPV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38623" y="3025263"/>
            <a:ext cx="11631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RF cavities</a:t>
            </a:r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 l="62376" t="12971" r="494" b="22127"/>
          <a:stretch>
            <a:fillRect/>
          </a:stretch>
        </p:blipFill>
        <p:spPr bwMode="auto">
          <a:xfrm>
            <a:off x="6120904" y="3365371"/>
            <a:ext cx="21955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 l="10309" t="24034" r="53285" b="41635"/>
          <a:stretch>
            <a:fillRect/>
          </a:stretch>
        </p:blipFill>
        <p:spPr bwMode="auto">
          <a:xfrm>
            <a:off x="3214214" y="5521681"/>
            <a:ext cx="25939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MKP_seg.bmp"/>
          <p:cNvPicPr>
            <a:picLocks noChangeAspect="1"/>
          </p:cNvPicPr>
          <p:nvPr/>
        </p:nvPicPr>
        <p:blipFill>
          <a:blip r:embed="rId5" cstate="print"/>
          <a:srcRect l="16340" r="18301"/>
          <a:stretch>
            <a:fillRect/>
          </a:stretch>
        </p:blipFill>
        <p:spPr>
          <a:xfrm>
            <a:off x="3533424" y="3372624"/>
            <a:ext cx="1905000" cy="1451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6" y="3367190"/>
            <a:ext cx="2193003" cy="1549567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38010" y="4896775"/>
            <a:ext cx="1645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Step transitions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6243" r="28162" b="20050"/>
          <a:stretch/>
        </p:blipFill>
        <p:spPr>
          <a:xfrm>
            <a:off x="645176" y="5264127"/>
            <a:ext cx="2045434" cy="13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0F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GB" b="1" dirty="0">
              <a:solidFill>
                <a:srgbClr val="20F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8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22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Headtail</a:t>
            </a:r>
            <a:r>
              <a:rPr lang="en-US" dirty="0" smtClean="0"/>
              <a:t> transverse instability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Mode 0 above transition is stable for positive chromaticity and unstable for negative chromaticity </a:t>
                </a:r>
              </a:p>
              <a:p>
                <a:pPr lvl="1" algn="just"/>
                <a:r>
                  <a:rPr lang="en-US" dirty="0" smtClean="0"/>
                  <a:t>general rule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&gt;0)]&gt;0</m:t>
                    </m:r>
                  </m:oMath>
                </a14:m>
                <a:endParaRPr lang="en-US" dirty="0" smtClean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 smtClean="0"/>
                  <a:t>Mode l&gt;0 above transition are unstable for positive chromaticity and stable for negative chromaticity </a:t>
                </a:r>
              </a:p>
              <a:p>
                <a:pPr lvl="1" algn="just"/>
                <a:r>
                  <a:rPr lang="en-US" dirty="0" smtClean="0"/>
                  <a:t>depends on the impedance 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err="1" smtClean="0"/>
              <a:t>Headtail</a:t>
            </a:r>
            <a:r>
              <a:rPr lang="en-US" dirty="0" smtClean="0"/>
              <a:t> mode 0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26549"/>
            <a:ext cx="5451428" cy="3946667"/>
          </a:xfrm>
        </p:spPr>
      </p:pic>
      <p:sp>
        <p:nvSpPr>
          <p:cNvPr id="8" name="TextBox 7"/>
          <p:cNvSpPr txBox="1"/>
          <p:nvPr/>
        </p:nvSpPr>
        <p:spPr>
          <a:xfrm>
            <a:off x="5821550" y="3973706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38707" y="5517232"/>
                <a:ext cx="5425781" cy="1232004"/>
              </a:xfrm>
              <a:prstGeom prst="rect">
                <a:avLst/>
              </a:prstGeom>
              <a:solidFill>
                <a:srgbClr val="20F844"/>
              </a:solidFill>
            </p:spPr>
            <p:txBody>
              <a:bodyPr wrap="none">
                <a:spAutoFit/>
              </a:bodyPr>
              <a:lstStyle/>
              <a:p>
                <a:pPr lvl="1" algn="just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𝑑𝑖𝑝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&lt;0     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𝑈𝑛𝑠𝑡𝑎𝑏𝑙𝑒</m:t>
                              </m:r>
                            </m:e>
                            <m:e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𝑑𝑖𝑝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 dirty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𝑆𝑡𝑎𝑏𝑙𝑒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07" y="5517232"/>
                <a:ext cx="5425781" cy="12320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7200" y="1196752"/>
            <a:ext cx="1810544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3928" y="1063769"/>
                <a:ext cx="1942647" cy="276999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063769"/>
                <a:ext cx="1942647" cy="276999"/>
              </a:xfrm>
              <a:prstGeom prst="rect">
                <a:avLst/>
              </a:prstGeom>
              <a:blipFill>
                <a:blip r:embed="rId4"/>
                <a:stretch>
                  <a:fillRect l="-251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43734" y="5938025"/>
                <a:ext cx="2843808" cy="390748"/>
              </a:xfrm>
              <a:prstGeom prst="rect">
                <a:avLst/>
              </a:prstGeom>
              <a:solidFill>
                <a:srgbClr val="20F844"/>
              </a:solidFill>
            </p:spPr>
            <p:txBody>
              <a:bodyPr wrap="square">
                <a:spAutoFit/>
              </a:bodyPr>
              <a:lstStyle/>
              <a:p>
                <a:pPr lvl="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&gt;0)]&gt;0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4" y="5938025"/>
                <a:ext cx="2843808" cy="390748"/>
              </a:xfrm>
              <a:prstGeom prst="rect">
                <a:avLst/>
              </a:prstGeom>
              <a:blipFill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Arrow 18"/>
          <p:cNvSpPr/>
          <p:nvPr/>
        </p:nvSpPr>
        <p:spPr>
          <a:xfrm>
            <a:off x="3102258" y="6042103"/>
            <a:ext cx="389622" cy="195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14112" y="139477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 wall impedance model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466450" y="5171047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73751"/>
            <a:ext cx="5333333" cy="4000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Headtail</a:t>
            </a:r>
            <a:r>
              <a:rPr lang="en-US" dirty="0" smtClean="0"/>
              <a:t> mode l&gt;0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17127" y="14340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 wall impedance model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55676" y="6051556"/>
            <a:ext cx="583264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general rule for stability criteria can be given for mode 1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300192" y="5290175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5779" y="1124744"/>
                <a:ext cx="1942647" cy="276999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779" y="1124744"/>
                <a:ext cx="1942647" cy="276999"/>
              </a:xfrm>
              <a:prstGeom prst="rect">
                <a:avLst/>
              </a:prstGeom>
              <a:blipFill>
                <a:blip r:embed="rId3"/>
                <a:stretch>
                  <a:fillRect l="-251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21550" y="3973706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1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380000" cy="54266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Headtail</a:t>
            </a:r>
            <a:r>
              <a:rPr lang="en-US" dirty="0" smtClean="0"/>
              <a:t> mode l&gt;0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700808"/>
            <a:ext cx="2736304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wall impedance model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33809" y="6409038"/>
            <a:ext cx="583264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general rule for stability criteria can be given for mode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6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133333" cy="4600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Headtail</a:t>
            </a:r>
            <a:r>
              <a:rPr lang="en-US" dirty="0" smtClean="0"/>
              <a:t> mode l&gt;0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88106" y="1484784"/>
            <a:ext cx="463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 kicker impedance model without serigraphy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32240" y="5851567"/>
            <a:ext cx="576064" cy="18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91680" y="6309320"/>
            <a:ext cx="583264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general rule for stability criteria can be given for mode 1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21550" y="3973706"/>
            <a:ext cx="72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dirty="0" smtClean="0"/>
              <a:t>=0.2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25779" y="1124744"/>
                <a:ext cx="1942647" cy="276999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779" y="1124744"/>
                <a:ext cx="1942647" cy="276999"/>
              </a:xfrm>
              <a:prstGeom prst="rect">
                <a:avLst/>
              </a:prstGeom>
              <a:blipFill>
                <a:blip r:embed="rId3"/>
                <a:stretch>
                  <a:fillRect l="-2516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4" y="980728"/>
            <a:ext cx="7495714" cy="542666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Headtail</a:t>
            </a:r>
            <a:r>
              <a:rPr lang="en-US" dirty="0" smtClean="0"/>
              <a:t> mode l&gt;0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36178" y="2420888"/>
            <a:ext cx="463622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kicker impedance model without serigraphy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6444044"/>
            <a:ext cx="583264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general rule for stability criteria can be given for mode 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65" y="1916832"/>
            <a:ext cx="5766670" cy="452596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3184" y="18864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plot of the </a:t>
            </a:r>
            <a:r>
              <a:rPr lang="en-US" dirty="0" err="1" smtClean="0"/>
              <a:t>headtail</a:t>
            </a:r>
            <a:r>
              <a:rPr lang="en-US" dirty="0" smtClean="0"/>
              <a:t> growth rates with SPS model without serigraphy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547500"/>
            <a:ext cx="1728192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Sacherer</a:t>
            </a:r>
            <a:r>
              <a:rPr lang="en-US" dirty="0" smtClean="0"/>
              <a:t> 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3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6313"/>
            <a:ext cx="4038600" cy="3141677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313"/>
            <a:ext cx="4038600" cy="3141677"/>
          </a:xfrm>
        </p:spPr>
      </p:pic>
      <p:sp>
        <p:nvSpPr>
          <p:cNvPr id="13" name="TextBox 12"/>
          <p:cNvSpPr txBox="1"/>
          <p:nvPr/>
        </p:nvSpPr>
        <p:spPr>
          <a:xfrm>
            <a:off x="1619672" y="1690267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1677948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0532" y="2076533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2048823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6011996"/>
            <a:ext cx="5842992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instability could be enhanced with multiple bunches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1690267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56276" y="1650866"/>
            <a:ext cx="756084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M=48</a:t>
            </a:r>
            <a:endParaRPr lang="en-GB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SPS growth rates with SPS impedance model from </a:t>
            </a:r>
            <a:r>
              <a:rPr lang="en-US" dirty="0" err="1"/>
              <a:t>Sacherer</a:t>
            </a:r>
            <a:r>
              <a:rPr lang="en-US" dirty="0"/>
              <a:t> theory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7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04764"/>
            <a:ext cx="6954286" cy="49485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8640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SPS transverse impedance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52808"/>
            <a:ext cx="6171198" cy="40684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(coherent tune shifts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FF0000"/>
                </a:solidFill>
              </a:rPr>
              <a:t>head-tail </a:t>
            </a:r>
            <a:r>
              <a:rPr lang="en-GB" sz="1800" dirty="0">
                <a:solidFill>
                  <a:srgbClr val="FF0000"/>
                </a:solidFill>
              </a:rPr>
              <a:t>instability growth </a:t>
            </a:r>
            <a:r>
              <a:rPr lang="en-GB" sz="1800" dirty="0" smtClean="0">
                <a:solidFill>
                  <a:srgbClr val="FF0000"/>
                </a:solidFill>
              </a:rPr>
              <a:t>rates mode 0</a:t>
            </a:r>
            <a:r>
              <a:rPr lang="en-GB" sz="1800" dirty="0" smtClean="0"/>
              <a:t>, </a:t>
            </a:r>
            <a:r>
              <a:rPr lang="en-GB" sz="1800" dirty="0"/>
              <a:t>TMCI thresholds and intra-bunch motion)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865403"/>
            <a:ext cx="93610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Q20 </a:t>
            </a:r>
            <a:r>
              <a:rPr lang="en-GB" sz="1350" dirty="0"/>
              <a:t>optics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088" y="1824934"/>
            <a:ext cx="936104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0080" y="6309320"/>
            <a:ext cx="72362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M. Beck et al</a:t>
            </a:r>
            <a:r>
              <a:rPr lang="en-GB" sz="1600" dirty="0"/>
              <a:t>., </a:t>
            </a:r>
            <a:r>
              <a:rPr lang="en-GB" sz="1600" dirty="0" smtClean="0"/>
              <a:t>STUDIES OF HORIZONTAL INSTABILITIES IN THE CERN SPS, IPAC2018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86845" y="1824934"/>
            <a:ext cx="1209492" cy="379930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Horizontal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3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43397"/>
            <a:ext cx="581808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SPS </a:t>
            </a:r>
            <a:r>
              <a:rPr lang="en-US" dirty="0" err="1" smtClean="0"/>
              <a:t>headtail</a:t>
            </a:r>
            <a:r>
              <a:rPr lang="en-US" dirty="0" smtClean="0"/>
              <a:t> instability growth rates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940152" y="3137376"/>
          <a:ext cx="31683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=0.17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=0.27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=0.37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496" y="1742373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40064" y="2790811"/>
            <a:ext cx="3134150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Summary of instability observations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742373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2843" y="4234943"/>
            <a:ext cx="403244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4003" y="1809117"/>
                <a:ext cx="143212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03" y="1809117"/>
                <a:ext cx="1432122" cy="276999"/>
              </a:xfrm>
              <a:prstGeom prst="rect">
                <a:avLst/>
              </a:prstGeom>
              <a:blipFill>
                <a:blip r:embed="rId3"/>
                <a:stretch>
                  <a:fillRect l="-1702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656125" y="1773323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13647" y="2492896"/>
            <a:ext cx="2" cy="35283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3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2088545"/>
            <a:ext cx="5818086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35496" y="1700808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1700808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5133" y="4207233"/>
            <a:ext cx="403244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940152" y="3137376"/>
          <a:ext cx="31683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=0.17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=0.27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=0.37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940064" y="2790811"/>
            <a:ext cx="3134150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Summary of instability observations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24003" y="1794423"/>
                <a:ext cx="143212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03" y="1794423"/>
                <a:ext cx="1432122" cy="276999"/>
              </a:xfrm>
              <a:prstGeom prst="rect">
                <a:avLst/>
              </a:prstGeom>
              <a:blipFill>
                <a:blip r:embed="rId3"/>
                <a:stretch>
                  <a:fillRect l="-1702" t="-4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SPS </a:t>
            </a:r>
            <a:r>
              <a:rPr lang="en-US" dirty="0" err="1" smtClean="0"/>
              <a:t>headtail</a:t>
            </a:r>
            <a:r>
              <a:rPr lang="en-US" dirty="0" smtClean="0"/>
              <a:t> instability growth rates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56125" y="1773323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97059" y="2423621"/>
            <a:ext cx="2" cy="35283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7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" y="2111285"/>
            <a:ext cx="5818086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35496" y="1700808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1700808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940152" y="3137376"/>
          <a:ext cx="31683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97061529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331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Chromaticity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Stability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17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=0.17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51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=0.27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81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  <a:effectLst/>
                        </a:rPr>
                        <a:t>ξ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=0.37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effectLst/>
                        </a:rPr>
                        <a:t>Unstable mode1</a:t>
                      </a:r>
                      <a:endParaRPr lang="en-GB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4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Unstable mode2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7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ξ</a:t>
                      </a:r>
                      <a:r>
                        <a:rPr lang="en-US" dirty="0" smtClean="0"/>
                        <a:t>=0.67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2675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064" y="2790811"/>
            <a:ext cx="3134150" cy="33855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Summary of instability observations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24003" y="1794423"/>
                <a:ext cx="143212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03" y="1794423"/>
                <a:ext cx="1432122" cy="276999"/>
              </a:xfrm>
              <a:prstGeom prst="rect">
                <a:avLst/>
              </a:prstGeom>
              <a:blipFill>
                <a:blip r:embed="rId3"/>
                <a:stretch>
                  <a:fillRect l="-1702" t="-4348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SPS </a:t>
            </a:r>
            <a:r>
              <a:rPr lang="en-US" dirty="0" err="1" smtClean="0"/>
              <a:t>headtail</a:t>
            </a:r>
            <a:r>
              <a:rPr lang="en-US" dirty="0" smtClean="0"/>
              <a:t> instability growth rates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56125" y="1773323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57661" y="2451331"/>
            <a:ext cx="2" cy="35283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6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7033"/>
            <a:ext cx="4038600" cy="314167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38600" cy="3141677"/>
          </a:xfrm>
        </p:spPr>
      </p:pic>
      <p:sp>
        <p:nvSpPr>
          <p:cNvPr id="13" name="TextBox 12"/>
          <p:cNvSpPr txBox="1"/>
          <p:nvPr/>
        </p:nvSpPr>
        <p:spPr>
          <a:xfrm>
            <a:off x="2051720" y="1618259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1605940"/>
            <a:ext cx="936104" cy="370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0532" y="1979548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1979548"/>
            <a:ext cx="3960440" cy="369332"/>
          </a:xfrm>
          <a:prstGeom prst="rect">
            <a:avLst/>
          </a:prstGeom>
          <a:solidFill>
            <a:srgbClr val="9EFCA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SPS impedance model (</a:t>
            </a:r>
            <a:r>
              <a:rPr lang="en-US" dirty="0" err="1" smtClean="0"/>
              <a:t>Sacherer</a:t>
            </a:r>
            <a:r>
              <a:rPr lang="en-US" dirty="0" smtClean="0"/>
              <a:t> theory)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5877272"/>
            <a:ext cx="655272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Expectations from the SPS impedance model with </a:t>
            </a:r>
            <a:r>
              <a:rPr lang="en-US" dirty="0" err="1" smtClean="0"/>
              <a:t>Sacherer</a:t>
            </a:r>
            <a:r>
              <a:rPr lang="en-US" dirty="0" smtClean="0"/>
              <a:t> theory are consistent with instability observations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SPS </a:t>
            </a:r>
            <a:r>
              <a:rPr lang="en-US" dirty="0" err="1" smtClean="0"/>
              <a:t>headtail</a:t>
            </a:r>
            <a:r>
              <a:rPr lang="en-US" dirty="0" smtClean="0"/>
              <a:t> instability growth rates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1603239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92280" y="1613664"/>
            <a:ext cx="648072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1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Effect of wall and kicker impedance with and without detuning impedance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1164"/>
            <a:ext cx="4038600" cy="317209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1164"/>
            <a:ext cx="4038600" cy="3172092"/>
          </a:xfrm>
        </p:spPr>
      </p:pic>
      <p:sp>
        <p:nvSpPr>
          <p:cNvPr id="10" name="TextBox 9"/>
          <p:cNvSpPr txBox="1"/>
          <p:nvPr/>
        </p:nvSpPr>
        <p:spPr>
          <a:xfrm>
            <a:off x="3415680" y="2162024"/>
            <a:ext cx="216024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Impedance+Damper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57536" y="2376498"/>
            <a:ext cx="1152128" cy="369332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376498"/>
            <a:ext cx="936104" cy="369332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Vertical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6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8580" y="105570"/>
            <a:ext cx="8686800" cy="77828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 smtClean="0"/>
              <a:t>SPS </a:t>
            </a:r>
            <a:r>
              <a:rPr lang="it-IT" dirty="0" err="1"/>
              <a:t>horizontal</a:t>
            </a:r>
            <a:r>
              <a:rPr lang="it-IT" dirty="0"/>
              <a:t> </a:t>
            </a:r>
            <a:r>
              <a:rPr lang="it-IT" dirty="0" err="1" smtClean="0"/>
              <a:t>instability</a:t>
            </a:r>
            <a:endParaRPr lang="it-IT" dirty="0"/>
          </a:p>
        </p:txBody>
      </p:sp>
      <p:grpSp>
        <p:nvGrpSpPr>
          <p:cNvPr id="6" name="Group 46"/>
          <p:cNvGrpSpPr/>
          <p:nvPr/>
        </p:nvGrpSpPr>
        <p:grpSpPr>
          <a:xfrm>
            <a:off x="6244687" y="2813529"/>
            <a:ext cx="2790373" cy="1556787"/>
            <a:chOff x="6142612" y="1572894"/>
            <a:chExt cx="2790373" cy="1556787"/>
          </a:xfrm>
        </p:grpSpPr>
        <p:sp>
          <p:nvSpPr>
            <p:cNvPr id="7" name="TextBox 16"/>
            <p:cNvSpPr txBox="1"/>
            <p:nvPr/>
          </p:nvSpPr>
          <p:spPr>
            <a:xfrm>
              <a:off x="6142612" y="2483350"/>
              <a:ext cx="2790373" cy="646331"/>
            </a:xfrm>
            <a:prstGeom prst="rect">
              <a:avLst/>
            </a:prstGeom>
            <a:noFill/>
            <a:ln w="28575">
              <a:solidFill>
                <a:srgbClr val="0070C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c), build and implement WBFS in H plane (&gt;2 MCHF)</a:t>
              </a:r>
            </a:p>
          </p:txBody>
        </p:sp>
        <p:cxnSp>
          <p:nvCxnSpPr>
            <p:cNvPr id="8" name="Straight Connector 37"/>
            <p:cNvCxnSpPr/>
            <p:nvPr/>
          </p:nvCxnSpPr>
          <p:spPr>
            <a:xfrm>
              <a:off x="7242914" y="1572894"/>
              <a:ext cx="0" cy="900000"/>
            </a:xfrm>
            <a:prstGeom prst="line">
              <a:avLst/>
            </a:prstGeom>
            <a:ln w="28575">
              <a:solidFill>
                <a:srgbClr val="0070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"/>
          <p:cNvGrpSpPr/>
          <p:nvPr/>
        </p:nvGrpSpPr>
        <p:grpSpPr>
          <a:xfrm>
            <a:off x="360959" y="2806134"/>
            <a:ext cx="4281022" cy="2708005"/>
            <a:chOff x="258885" y="1536003"/>
            <a:chExt cx="4281022" cy="2708005"/>
          </a:xfrm>
        </p:grpSpPr>
        <p:grpSp>
          <p:nvGrpSpPr>
            <p:cNvPr id="10" name="Group 45"/>
            <p:cNvGrpSpPr/>
            <p:nvPr/>
          </p:nvGrpSpPr>
          <p:grpSpPr>
            <a:xfrm>
              <a:off x="258885" y="1544796"/>
              <a:ext cx="4281022" cy="2699212"/>
              <a:chOff x="258885" y="1544796"/>
              <a:chExt cx="4281022" cy="2699212"/>
            </a:xfrm>
          </p:grpSpPr>
          <p:cxnSp>
            <p:nvCxnSpPr>
              <p:cNvPr id="12" name="Straight Connector 9"/>
              <p:cNvCxnSpPr/>
              <p:nvPr/>
            </p:nvCxnSpPr>
            <p:spPr>
              <a:xfrm>
                <a:off x="2172680" y="1544796"/>
                <a:ext cx="1" cy="667887"/>
              </a:xfrm>
              <a:prstGeom prst="line">
                <a:avLst/>
              </a:prstGeom>
              <a:ln w="28575">
                <a:solidFill>
                  <a:srgbClr val="0070C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0"/>
              <p:cNvSpPr txBox="1"/>
              <p:nvPr/>
            </p:nvSpPr>
            <p:spPr>
              <a:xfrm>
                <a:off x="258885" y="2212683"/>
                <a:ext cx="4281022" cy="2031325"/>
              </a:xfrm>
              <a:prstGeom prst="rect">
                <a:avLst/>
              </a:prstGeom>
              <a:noFill/>
              <a:ln w="28575">
                <a:solidFill>
                  <a:srgbClr val="0070C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Gradually commission LIU beams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dirty="0"/>
                  <a:t>Beams can be produced up to SPS extraction within budgets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dirty="0"/>
                  <a:t>Need for Q22 or e-cloud limits high intensity operation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en-US" dirty="0"/>
                  <a:t>Horizontal instability for high intensity cannot be suppressed</a:t>
                </a:r>
              </a:p>
            </p:txBody>
          </p:sp>
        </p:grpSp>
        <p:cxnSp>
          <p:nvCxnSpPr>
            <p:cNvPr id="11" name="Straight Connector 29"/>
            <p:cNvCxnSpPr/>
            <p:nvPr/>
          </p:nvCxnSpPr>
          <p:spPr>
            <a:xfrm>
              <a:off x="3860602" y="1536003"/>
              <a:ext cx="1" cy="667887"/>
            </a:xfrm>
            <a:prstGeom prst="line">
              <a:avLst/>
            </a:prstGeom>
            <a:ln w="28575">
              <a:solidFill>
                <a:srgbClr val="0070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22733" y="2811201"/>
            <a:ext cx="2649519" cy="3227388"/>
            <a:chOff x="4920658" y="1570567"/>
            <a:chExt cx="2649519" cy="3227388"/>
          </a:xfrm>
        </p:grpSpPr>
        <p:sp>
          <p:nvSpPr>
            <p:cNvPr id="15" name="TextBox 42"/>
            <p:cNvSpPr txBox="1"/>
            <p:nvPr/>
          </p:nvSpPr>
          <p:spPr>
            <a:xfrm>
              <a:off x="4920658" y="3874625"/>
              <a:ext cx="2649519" cy="923330"/>
            </a:xfrm>
            <a:prstGeom prst="rect">
              <a:avLst/>
            </a:prstGeom>
            <a:noFill/>
            <a:ln w="28575">
              <a:solidFill>
                <a:srgbClr val="0070C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b), operational deployment of existing (V) system</a:t>
              </a:r>
            </a:p>
          </p:txBody>
        </p:sp>
        <p:cxnSp>
          <p:nvCxnSpPr>
            <p:cNvPr id="16" name="Straight Connector 31"/>
            <p:cNvCxnSpPr/>
            <p:nvPr/>
          </p:nvCxnSpPr>
          <p:spPr>
            <a:xfrm>
              <a:off x="4923680" y="1570567"/>
              <a:ext cx="0" cy="2340000"/>
            </a:xfrm>
            <a:prstGeom prst="line">
              <a:avLst/>
            </a:prstGeom>
            <a:ln w="28575">
              <a:solidFill>
                <a:srgbClr val="0070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0"/>
          <p:cNvGrpSpPr/>
          <p:nvPr/>
        </p:nvGrpSpPr>
        <p:grpSpPr>
          <a:xfrm>
            <a:off x="228600" y="2286000"/>
            <a:ext cx="8258418" cy="559579"/>
            <a:chOff x="126526" y="1015869"/>
            <a:chExt cx="8258418" cy="559579"/>
          </a:xfrm>
        </p:grpSpPr>
        <p:grpSp>
          <p:nvGrpSpPr>
            <p:cNvPr id="18" name="Group 32"/>
            <p:cNvGrpSpPr/>
            <p:nvPr/>
          </p:nvGrpSpPr>
          <p:grpSpPr>
            <a:xfrm>
              <a:off x="126526" y="1261043"/>
              <a:ext cx="1354212" cy="314405"/>
              <a:chOff x="777157" y="4324072"/>
              <a:chExt cx="1354212" cy="314405"/>
            </a:xfrm>
          </p:grpSpPr>
          <p:sp>
            <p:nvSpPr>
              <p:cNvPr id="35" name="Chevron 55"/>
              <p:cNvSpPr/>
              <p:nvPr/>
            </p:nvSpPr>
            <p:spPr>
              <a:xfrm flipV="1">
                <a:off x="790408" y="4352406"/>
                <a:ext cx="1340961" cy="245276"/>
              </a:xfrm>
              <a:prstGeom prst="chevron">
                <a:avLst/>
              </a:prstGeom>
              <a:solidFill>
                <a:srgbClr val="0070C0"/>
              </a:solidFill>
              <a:ln w="38100" cmpd="sng">
                <a:solidFill>
                  <a:schemeClr val="accent4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56"/>
              <p:cNvSpPr txBox="1"/>
              <p:nvPr/>
            </p:nvSpPr>
            <p:spPr>
              <a:xfrm>
                <a:off x="777157" y="4324072"/>
                <a:ext cx="1326067" cy="31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2020-21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oup 33"/>
            <p:cNvGrpSpPr/>
            <p:nvPr/>
          </p:nvGrpSpPr>
          <p:grpSpPr>
            <a:xfrm>
              <a:off x="1514626" y="1261043"/>
              <a:ext cx="1354212" cy="314405"/>
              <a:chOff x="2349888" y="4324072"/>
              <a:chExt cx="1354212" cy="314405"/>
            </a:xfrm>
          </p:grpSpPr>
          <p:sp>
            <p:nvSpPr>
              <p:cNvPr id="33" name="Chevron 53"/>
              <p:cNvSpPr/>
              <p:nvPr/>
            </p:nvSpPr>
            <p:spPr>
              <a:xfrm flipV="1">
                <a:off x="2363139" y="4352406"/>
                <a:ext cx="1340961" cy="245276"/>
              </a:xfrm>
              <a:prstGeom prst="chevron">
                <a:avLst/>
              </a:prstGeom>
              <a:solidFill>
                <a:srgbClr val="0070C0"/>
              </a:solidFill>
              <a:ln w="38100" cmpd="sng">
                <a:solidFill>
                  <a:schemeClr val="accent4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54"/>
              <p:cNvSpPr txBox="1"/>
              <p:nvPr/>
            </p:nvSpPr>
            <p:spPr>
              <a:xfrm>
                <a:off x="2349888" y="4324072"/>
                <a:ext cx="1326067" cy="31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2022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34"/>
            <p:cNvGrpSpPr/>
            <p:nvPr/>
          </p:nvGrpSpPr>
          <p:grpSpPr>
            <a:xfrm>
              <a:off x="5907605" y="1254695"/>
              <a:ext cx="2477339" cy="307777"/>
              <a:chOff x="3271989" y="1269453"/>
              <a:chExt cx="2477339" cy="292366"/>
            </a:xfrm>
          </p:grpSpPr>
          <p:sp>
            <p:nvSpPr>
              <p:cNvPr id="31" name="Chevron 51"/>
              <p:cNvSpPr/>
              <p:nvPr/>
            </p:nvSpPr>
            <p:spPr>
              <a:xfrm flipV="1">
                <a:off x="3271989" y="1300114"/>
                <a:ext cx="2477339" cy="238651"/>
              </a:xfrm>
              <a:prstGeom prst="chevron">
                <a:avLst/>
              </a:prstGeom>
              <a:solidFill>
                <a:srgbClr val="D50305"/>
              </a:solidFill>
              <a:ln w="38100" cmpd="sng">
                <a:solidFill>
                  <a:schemeClr val="accent4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52"/>
              <p:cNvSpPr txBox="1"/>
              <p:nvPr/>
            </p:nvSpPr>
            <p:spPr>
              <a:xfrm>
                <a:off x="3487333" y="1269453"/>
                <a:ext cx="2086982" cy="29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LS3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Chevron 38"/>
            <p:cNvSpPr/>
            <p:nvPr/>
          </p:nvSpPr>
          <p:spPr>
            <a:xfrm flipV="1">
              <a:off x="3254912" y="1289257"/>
              <a:ext cx="1340961" cy="245276"/>
            </a:xfrm>
            <a:prstGeom prst="chevron">
              <a:avLst/>
            </a:prstGeom>
            <a:solidFill>
              <a:srgbClr val="0070C0"/>
            </a:solidFill>
            <a:ln w="38100" cmpd="sng">
              <a:solidFill>
                <a:schemeClr val="accent4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39"/>
            <p:cNvSpPr/>
            <p:nvPr/>
          </p:nvSpPr>
          <p:spPr>
            <a:xfrm flipV="1">
              <a:off x="4663594" y="1289257"/>
              <a:ext cx="1340961" cy="245276"/>
            </a:xfrm>
            <a:prstGeom prst="chevron">
              <a:avLst/>
            </a:prstGeom>
            <a:solidFill>
              <a:srgbClr val="0070C0"/>
            </a:solidFill>
            <a:ln w="38100" cmpd="sng">
              <a:solidFill>
                <a:schemeClr val="accent4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40"/>
            <p:cNvSpPr/>
            <p:nvPr/>
          </p:nvSpPr>
          <p:spPr>
            <a:xfrm flipV="1">
              <a:off x="4484491" y="1289088"/>
              <a:ext cx="373146" cy="245276"/>
            </a:xfrm>
            <a:prstGeom prst="chevron">
              <a:avLst/>
            </a:prstGeom>
            <a:solidFill>
              <a:srgbClr val="D50305"/>
            </a:solidFill>
            <a:ln w="38100" cmpd="sng">
              <a:solidFill>
                <a:schemeClr val="accent4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41"/>
            <p:cNvSpPr/>
            <p:nvPr/>
          </p:nvSpPr>
          <p:spPr>
            <a:xfrm flipV="1">
              <a:off x="1293760" y="1289377"/>
              <a:ext cx="373146" cy="245276"/>
            </a:xfrm>
            <a:prstGeom prst="chevron">
              <a:avLst/>
            </a:prstGeom>
            <a:solidFill>
              <a:srgbClr val="D50305"/>
            </a:solidFill>
            <a:ln w="38100" cmpd="sng">
              <a:solidFill>
                <a:schemeClr val="accent4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43"/>
            <p:cNvSpPr/>
            <p:nvPr/>
          </p:nvSpPr>
          <p:spPr>
            <a:xfrm flipV="1">
              <a:off x="2732596" y="1288797"/>
              <a:ext cx="626717" cy="245276"/>
            </a:xfrm>
            <a:prstGeom prst="chevron">
              <a:avLst/>
            </a:prstGeom>
            <a:solidFill>
              <a:srgbClr val="D50305"/>
            </a:solidFill>
            <a:ln w="38100" cmpd="sng">
              <a:solidFill>
                <a:schemeClr val="accent4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44"/>
            <p:cNvSpPr txBox="1"/>
            <p:nvPr/>
          </p:nvSpPr>
          <p:spPr>
            <a:xfrm>
              <a:off x="3213839" y="1257868"/>
              <a:ext cx="1326067" cy="31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2023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47"/>
            <p:cNvSpPr txBox="1"/>
            <p:nvPr/>
          </p:nvSpPr>
          <p:spPr>
            <a:xfrm>
              <a:off x="4610567" y="1257868"/>
              <a:ext cx="1326067" cy="31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2024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48"/>
            <p:cNvSpPr txBox="1"/>
            <p:nvPr/>
          </p:nvSpPr>
          <p:spPr>
            <a:xfrm>
              <a:off x="1081547" y="1015869"/>
              <a:ext cx="698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D50305"/>
                  </a:solidFill>
                </a:rPr>
                <a:t>YETS</a:t>
              </a:r>
            </a:p>
          </p:txBody>
        </p:sp>
        <p:sp>
          <p:nvSpPr>
            <p:cNvPr id="29" name="TextBox 49"/>
            <p:cNvSpPr txBox="1"/>
            <p:nvPr/>
          </p:nvSpPr>
          <p:spPr>
            <a:xfrm>
              <a:off x="4287900" y="1015869"/>
              <a:ext cx="698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D50305"/>
                  </a:solidFill>
                </a:rPr>
                <a:t>YETS</a:t>
              </a:r>
            </a:p>
          </p:txBody>
        </p:sp>
        <p:sp>
          <p:nvSpPr>
            <p:cNvPr id="30" name="TextBox 50"/>
            <p:cNvSpPr txBox="1"/>
            <p:nvPr/>
          </p:nvSpPr>
          <p:spPr>
            <a:xfrm>
              <a:off x="2640905" y="1015869"/>
              <a:ext cx="8064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D50305"/>
                  </a:solidFill>
                </a:rPr>
                <a:t>EYETS</a:t>
              </a:r>
              <a:endParaRPr lang="en-US" sz="1400" b="1" dirty="0">
                <a:solidFill>
                  <a:srgbClr val="D50305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99992" y="1628800"/>
            <a:ext cx="1224136" cy="369332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G. Rumolo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20" y="1773129"/>
            <a:ext cx="6374762" cy="4536191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7771292" y="2245351"/>
            <a:ext cx="0" cy="34861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47492" y="523558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100 %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847492" y="272098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0 %</a:t>
            </a:r>
            <a:endParaRPr lang="en-GB" sz="1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7685856" y="2852585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685856" y="3462434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85856" y="4072283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685856" y="4682132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93171" y="5291981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47492" y="336127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40 %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7877512" y="39678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60 %</a:t>
            </a:r>
            <a:endParaRPr lang="en-GB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914456" y="45774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  <a:r>
              <a:rPr lang="en-US" sz="1400" dirty="0" smtClean="0"/>
              <a:t>0 %</a:t>
            </a:r>
            <a:endParaRPr lang="en-GB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7695092" y="2242736"/>
            <a:ext cx="1524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361092" y="2218270"/>
            <a:ext cx="5410200" cy="190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</a:t>
            </a:r>
            <a:r>
              <a:rPr lang="en-GB" sz="1800" dirty="0">
                <a:solidFill>
                  <a:srgbClr val="FF0000"/>
                </a:solidFill>
              </a:rPr>
              <a:t>coherent tune shifts</a:t>
            </a:r>
            <a:r>
              <a:rPr lang="en-GB" sz="1800" dirty="0"/>
              <a:t>, </a:t>
            </a:r>
            <a:r>
              <a:rPr lang="en-GB" sz="1800" dirty="0" smtClean="0"/>
              <a:t>head-tail </a:t>
            </a:r>
            <a:r>
              <a:rPr lang="en-GB" sz="1800" dirty="0"/>
              <a:t>instability growth </a:t>
            </a:r>
            <a:r>
              <a:rPr lang="en-GB" sz="1800" dirty="0" smtClean="0"/>
              <a:t>rates mode 0, </a:t>
            </a:r>
            <a:r>
              <a:rPr lang="en-GB" sz="1800" dirty="0"/>
              <a:t>TMCI thresholds and intra-bunch motion)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796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</a:t>
            </a:r>
            <a:r>
              <a:rPr lang="en-GB" sz="1800" dirty="0">
                <a:solidFill>
                  <a:srgbClr val="FF0000"/>
                </a:solidFill>
              </a:rPr>
              <a:t>coherent tune shifts</a:t>
            </a:r>
            <a:r>
              <a:rPr lang="en-GB" sz="1800" dirty="0"/>
              <a:t>, </a:t>
            </a:r>
            <a:r>
              <a:rPr lang="en-GB" sz="1800" dirty="0" smtClean="0"/>
              <a:t>head-tail </a:t>
            </a:r>
            <a:r>
              <a:rPr lang="en-GB" sz="1800" dirty="0"/>
              <a:t>instability growth </a:t>
            </a:r>
            <a:r>
              <a:rPr lang="en-GB" sz="1800" dirty="0" smtClean="0"/>
              <a:t>rates mode 0, </a:t>
            </a:r>
            <a:r>
              <a:rPr lang="en-GB" sz="1800" dirty="0"/>
              <a:t>TMCI thresholds and intra-bunch motion)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pic>
        <p:nvPicPr>
          <p:cNvPr id="18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06" y="1711349"/>
            <a:ext cx="63603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(coherent tune shifts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FF0000"/>
                </a:solidFill>
              </a:rPr>
              <a:t>head-tail </a:t>
            </a:r>
            <a:r>
              <a:rPr lang="en-GB" sz="1800" dirty="0">
                <a:solidFill>
                  <a:srgbClr val="FF0000"/>
                </a:solidFill>
              </a:rPr>
              <a:t>instability growth </a:t>
            </a:r>
            <a:r>
              <a:rPr lang="en-GB" sz="1800" dirty="0" smtClean="0">
                <a:solidFill>
                  <a:srgbClr val="FF0000"/>
                </a:solidFill>
              </a:rPr>
              <a:t>rates mode 0</a:t>
            </a:r>
            <a:r>
              <a:rPr lang="en-GB" sz="1800" dirty="0" smtClean="0"/>
              <a:t>, </a:t>
            </a:r>
            <a:r>
              <a:rPr lang="en-GB" sz="1800" dirty="0"/>
              <a:t>TMCI thresholds and intra-bunch motion)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4492"/>
            <a:ext cx="5795238" cy="4123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3395" y="4296740"/>
            <a:ext cx="93610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Q20 optics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5363" y="1988840"/>
            <a:ext cx="936104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86845" y="1988840"/>
            <a:ext cx="1008112" cy="369332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4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82" y="1897478"/>
            <a:ext cx="5795238" cy="41238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84" y="948180"/>
            <a:ext cx="8406680" cy="486828"/>
          </a:xfrm>
        </p:spPr>
        <p:txBody>
          <a:bodyPr>
            <a:noAutofit/>
          </a:bodyPr>
          <a:lstStyle/>
          <a:p>
            <a:pPr marL="0" lvl="1" indent="0">
              <a:lnSpc>
                <a:spcPct val="75000"/>
              </a:lnSpc>
              <a:spcBef>
                <a:spcPts val="750"/>
              </a:spcBef>
              <a:buNone/>
            </a:pPr>
            <a:r>
              <a:rPr lang="en-GB" sz="1800" dirty="0" smtClean="0"/>
              <a:t>Benchmark </a:t>
            </a:r>
            <a:r>
              <a:rPr lang="en-GB" sz="1800" dirty="0"/>
              <a:t>with beam measurements (coherent tune shifts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rgbClr val="FF0000"/>
                </a:solidFill>
              </a:rPr>
              <a:t>head-tail </a:t>
            </a:r>
            <a:r>
              <a:rPr lang="en-GB" sz="1800" dirty="0">
                <a:solidFill>
                  <a:srgbClr val="FF0000"/>
                </a:solidFill>
              </a:rPr>
              <a:t>instability growth </a:t>
            </a:r>
            <a:r>
              <a:rPr lang="en-GB" sz="1800" dirty="0" smtClean="0">
                <a:solidFill>
                  <a:srgbClr val="FF0000"/>
                </a:solidFill>
              </a:rPr>
              <a:t>rates mode 0</a:t>
            </a:r>
            <a:r>
              <a:rPr lang="en-GB" sz="1800" dirty="0" smtClean="0"/>
              <a:t>, </a:t>
            </a:r>
            <a:r>
              <a:rPr lang="en-GB" sz="1800" dirty="0"/>
              <a:t>TMCI thresholds and intra-bunch motion)</a:t>
            </a:r>
          </a:p>
          <a:p>
            <a:pPr>
              <a:lnSpc>
                <a:spcPct val="75000"/>
              </a:lnSpc>
            </a:pPr>
            <a:endParaRPr lang="en-GB" sz="18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0061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SPS transverse impedance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73506" y="4827893"/>
            <a:ext cx="936104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Q26 </a:t>
            </a:r>
            <a:r>
              <a:rPr lang="en-GB" sz="1350" dirty="0"/>
              <a:t>optics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4781" y="1820145"/>
            <a:ext cx="936104" cy="369332"/>
          </a:xfrm>
          <a:prstGeom prst="rect">
            <a:avLst/>
          </a:prstGeom>
          <a:solidFill>
            <a:srgbClr val="53D2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 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86845" y="1810916"/>
            <a:ext cx="1008112" cy="369332"/>
          </a:xfrm>
          <a:prstGeom prst="rect">
            <a:avLst/>
          </a:prstGeom>
          <a:solidFill>
            <a:srgbClr val="20F8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6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6|9.8|15.7|8.5|17.8|8.5|0.4|17.1|15.3|12.1|0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112758</TotalTime>
  <Words>2339</Words>
  <Application>Microsoft Office PowerPoint</Application>
  <PresentationFormat>On-screen Show (4:3)</PresentationFormat>
  <Paragraphs>495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Wingdings</vt:lpstr>
      <vt:lpstr>1_Office Theme</vt:lpstr>
      <vt:lpstr>CERN-SPS horizontal instability   </vt:lpstr>
      <vt:lpstr>Overview</vt:lpstr>
      <vt:lpstr>PowerPoint Presentation</vt:lpstr>
      <vt:lpstr>SPS transverse impedance model</vt:lpstr>
      <vt:lpstr>PowerPoint Presentation</vt:lpstr>
      <vt:lpstr>SPS transverse impedance model</vt:lpstr>
      <vt:lpstr>SPS transverse impedance model</vt:lpstr>
      <vt:lpstr>SPS transverse impedance model</vt:lpstr>
      <vt:lpstr>SPS transverse impedance model</vt:lpstr>
      <vt:lpstr>SPS transverse impedance model</vt:lpstr>
      <vt:lpstr>SPS transverse impedance model</vt:lpstr>
      <vt:lpstr>Overview</vt:lpstr>
      <vt:lpstr>Next challenge for the SPS impedance model: multi-bunch horizontal instability</vt:lpstr>
      <vt:lpstr>SPS horizontal instability: observations</vt:lpstr>
      <vt:lpstr>Overview</vt:lpstr>
      <vt:lpstr>SPS impedance model expectations</vt:lpstr>
      <vt:lpstr>Which is the driving term of the instability?</vt:lpstr>
      <vt:lpstr>Which is the driving term of the instability?</vt:lpstr>
      <vt:lpstr>Only Wall Impedance</vt:lpstr>
      <vt:lpstr>Wall and kicker without serigraphy</vt:lpstr>
      <vt:lpstr>Wall and kickers with serigraphy</vt:lpstr>
      <vt:lpstr>Full SPS model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potential mitigation</vt:lpstr>
      <vt:lpstr>Summary</vt:lpstr>
      <vt:lpstr>Thank you for your attention</vt:lpstr>
      <vt:lpstr>Appendix</vt:lpstr>
      <vt:lpstr>Headtail transverse instability</vt:lpstr>
      <vt:lpstr>Headtail mode 0</vt:lpstr>
      <vt:lpstr>PowerPoint Presentation</vt:lpstr>
      <vt:lpstr>PowerPoint Presentation</vt:lpstr>
      <vt:lpstr>PowerPoint Presentation</vt:lpstr>
      <vt:lpstr>PowerPoint Presentation</vt:lpstr>
      <vt:lpstr>Summary plot of the headtail growth rates with SPS model without serigraphy</vt:lpstr>
      <vt:lpstr>SPS growth rates with SPS impedance model from Sacherer theory</vt:lpstr>
      <vt:lpstr>SPS transverse impedance model</vt:lpstr>
      <vt:lpstr>SPS headtail instability growth rates</vt:lpstr>
      <vt:lpstr>SPS headtail instability growth rates</vt:lpstr>
      <vt:lpstr>SPS headtail instability growth rates</vt:lpstr>
      <vt:lpstr>SPS headtail instability growth rates</vt:lpstr>
      <vt:lpstr>Effect of wall and kicker impedance with and without detuning impedance</vt:lpstr>
      <vt:lpstr>SPS horizontal instability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 Zannini</dc:creator>
  <cp:lastModifiedBy>Carlo Zannini</cp:lastModifiedBy>
  <cp:revision>417</cp:revision>
  <dcterms:created xsi:type="dcterms:W3CDTF">2014-08-21T08:07:21Z</dcterms:created>
  <dcterms:modified xsi:type="dcterms:W3CDTF">2019-05-09T12:57:03Z</dcterms:modified>
</cp:coreProperties>
</file>