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9" r:id="rId5"/>
    <p:sldId id="270" r:id="rId6"/>
    <p:sldId id="272" r:id="rId7"/>
    <p:sldId id="271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008000"/>
    <a:srgbClr val="2626FF"/>
    <a:srgbClr val="2E952B"/>
    <a:srgbClr val="FFE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4" autoAdjust="0"/>
    <p:restoredTop sz="94660"/>
  </p:normalViewPr>
  <p:slideViewPr>
    <p:cSldViewPr snapToGrid="0">
      <p:cViewPr>
        <p:scale>
          <a:sx n="90" d="100"/>
          <a:sy n="90" d="100"/>
        </p:scale>
        <p:origin x="138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0E2F-4A09-49B0-918E-CD763C625609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02010-3DF0-4C0D-995A-6FC125779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33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0E2F-4A09-49B0-918E-CD763C625609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02010-3DF0-4C0D-995A-6FC125779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785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0E2F-4A09-49B0-918E-CD763C625609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02010-3DF0-4C0D-995A-6FC125779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74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0E2F-4A09-49B0-918E-CD763C625609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02010-3DF0-4C0D-995A-6FC125779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07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0E2F-4A09-49B0-918E-CD763C625609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02010-3DF0-4C0D-995A-6FC125779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784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0E2F-4A09-49B0-918E-CD763C625609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02010-3DF0-4C0D-995A-6FC125779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210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0E2F-4A09-49B0-918E-CD763C625609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02010-3DF0-4C0D-995A-6FC125779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612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0E2F-4A09-49B0-918E-CD763C625609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02010-3DF0-4C0D-995A-6FC125779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257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0E2F-4A09-49B0-918E-CD763C625609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02010-3DF0-4C0D-995A-6FC125779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760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0E2F-4A09-49B0-918E-CD763C625609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02010-3DF0-4C0D-995A-6FC125779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061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0E2F-4A09-49B0-918E-CD763C625609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02010-3DF0-4C0D-995A-6FC125779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003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D0E2F-4A09-49B0-918E-CD763C625609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02010-3DF0-4C0D-995A-6FC125779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5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53343" y="1670941"/>
            <a:ext cx="7772400" cy="2057400"/>
          </a:xfrm>
          <a:solidFill>
            <a:schemeClr val="bg1"/>
          </a:solidFill>
          <a:ln w="88900">
            <a:solidFill>
              <a:srgbClr val="C000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en-GB" b="1" dirty="0"/>
              <a:t>Longitudinal stability of </a:t>
            </a:r>
            <a:r>
              <a:rPr lang="en-GB" b="1" dirty="0" smtClean="0"/>
              <a:t>the ions</a:t>
            </a:r>
            <a:r>
              <a:rPr lang="en-GB" dirty="0"/>
              <a:t> </a:t>
            </a:r>
            <a:r>
              <a:rPr lang="en-GB" b="1" dirty="0" smtClean="0"/>
              <a:t>after slip-stacking</a:t>
            </a:r>
            <a:endParaRPr lang="en-US" sz="2400" b="1" dirty="0" smtClean="0">
              <a:latin typeface="Arial" charset="0"/>
              <a:cs typeface="Arial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2393911" y="4378491"/>
            <a:ext cx="6919664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GB" dirty="0"/>
              <a:t>T. Argyropoulos, A. Lasheen, D. Quartullo, E. </a:t>
            </a:r>
            <a:r>
              <a:rPr lang="en-GB" dirty="0" err="1" smtClean="0"/>
              <a:t>Shaposhnikova</a:t>
            </a:r>
            <a:r>
              <a:rPr lang="en-GB" sz="2400" dirty="0" smtClean="0"/>
              <a:t> 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462843" y="6106683"/>
            <a:ext cx="678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LIU-SPS BD WG </a:t>
            </a:r>
            <a:r>
              <a:rPr lang="en-GB" sz="2000" dirty="0" smtClean="0"/>
              <a:t>09/05/2019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5789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284813" y="899410"/>
            <a:ext cx="11617377" cy="2998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284812" y="250296"/>
            <a:ext cx="11617377" cy="536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/>
              <a:t>Increase loss of Landau damping threshold</a:t>
            </a:r>
            <a:endParaRPr lang="en-US" sz="3200" b="1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716674" y="1100521"/>
            <a:ext cx="108867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>
                <a:latin typeface="Arial" panose="020B0604020202020204" pitchFamily="34" charset="0"/>
              </a:rPr>
              <a:t>Switching on the 800 MHz RF system at flat-top didn’t damp the oscillations</a:t>
            </a:r>
            <a:endParaRPr lang="en-GB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 smtClean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>
                <a:latin typeface="Arial" panose="020B0604020202020204" pitchFamily="34" charset="0"/>
              </a:rPr>
              <a:t>Only for very high values of V</a:t>
            </a:r>
            <a:r>
              <a:rPr lang="en-GB" baseline="-25000" dirty="0" smtClean="0">
                <a:latin typeface="Arial" panose="020B0604020202020204" pitchFamily="34" charset="0"/>
              </a:rPr>
              <a:t>800</a:t>
            </a:r>
            <a:r>
              <a:rPr lang="en-GB" dirty="0" smtClean="0">
                <a:latin typeface="Arial" panose="020B0604020202020204" pitchFamily="34" charset="0"/>
              </a:rPr>
              <a:t>=3.5 MV gave enough damping in BSM.</a:t>
            </a:r>
          </a:p>
          <a:p>
            <a:r>
              <a:rPr lang="en-GB" dirty="0" smtClean="0">
                <a:latin typeface="Arial" panose="020B0604020202020204" pitchFamily="34" charset="0"/>
              </a:rPr>
              <a:t> </a:t>
            </a:r>
            <a:endParaRPr lang="en-GB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43" y="2375281"/>
            <a:ext cx="8696141" cy="44442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81226" y="4138685"/>
            <a:ext cx="15039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</a:rPr>
              <a:t>First bunch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Middle bunch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Last bunch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841" y="1100521"/>
            <a:ext cx="2988348" cy="19557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9541628" y="1670005"/>
                <a:ext cx="1673297" cy="429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CH" b="1" i="1" smtClean="0">
                              <a:solidFill>
                                <a:srgbClr val="1572B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CH" b="1" i="1">
                              <a:solidFill>
                                <a:srgbClr val="1572B1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fr-CH" b="1" i="1">
                              <a:solidFill>
                                <a:srgbClr val="1572B1"/>
                              </a:solidFill>
                              <a:latin typeface="Cambria Math" panose="02040503050406030204" pitchFamily="18" charset="0"/>
                            </a:rPr>
                            <m:t>𝒓𝒇</m:t>
                          </m:r>
                        </m:sub>
                        <m:sup>
                          <m:r>
                            <a:rPr lang="fr-CH" b="1" i="1">
                              <a:solidFill>
                                <a:srgbClr val="1572B1"/>
                              </a:solidFill>
                              <a:latin typeface="Cambria Math" panose="02040503050406030204" pitchFamily="18" charset="0"/>
                            </a:rPr>
                            <m:t>𝟐𝟎𝟎</m:t>
                          </m:r>
                          <m:r>
                            <a:rPr lang="fr-CH" b="1" i="1">
                              <a:solidFill>
                                <a:srgbClr val="1572B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CH" b="1" i="1">
                              <a:solidFill>
                                <a:srgbClr val="1572B1"/>
                              </a:solidFill>
                              <a:latin typeface="Cambria Math" panose="02040503050406030204" pitchFamily="18" charset="0"/>
                            </a:rPr>
                            <m:t>𝑴𝑯𝒛</m:t>
                          </m:r>
                        </m:sup>
                      </m:sSubSup>
                    </m:oMath>
                  </m:oMathPara>
                </a14:m>
                <a:endParaRPr lang="en-GB" b="1" dirty="0">
                  <a:solidFill>
                    <a:srgbClr val="1572B1"/>
                  </a:solidFill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1628" y="1670005"/>
                <a:ext cx="1673297" cy="429798"/>
              </a:xfrm>
              <a:prstGeom prst="rect">
                <a:avLst/>
              </a:prstGeom>
              <a:blipFill>
                <a:blip r:embed="rId4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9738540" y="2319825"/>
                <a:ext cx="1673297" cy="429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CH" b="1" i="1" smtClean="0">
                              <a:solidFill>
                                <a:srgbClr val="FF78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CH" b="1" i="1">
                              <a:solidFill>
                                <a:srgbClr val="FF78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fr-CH" b="1" i="1">
                              <a:solidFill>
                                <a:srgbClr val="FF7800"/>
                              </a:solidFill>
                              <a:latin typeface="Cambria Math" panose="02040503050406030204" pitchFamily="18" charset="0"/>
                            </a:rPr>
                            <m:t>𝒓𝒇</m:t>
                          </m:r>
                        </m:sub>
                        <m:sup>
                          <m:r>
                            <a:rPr lang="fr-CH" b="1" i="1" smtClean="0">
                              <a:solidFill>
                                <a:srgbClr val="FF78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fr-CH" b="1" i="1">
                              <a:solidFill>
                                <a:srgbClr val="FF7800"/>
                              </a:solidFill>
                              <a:latin typeface="Cambria Math" panose="02040503050406030204" pitchFamily="18" charset="0"/>
                            </a:rPr>
                            <m:t>𝟎𝟎</m:t>
                          </m:r>
                          <m:r>
                            <a:rPr lang="fr-CH" b="1" i="1">
                              <a:solidFill>
                                <a:srgbClr val="FF78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CH" b="1" i="1">
                              <a:solidFill>
                                <a:srgbClr val="FF7800"/>
                              </a:solidFill>
                              <a:latin typeface="Cambria Math" panose="02040503050406030204" pitchFamily="18" charset="0"/>
                            </a:rPr>
                            <m:t>𝑴𝑯𝒛</m:t>
                          </m:r>
                        </m:sup>
                      </m:sSubSup>
                    </m:oMath>
                  </m:oMathPara>
                </a14:m>
                <a:endParaRPr lang="en-GB" b="1" dirty="0">
                  <a:solidFill>
                    <a:srgbClr val="1572B1"/>
                  </a:solidFill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540" y="2319825"/>
                <a:ext cx="1673297" cy="429798"/>
              </a:xfrm>
              <a:prstGeom prst="rect">
                <a:avLst/>
              </a:prstGeom>
              <a:blipFill>
                <a:blip r:embed="rId5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9310344" y="1123653"/>
            <a:ext cx="1006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Beginning of flat-top</a:t>
            </a:r>
            <a:endParaRPr lang="en-GB" sz="14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9454179" y="1591906"/>
            <a:ext cx="38100" cy="4683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89787" y="2071793"/>
            <a:ext cx="53360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Dipole oscillations at SPS flat-top in double RF system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074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284813" y="899410"/>
            <a:ext cx="11617377" cy="2998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284812" y="250296"/>
            <a:ext cx="11617377" cy="536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/>
              <a:t>Increase loss of Landau damping threshold</a:t>
            </a:r>
            <a:endParaRPr lang="en-US" sz="32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909" y="2779626"/>
            <a:ext cx="9645470" cy="34890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77161" y="2451970"/>
            <a:ext cx="76326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Synchrotron frequency distributions at the SPS flat-top without intensity effects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716674" y="1100521"/>
            <a:ext cx="108867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</a:rPr>
              <a:t>Inspecting the synchrotron frequency distribution shows: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</a:rPr>
              <a:t>Very small increase in the spread with V</a:t>
            </a:r>
            <a:r>
              <a:rPr lang="en-GB" baseline="-25000" dirty="0" smtClean="0">
                <a:latin typeface="Arial" panose="020B0604020202020204" pitchFamily="34" charset="0"/>
              </a:rPr>
              <a:t>800 </a:t>
            </a:r>
            <a:r>
              <a:rPr lang="en-GB" dirty="0" smtClean="0">
                <a:latin typeface="Arial" panose="020B0604020202020204" pitchFamily="34" charset="0"/>
              </a:rPr>
              <a:t>= 0.5 </a:t>
            </a:r>
            <a:r>
              <a:rPr lang="en-GB" dirty="0">
                <a:latin typeface="Arial" panose="020B0604020202020204" pitchFamily="34" charset="0"/>
              </a:rPr>
              <a:t>MV </a:t>
            </a:r>
            <a:r>
              <a:rPr lang="en-GB" dirty="0" smtClean="0">
                <a:latin typeface="Arial" panose="020B0604020202020204" pitchFamily="34" charset="0"/>
              </a:rPr>
              <a:t>in BSM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</a:rPr>
              <a:t>Regions with zero derivative generated in BLM but also in BSM for higher 800 MHz RF voltage</a:t>
            </a:r>
          </a:p>
          <a:p>
            <a:pPr lvl="1"/>
            <a:r>
              <a:rPr lang="en-GB" dirty="0" smtClean="0">
                <a:latin typeface="Arial" panose="020B0604020202020204" pitchFamily="34" charset="0"/>
              </a:rPr>
              <a:t>    for which the threshold reduces to </a:t>
            </a:r>
          </a:p>
        </p:txBody>
      </p:sp>
      <p:sp>
        <p:nvSpPr>
          <p:cNvPr id="7" name="Rectangle 6"/>
          <p:cNvSpPr/>
          <p:nvPr/>
        </p:nvSpPr>
        <p:spPr>
          <a:xfrm>
            <a:off x="2524505" y="6268689"/>
            <a:ext cx="7542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The magenta </a:t>
            </a:r>
            <a:r>
              <a:rPr lang="en-GB" dirty="0" smtClean="0">
                <a:latin typeface="Arial" panose="020B0604020202020204" pitchFamily="34" charset="0"/>
              </a:rPr>
              <a:t>coloured region shows </a:t>
            </a:r>
            <a:r>
              <a:rPr lang="en-GB" dirty="0">
                <a:latin typeface="Arial" panose="020B0604020202020204" pitchFamily="34" charset="0"/>
              </a:rPr>
              <a:t>the region </a:t>
            </a:r>
            <a:r>
              <a:rPr lang="en-GB" dirty="0" smtClean="0">
                <a:latin typeface="Arial" panose="020B0604020202020204" pitchFamily="34" charset="0"/>
              </a:rPr>
              <a:t>occupied </a:t>
            </a:r>
            <a:r>
              <a:rPr lang="en-GB" dirty="0">
                <a:latin typeface="Arial" panose="020B0604020202020204" pitchFamily="34" charset="0"/>
              </a:rPr>
              <a:t>by the bunch</a:t>
            </a:r>
            <a:endParaRPr lang="en-GB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13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284813" y="899410"/>
            <a:ext cx="11617377" cy="2998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284812" y="250296"/>
            <a:ext cx="11617377" cy="536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/>
              <a:t>Increase loss of Landau damping threshold</a:t>
            </a:r>
            <a:endParaRPr lang="en-US" sz="3200" b="1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716674" y="1100521"/>
            <a:ext cx="10886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</a:rPr>
              <a:t>By activating the 800 MHz RF system at the moment of recapture in BSM was possible to damp the oscillations.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</a:rPr>
              <a:t>For higher values of V</a:t>
            </a:r>
            <a:r>
              <a:rPr lang="en-GB" baseline="-25000" dirty="0" smtClean="0">
                <a:latin typeface="Arial" panose="020B0604020202020204" pitchFamily="34" charset="0"/>
              </a:rPr>
              <a:t>800 </a:t>
            </a:r>
            <a:r>
              <a:rPr lang="en-GB" dirty="0" smtClean="0">
                <a:latin typeface="Arial" panose="020B0604020202020204" pitchFamily="34" charset="0"/>
              </a:rPr>
              <a:t>more than 10% of the V</a:t>
            </a:r>
            <a:r>
              <a:rPr lang="en-GB" baseline="-25000" dirty="0" smtClean="0">
                <a:latin typeface="Arial" panose="020B0604020202020204" pitchFamily="34" charset="0"/>
              </a:rPr>
              <a:t>200 </a:t>
            </a:r>
            <a:r>
              <a:rPr lang="en-GB" dirty="0" smtClean="0">
                <a:latin typeface="Arial" panose="020B0604020202020204" pitchFamily="34" charset="0"/>
              </a:rPr>
              <a:t>all bunches loose landau damping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98" y="2596285"/>
            <a:ext cx="8013418" cy="40683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226953"/>
            <a:ext cx="89192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Dipole oscillations at the moment of recapture and during </a:t>
            </a:r>
            <a:r>
              <a:rPr lang="en-GB" dirty="0" err="1" smtClean="0"/>
              <a:t>filamentation</a:t>
            </a:r>
            <a:r>
              <a:rPr lang="en-GB" dirty="0" smtClean="0"/>
              <a:t> in double RF system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058212" y="3893848"/>
            <a:ext cx="15039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</a:rPr>
              <a:t>First bunch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Middle bunch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Last bunch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23134" y="3524516"/>
            <a:ext cx="13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</a:rPr>
              <a:t>V</a:t>
            </a:r>
            <a:r>
              <a:rPr lang="en-GB" baseline="-25000" dirty="0" smtClean="0">
                <a:latin typeface="Arial" panose="020B0604020202020204" pitchFamily="34" charset="0"/>
              </a:rPr>
              <a:t>200 </a:t>
            </a:r>
            <a:r>
              <a:rPr lang="en-GB" dirty="0" smtClean="0">
                <a:latin typeface="Arial" panose="020B0604020202020204" pitchFamily="34" charset="0"/>
              </a:rPr>
              <a:t>= 8 MV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407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284813" y="899410"/>
            <a:ext cx="11617377" cy="2998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284812" y="250296"/>
            <a:ext cx="11617377" cy="536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/>
              <a:t>Increase loss of Landau damping threshold</a:t>
            </a:r>
            <a:endParaRPr lang="en-US" sz="3200" b="1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716674" y="1100521"/>
            <a:ext cx="108867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</a:rPr>
              <a:t>By activating the 800 MHz RF system at the moment of recapture in BSM was possible to damp the oscillations.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</a:rPr>
              <a:t>For higher values of V</a:t>
            </a:r>
            <a:r>
              <a:rPr lang="en-GB" baseline="-25000" dirty="0" smtClean="0">
                <a:latin typeface="Arial" panose="020B0604020202020204" pitchFamily="34" charset="0"/>
              </a:rPr>
              <a:t>800 </a:t>
            </a:r>
            <a:r>
              <a:rPr lang="en-GB" dirty="0" smtClean="0">
                <a:latin typeface="Arial" panose="020B0604020202020204" pitchFamily="34" charset="0"/>
              </a:rPr>
              <a:t>more than 10% of the V</a:t>
            </a:r>
            <a:r>
              <a:rPr lang="en-GB" baseline="-25000" dirty="0" smtClean="0">
                <a:latin typeface="Arial" panose="020B0604020202020204" pitchFamily="34" charset="0"/>
              </a:rPr>
              <a:t>200 </a:t>
            </a:r>
            <a:r>
              <a:rPr lang="en-GB" dirty="0" smtClean="0">
                <a:latin typeface="Arial" panose="020B0604020202020204" pitchFamily="34" charset="0"/>
              </a:rPr>
              <a:t>all bunches loose landau damping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</a:rPr>
              <a:t>Regions with </a:t>
            </a:r>
            <a:r>
              <a:rPr lang="en-GB" dirty="0">
                <a:latin typeface="Arial" panose="020B0604020202020204" pitchFamily="34" charset="0"/>
              </a:rPr>
              <a:t>zero derivative generated </a:t>
            </a:r>
            <a:endParaRPr lang="en-GB" dirty="0" smtClean="0"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74" y="2946222"/>
            <a:ext cx="9645470" cy="3298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63108" y="2471981"/>
            <a:ext cx="626078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Synchrotron frequency distributions at the moment of recapture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24505" y="6268689"/>
            <a:ext cx="7542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The magenta </a:t>
            </a:r>
            <a:r>
              <a:rPr lang="en-GB" dirty="0" smtClean="0">
                <a:latin typeface="Arial" panose="020B0604020202020204" pitchFamily="34" charset="0"/>
              </a:rPr>
              <a:t>coloured region shows </a:t>
            </a:r>
            <a:r>
              <a:rPr lang="en-GB" dirty="0">
                <a:latin typeface="Arial" panose="020B0604020202020204" pitchFamily="34" charset="0"/>
              </a:rPr>
              <a:t>the region </a:t>
            </a:r>
            <a:r>
              <a:rPr lang="en-GB" dirty="0" smtClean="0">
                <a:latin typeface="Arial" panose="020B0604020202020204" pitchFamily="34" charset="0"/>
              </a:rPr>
              <a:t>occupied </a:t>
            </a:r>
            <a:r>
              <a:rPr lang="en-GB" dirty="0">
                <a:latin typeface="Arial" panose="020B0604020202020204" pitchFamily="34" charset="0"/>
              </a:rPr>
              <a:t>by the bunch</a:t>
            </a:r>
            <a:endParaRPr lang="en-GB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5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284813" y="899410"/>
            <a:ext cx="11617377" cy="2998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284812" y="250296"/>
            <a:ext cx="11617377" cy="536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/>
              <a:t>Increase loss of Landau damping threshold</a:t>
            </a:r>
            <a:endParaRPr lang="en-US" sz="3200" b="1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716674" y="1100521"/>
                <a:ext cx="1088674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 smtClean="0">
                    <a:latin typeface="Arial" panose="020B0604020202020204" pitchFamily="34" charset="0"/>
                  </a:rPr>
                  <a:t>The same is also shown by analytical calculations of the loss of Landau damping thresholds assuming constant inductive impedance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Im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l-G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l-GR" dirty="0" smtClean="0">
                    <a:latin typeface="Arial" panose="020B0604020202020204" pitchFamily="34" charset="0"/>
                  </a:rPr>
                  <a:t>.</a:t>
                </a:r>
                <a:endParaRPr lang="en-GB" dirty="0" smtClean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74" y="1100521"/>
                <a:ext cx="10886747" cy="646331"/>
              </a:xfrm>
              <a:prstGeom prst="rect">
                <a:avLst/>
              </a:prstGeom>
              <a:blipFill>
                <a:blip r:embed="rId2"/>
                <a:stretch>
                  <a:fillRect l="-504" t="-23585" b="-1018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t="6840" r="6778" b="-1622"/>
          <a:stretch/>
        </p:blipFill>
        <p:spPr>
          <a:xfrm>
            <a:off x="540702" y="2732567"/>
            <a:ext cx="5305646" cy="412543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040615" y="1746852"/>
            <a:ext cx="3712243" cy="2308324"/>
            <a:chOff x="7136308" y="2178045"/>
            <a:chExt cx="3712243" cy="230832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6308" y="2649210"/>
              <a:ext cx="3195196" cy="79855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136308" y="2178045"/>
              <a:ext cx="371224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GB" dirty="0" smtClean="0"/>
                <a:t>Calculations of LLD with the formula</a:t>
              </a:r>
              <a:r>
                <a:rPr lang="el-GR" dirty="0" smtClean="0"/>
                <a:t> </a:t>
              </a:r>
              <a:r>
                <a:rPr lang="en-GB" dirty="0" smtClean="0"/>
                <a:t>shown in black:</a:t>
              </a:r>
            </a:p>
            <a:p>
              <a:endParaRPr lang="en-GB" dirty="0"/>
            </a:p>
            <a:p>
              <a:endParaRPr lang="en-GB" dirty="0" smtClean="0"/>
            </a:p>
            <a:p>
              <a:endParaRPr lang="en-GB" dirty="0"/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GB" dirty="0" smtClean="0"/>
                <a:t>The</a:t>
              </a:r>
              <a:r>
                <a:rPr lang="en-GB" dirty="0" smtClean="0">
                  <a:solidFill>
                    <a:srgbClr val="FF0000"/>
                  </a:solidFill>
                </a:rPr>
                <a:t> red</a:t>
              </a:r>
              <a:r>
                <a:rPr lang="en-GB" dirty="0" smtClean="0"/>
                <a:t> and </a:t>
              </a:r>
              <a:r>
                <a:rPr lang="en-GB" dirty="0" smtClean="0">
                  <a:solidFill>
                    <a:srgbClr val="0000FF"/>
                  </a:solidFill>
                </a:rPr>
                <a:t>blue</a:t>
              </a:r>
              <a:r>
                <a:rPr lang="en-GB" dirty="0" smtClean="0"/>
                <a:t> curves are thresholds calculated by finding the Van </a:t>
              </a:r>
              <a:r>
                <a:rPr lang="en-GB" dirty="0" err="1" smtClean="0"/>
                <a:t>Kampen</a:t>
              </a:r>
              <a:r>
                <a:rPr lang="en-GB" dirty="0" smtClean="0"/>
                <a:t> modes.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62785" y="2131879"/>
            <a:ext cx="626078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Loss of Landau damping thresholds at the moment of recapture with </a:t>
            </a:r>
            <a:r>
              <a:rPr lang="en-GB" dirty="0">
                <a:latin typeface="Arial" panose="020B0604020202020204" pitchFamily="34" charset="0"/>
              </a:rPr>
              <a:t>V</a:t>
            </a:r>
            <a:r>
              <a:rPr lang="en-GB" baseline="-25000" dirty="0">
                <a:latin typeface="Arial" panose="020B0604020202020204" pitchFamily="34" charset="0"/>
              </a:rPr>
              <a:t>200 </a:t>
            </a:r>
            <a:r>
              <a:rPr lang="en-GB" dirty="0">
                <a:latin typeface="Arial" panose="020B0604020202020204" pitchFamily="34" charset="0"/>
              </a:rPr>
              <a:t>= 8 </a:t>
            </a:r>
            <a:r>
              <a:rPr lang="en-GB" dirty="0" smtClean="0">
                <a:latin typeface="Arial" panose="020B0604020202020204" pitchFamily="34" charset="0"/>
              </a:rPr>
              <a:t>MV and V</a:t>
            </a:r>
            <a:r>
              <a:rPr lang="en-GB" baseline="-25000" dirty="0" smtClean="0">
                <a:latin typeface="Arial" panose="020B0604020202020204" pitchFamily="34" charset="0"/>
              </a:rPr>
              <a:t>800 </a:t>
            </a:r>
            <a:r>
              <a:rPr lang="en-GB" dirty="0">
                <a:latin typeface="Arial" panose="020B0604020202020204" pitchFamily="34" charset="0"/>
              </a:rPr>
              <a:t>= </a:t>
            </a:r>
            <a:r>
              <a:rPr lang="en-GB" dirty="0" smtClean="0">
                <a:latin typeface="Arial" panose="020B0604020202020204" pitchFamily="34" charset="0"/>
              </a:rPr>
              <a:t>V</a:t>
            </a:r>
            <a:r>
              <a:rPr lang="en-GB" baseline="-25000" dirty="0" smtClean="0">
                <a:latin typeface="Arial" panose="020B0604020202020204" pitchFamily="34" charset="0"/>
              </a:rPr>
              <a:t>200 </a:t>
            </a:r>
            <a:r>
              <a:rPr lang="en-GB" dirty="0" smtClean="0">
                <a:latin typeface="Arial" panose="020B0604020202020204" pitchFamily="34" charset="0"/>
              </a:rPr>
              <a:t>/10</a:t>
            </a:r>
            <a:endParaRPr lang="en-GB" dirty="0"/>
          </a:p>
        </p:txBody>
      </p:sp>
      <p:sp>
        <p:nvSpPr>
          <p:cNvPr id="7" name="Oval 6"/>
          <p:cNvSpPr/>
          <p:nvPr/>
        </p:nvSpPr>
        <p:spPr>
          <a:xfrm rot="20599093">
            <a:off x="1189981" y="4889517"/>
            <a:ext cx="2883514" cy="858696"/>
          </a:xfrm>
          <a:prstGeom prst="ellipse">
            <a:avLst/>
          </a:prstGeom>
          <a:solidFill>
            <a:schemeClr val="bg2">
              <a:lumMod val="75000"/>
              <a:alpha val="4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009029" y="5103628"/>
            <a:ext cx="509808" cy="63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95948" y="4675894"/>
            <a:ext cx="11260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Regions where the bunches are</a:t>
            </a:r>
            <a:endParaRPr lang="en-GB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6433058" y="5045226"/>
            <a:ext cx="500212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The 800 MHz RF system essential for stability from recapture until the end of the cycle.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4348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284813" y="899410"/>
            <a:ext cx="11617377" cy="2998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284812" y="250296"/>
            <a:ext cx="11617377" cy="536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/>
              <a:t>Instability in measurements in slip-stacking MDs</a:t>
            </a:r>
            <a:endParaRPr lang="en-US" sz="3200" b="1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472127" y="1608133"/>
            <a:ext cx="487605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>
                <a:latin typeface="Arial" panose="020B0604020202020204" pitchFamily="34" charset="0"/>
              </a:rPr>
              <a:t>In order to apply the slip-stacking manipulation, the beam needs to be stable and reproducible at the 300 </a:t>
            </a:r>
            <a:r>
              <a:rPr lang="en-GB" dirty="0" err="1" smtClean="0">
                <a:latin typeface="Arial" panose="020B0604020202020204" pitchFamily="34" charset="0"/>
              </a:rPr>
              <a:t>ZGeV</a:t>
            </a:r>
            <a:r>
              <a:rPr lang="en-GB" dirty="0" smtClean="0">
                <a:latin typeface="Arial" panose="020B0604020202020204" pitchFamily="34" charset="0"/>
              </a:rPr>
              <a:t>/c.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 smtClean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>
                <a:latin typeface="Arial" panose="020B0604020202020204" pitchFamily="34" charset="0"/>
              </a:rPr>
              <a:t>After adjusting the transition crossing timing, bunches were less blown-up but instabilities occurred later in the cycle.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>
                <a:latin typeface="Arial" panose="020B0604020202020204" pitchFamily="34" charset="0"/>
              </a:rPr>
              <a:t>This can be improved if the 800 MHz RF system can be used right after transition crossing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>
                <a:latin typeface="Arial" panose="020B0604020202020204" pitchFamily="34" charset="0"/>
              </a:rPr>
              <a:t>This means that </a:t>
            </a:r>
            <a:r>
              <a:rPr lang="en-US" dirty="0" smtClean="0"/>
              <a:t>800 MHz will be needed also during the slip-stacking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/>
              <a:t>separate control of each cavity </a:t>
            </a:r>
            <a:r>
              <a:rPr lang="en-US" dirty="0" smtClean="0"/>
              <a:t>(following the </a:t>
            </a:r>
            <a:r>
              <a:rPr lang="en-US" dirty="0"/>
              <a:t>200 MHz)</a:t>
            </a:r>
            <a:endParaRPr lang="en-US" dirty="0" smtClean="0"/>
          </a:p>
          <a:p>
            <a:endParaRPr lang="en-GB" dirty="0" smtClean="0"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9259DB-0695-984F-BE73-D547FA9FF6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5735" r="6962"/>
          <a:stretch/>
        </p:blipFill>
        <p:spPr>
          <a:xfrm>
            <a:off x="5756676" y="1299788"/>
            <a:ext cx="5681272" cy="453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9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284813" y="899410"/>
            <a:ext cx="11617377" cy="2998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284812" y="250296"/>
            <a:ext cx="11617377" cy="536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/>
              <a:t>Instability in measurements in slip-stacking MDs</a:t>
            </a:r>
            <a:endParaRPr lang="en-US" sz="32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12" y="1569995"/>
            <a:ext cx="5813883" cy="44410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6675" y="1100521"/>
            <a:ext cx="7098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</a:rPr>
              <a:t>Bunch length oscillations during the 300 </a:t>
            </a:r>
            <a:r>
              <a:rPr lang="en-GB" dirty="0" err="1" smtClean="0">
                <a:latin typeface="Arial" panose="020B0604020202020204" pitchFamily="34" charset="0"/>
              </a:rPr>
              <a:t>ZGeV</a:t>
            </a:r>
            <a:r>
              <a:rPr lang="en-GB" dirty="0" smtClean="0">
                <a:latin typeface="Arial" panose="020B0604020202020204" pitchFamily="34" charset="0"/>
              </a:rPr>
              <a:t>/c momentum plateau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484" y="1771859"/>
            <a:ext cx="5285348" cy="40372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07092" y="1628869"/>
            <a:ext cx="7326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zoom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960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4812" y="0"/>
            <a:ext cx="11617377" cy="1143000"/>
          </a:xfrm>
        </p:spPr>
        <p:txBody>
          <a:bodyPr/>
          <a:lstStyle/>
          <a:p>
            <a:pPr algn="ctr"/>
            <a:r>
              <a:rPr lang="en-US" sz="4000" b="1" dirty="0" smtClean="0"/>
              <a:t>Introduction</a:t>
            </a:r>
            <a:endParaRPr lang="en-US" sz="3200" b="1" dirty="0" smtClean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84813" y="899410"/>
            <a:ext cx="11617377" cy="2998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84813" y="1143000"/>
            <a:ext cx="116173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dirty="0" smtClean="0"/>
              <a:t>Momentum </a:t>
            </a:r>
            <a:r>
              <a:rPr lang="en-GB" sz="2000" dirty="0" smtClean="0"/>
              <a:t>slip-stacking in the SPS </a:t>
            </a:r>
            <a:r>
              <a:rPr lang="en-GB" sz="2000" dirty="0"/>
              <a:t>is planned to be used in the SPS after LS2 </a:t>
            </a:r>
            <a:endParaRPr lang="en-GB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68" y="1650187"/>
            <a:ext cx="6127657" cy="48933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1001" y="1898763"/>
            <a:ext cx="403861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Two SPS batches of 100 ns bunch spacing will be interleaved at an intermediate energy plateau (300 </a:t>
            </a:r>
            <a:r>
              <a:rPr lang="en-GB" dirty="0" err="1" smtClean="0"/>
              <a:t>ZGeV</a:t>
            </a:r>
            <a:r>
              <a:rPr lang="en-GB" dirty="0" smtClean="0"/>
              <a:t>, </a:t>
            </a:r>
            <a:r>
              <a:rPr lang="en-GB" dirty="0"/>
              <a:t>well above transition crossing) reducing the bunch spacing to 50 ns. </a:t>
            </a: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/>
              <a:t>Slip-stacking was designed based on realistic macro-particle simulations.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/>
              <a:t>More details can be found in </a:t>
            </a:r>
            <a:r>
              <a:rPr lang="en-GB" dirty="0" err="1" smtClean="0"/>
              <a:t>Danilo’s</a:t>
            </a:r>
            <a:r>
              <a:rPr lang="en-GB" dirty="0" smtClean="0"/>
              <a:t> talks at this meeting (06/06 and 03/07 2018)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/>
              <a:t>In this talk we focus on the </a:t>
            </a:r>
            <a:r>
              <a:rPr lang="en-GB" b="1" dirty="0" smtClean="0"/>
              <a:t>loss </a:t>
            </a:r>
            <a:r>
              <a:rPr lang="en-GB" b="1" dirty="0"/>
              <a:t>of Landau damping</a:t>
            </a:r>
            <a:r>
              <a:rPr lang="en-GB" dirty="0"/>
              <a:t> </a:t>
            </a:r>
            <a:r>
              <a:rPr lang="en-GB" dirty="0" smtClean="0"/>
              <a:t>that was </a:t>
            </a:r>
            <a:r>
              <a:rPr lang="en-GB" dirty="0"/>
              <a:t>observed in simulations after recapture, for the shortest bunches inside the batch  </a:t>
            </a:r>
          </a:p>
        </p:txBody>
      </p:sp>
    </p:spTree>
    <p:extLst>
      <p:ext uri="{BB962C8B-B14F-4D97-AF65-F5344CB8AC3E}">
        <p14:creationId xmlns:p14="http://schemas.microsoft.com/office/powerpoint/2010/main" val="343432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ropbox\slipStacking\bSli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641" y="2190723"/>
            <a:ext cx="5319358" cy="398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284813" y="899410"/>
            <a:ext cx="11617377" cy="2998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284813" y="250296"/>
            <a:ext cx="11547912" cy="536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/>
              <a:t>RF perturbation</a:t>
            </a:r>
            <a:endParaRPr lang="en-US" sz="32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284813" y="1200050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During </a:t>
            </a:r>
            <a:r>
              <a:rPr lang="en-GB" dirty="0" smtClean="0"/>
              <a:t>slip-stacking each </a:t>
            </a:r>
            <a:r>
              <a:rPr lang="en-GB" dirty="0"/>
              <a:t>batch will be </a:t>
            </a:r>
            <a:r>
              <a:rPr lang="en-GB" dirty="0" smtClean="0"/>
              <a:t>captured </a:t>
            </a:r>
            <a:r>
              <a:rPr lang="en-GB" dirty="0"/>
              <a:t>by a different group of RF </a:t>
            </a:r>
            <a:r>
              <a:rPr lang="en-GB" dirty="0" smtClean="0"/>
              <a:t>cavities.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/>
              <a:t>The </a:t>
            </a:r>
            <a:r>
              <a:rPr lang="en-GB" dirty="0"/>
              <a:t>group </a:t>
            </a:r>
            <a:r>
              <a:rPr lang="en-GB" dirty="0" smtClean="0"/>
              <a:t>of cavities </a:t>
            </a:r>
            <a:r>
              <a:rPr lang="en-GB" dirty="0"/>
              <a:t>that is not synchronised with the batch will </a:t>
            </a:r>
            <a:r>
              <a:rPr lang="en-GB" dirty="0" smtClean="0"/>
              <a:t>perturb its </a:t>
            </a:r>
            <a:r>
              <a:rPr lang="en-GB" dirty="0"/>
              <a:t>motion. </a:t>
            </a: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b="0" i="0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/>
              <a:t>The perturbation is described by the slip-stacking parameter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b="0" i="0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 smtClean="0"/>
          </a:p>
          <a:p>
            <a:endParaRPr lang="en-GB" dirty="0" smtClean="0"/>
          </a:p>
          <a:p>
            <a:r>
              <a:rPr lang="en-GB" b="0" i="0" dirty="0" smtClean="0">
                <a:effectLst/>
              </a:rPr>
              <a:t>When </a:t>
            </a:r>
            <a:r>
              <a:rPr lang="el-GR" dirty="0" smtClean="0"/>
              <a:t>α=</a:t>
            </a:r>
            <a:r>
              <a:rPr lang="en-GB" dirty="0" smtClean="0"/>
              <a:t>4 </a:t>
            </a:r>
            <a:r>
              <a:rPr lang="en-GB" dirty="0"/>
              <a:t>the </a:t>
            </a:r>
            <a:r>
              <a:rPr lang="en-GB" dirty="0" smtClean="0"/>
              <a:t>two buckets are tangent to </a:t>
            </a:r>
            <a:r>
              <a:rPr lang="en-GB" dirty="0"/>
              <a:t>each </a:t>
            </a:r>
            <a:r>
              <a:rPr lang="en-GB" dirty="0" smtClean="0"/>
              <a:t>other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r>
              <a:rPr lang="en-GB" dirty="0" smtClean="0"/>
              <a:t> </a:t>
            </a:r>
            <a:r>
              <a:rPr lang="en-GB" dirty="0">
                <a:sym typeface="Wingdings" panose="05000000000000000000" pitchFamily="2" charset="2"/>
              </a:rPr>
              <a:t>lower limit for stable motion (F. E. Mills</a:t>
            </a:r>
            <a:r>
              <a:rPr lang="en-GB" dirty="0" smtClean="0">
                <a:sym typeface="Wingdings" panose="05000000000000000000" pitchFamily="2" charset="2"/>
              </a:rPr>
              <a:t>)</a:t>
            </a:r>
          </a:p>
          <a:p>
            <a:endParaRPr lang="en-GB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>
                <a:sym typeface="Wingdings" panose="05000000000000000000" pitchFamily="2" charset="2"/>
              </a:rPr>
              <a:t>For </a:t>
            </a:r>
            <a:r>
              <a:rPr lang="el-GR" dirty="0" smtClean="0"/>
              <a:t>α</a:t>
            </a:r>
            <a:r>
              <a:rPr lang="en-GB" dirty="0" smtClean="0"/>
              <a:t>&lt;4 motion becomes chaotic, causing very fast losses </a:t>
            </a:r>
            <a:r>
              <a:rPr lang="en-GB" dirty="0" smtClean="0">
                <a:sym typeface="Wingdings" panose="05000000000000000000" pitchFamily="2" charset="2"/>
              </a:rPr>
              <a:t> </a:t>
            </a:r>
            <a:r>
              <a:rPr lang="en-GB" b="1" dirty="0" smtClean="0">
                <a:sym typeface="Wingdings" panose="05000000000000000000" pitchFamily="2" charset="2"/>
              </a:rPr>
              <a:t>beams should remain separated in energy at the moment of recapture</a:t>
            </a:r>
            <a:endParaRPr lang="en-GB" b="1" dirty="0">
              <a:sym typeface="Wingdings" panose="05000000000000000000" pitchFamily="2" charset="2"/>
            </a:endParaRPr>
          </a:p>
          <a:p>
            <a:endParaRPr lang="en-GB" b="0" i="0" dirty="0">
              <a:effectLst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026949" y="3310034"/>
                <a:ext cx="1722074" cy="5339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i="1" dirty="0">
                        <a:latin typeface="Cambria Math"/>
                      </a:rPr>
                      <m:t>𝛼</m:t>
                    </m:r>
                    <m:r>
                      <a:rPr lang="en-GB" i="1" dirty="0">
                        <a:latin typeface="Cambria Math"/>
                      </a:rPr>
                      <m:t>≝</m:t>
                    </m:r>
                    <m:f>
                      <m:f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dirty="0">
                                <a:latin typeface="Cambria Math"/>
                              </a:rPr>
                              <m:t>Δ</m:t>
                            </m:r>
                            <m:r>
                              <m:rPr>
                                <m:sty m:val="p"/>
                              </m:rPr>
                              <a:rPr lang="en-GB" dirty="0">
                                <a:latin typeface="Cambria Math"/>
                              </a:rPr>
                              <m:t>f</m:t>
                            </m:r>
                          </m:e>
                          <m:sub>
                            <m:r>
                              <a:rPr lang="en-GB" i="1" dirty="0">
                                <a:latin typeface="Cambria Math"/>
                              </a:rPr>
                              <m:t>𝑅𝐹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GB" i="1" dirty="0">
                                <a:latin typeface="Cambria Math"/>
                              </a:rPr>
                              <m:t>𝑠</m:t>
                            </m:r>
                            <m:r>
                              <a:rPr lang="en-GB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/>
                      </a:rPr>
                      <m:t>=</m:t>
                    </m:r>
                    <m:r>
                      <a:rPr lang="el-GR" i="1" dirty="0">
                        <a:latin typeface="Cambria Math"/>
                      </a:rPr>
                      <m:t>2</m:t>
                    </m:r>
                    <m:f>
                      <m:f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dirty="0">
                            <a:latin typeface="Cambria Math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GB" dirty="0">
                            <a:latin typeface="Cambria Math"/>
                          </a:rPr>
                          <m:t>E</m:t>
                        </m:r>
                      </m:num>
                      <m:den>
                        <m:sSub>
                          <m:sSub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a:rPr lang="en-GB" i="1" dirty="0"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den>
                    </m:f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949" y="3310034"/>
                <a:ext cx="1722074" cy="533929"/>
              </a:xfrm>
              <a:prstGeom prst="rect">
                <a:avLst/>
              </a:prstGeom>
              <a:blipFill>
                <a:blip r:embed="rId3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3332813" y="3185208"/>
                <a:ext cx="2807327" cy="830997"/>
              </a:xfrm>
              <a:prstGeom prst="rect">
                <a:avLst/>
              </a:prstGeom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200" b="1" i="1" dirty="0" smtClean="0"/>
                        </m:ctrlPr>
                      </m:sSubPr>
                      <m:e>
                        <m:r>
                          <a:rPr lang="el-GR" sz="1200" b="1" i="0" dirty="0" smtClean="0"/>
                          <m:t>𝚫</m:t>
                        </m:r>
                        <m:r>
                          <a:rPr lang="en-GB" sz="1200" b="1" i="0" dirty="0" smtClean="0"/>
                          <m:t>𝐟</m:t>
                        </m:r>
                      </m:e>
                      <m:sub>
                        <m:r>
                          <a:rPr lang="en-GB" sz="1200" b="1" i="1" dirty="0" smtClean="0"/>
                          <m:t>𝑹𝑭</m:t>
                        </m:r>
                      </m:sub>
                    </m:sSub>
                  </m:oMath>
                </a14:m>
                <a:r>
                  <a:rPr lang="en-US" sz="1200" b="1" dirty="0" smtClean="0"/>
                  <a:t>:</a:t>
                </a:r>
                <a:r>
                  <a:rPr lang="en-US" sz="1200" dirty="0" smtClean="0"/>
                  <a:t> </a:t>
                </a:r>
                <a:r>
                  <a:rPr lang="en-GB" sz="1200" dirty="0" smtClean="0"/>
                  <a:t>difference in RF frequency </a:t>
                </a:r>
                <a:endParaRPr lang="en-GB" sz="1200" dirty="0" smtClean="0"/>
              </a:p>
              <a:p>
                <a:r>
                  <a:rPr lang="en-GB" sz="1200" b="1" dirty="0"/>
                  <a:t>f</a:t>
                </a:r>
                <a:r>
                  <a:rPr lang="en-GB" sz="1200" b="1" baseline="-25000" dirty="0" smtClean="0"/>
                  <a:t>s0</a:t>
                </a:r>
                <a:r>
                  <a:rPr lang="en-GB" sz="1200" b="1" dirty="0" smtClean="0"/>
                  <a:t>: </a:t>
                </a:r>
                <a:r>
                  <a:rPr lang="en-GB" sz="1200" dirty="0" smtClean="0">
                    <a:sym typeface="Wingdings" panose="05000000000000000000" pitchFamily="2" charset="2"/>
                  </a:rPr>
                  <a:t>zero </a:t>
                </a:r>
                <a:r>
                  <a:rPr lang="en-GB" sz="1200" dirty="0">
                    <a:sym typeface="Wingdings" panose="05000000000000000000" pitchFamily="2" charset="2"/>
                  </a:rPr>
                  <a:t>amplitude synchrotron frequency</a:t>
                </a:r>
                <a:endParaRPr lang="el-GR" sz="1200" b="1" dirty="0" smtClean="0"/>
              </a:p>
              <a:p>
                <a14:m>
                  <m:oMath xmlns:m="http://schemas.openxmlformats.org/officeDocument/2006/math">
                    <m:r>
                      <a:rPr lang="el-GR" sz="1200" b="1"/>
                      <m:t>𝚫𝚬</m:t>
                    </m:r>
                  </m:oMath>
                </a14:m>
                <a:r>
                  <a:rPr lang="en-US" sz="1200" b="1" dirty="0"/>
                  <a:t>:  </a:t>
                </a:r>
                <a:r>
                  <a:rPr lang="en-GB" sz="1200" dirty="0"/>
                  <a:t>Energy </a:t>
                </a:r>
                <a:r>
                  <a:rPr lang="en-GB" sz="1200" dirty="0" smtClean="0"/>
                  <a:t>difference</a:t>
                </a:r>
                <a:endParaRPr lang="el-GR" sz="1200" dirty="0" smtClean="0"/>
              </a:p>
              <a:p>
                <a:r>
                  <a:rPr lang="en-GB" sz="1200" b="1" dirty="0" smtClean="0"/>
                  <a:t>H</a:t>
                </a:r>
                <a:r>
                  <a:rPr lang="en-GB" sz="1200" b="1" baseline="-25000" dirty="0" smtClean="0"/>
                  <a:t>B</a:t>
                </a:r>
                <a:r>
                  <a:rPr lang="en-GB" sz="1200" b="1" dirty="0" smtClean="0"/>
                  <a:t>:</a:t>
                </a:r>
                <a:r>
                  <a:rPr lang="en-GB" sz="1200" dirty="0" smtClean="0"/>
                  <a:t> half bucket height</a:t>
                </a:r>
                <a:endParaRPr lang="en-US" sz="1200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813" y="3185208"/>
                <a:ext cx="2807327" cy="830997"/>
              </a:xfrm>
              <a:prstGeom prst="rect">
                <a:avLst/>
              </a:prstGeom>
              <a:blipFill>
                <a:blip r:embed="rId4"/>
                <a:stretch>
                  <a:fillRect l="-217" t="-735" b="-5147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231914" y="1401402"/>
            <a:ext cx="46008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Particle motion in the longitudinal phase-space</a:t>
            </a:r>
          </a:p>
          <a:p>
            <a:r>
              <a:rPr lang="en-GB" dirty="0"/>
              <a:t>w</a:t>
            </a:r>
            <a:r>
              <a:rPr lang="en-GB" dirty="0" smtClean="0"/>
              <a:t>ith </a:t>
            </a:r>
            <a:r>
              <a:rPr lang="el-GR" dirty="0"/>
              <a:t>α=</a:t>
            </a:r>
            <a:r>
              <a:rPr lang="en-GB" dirty="0"/>
              <a:t>4 </a:t>
            </a:r>
            <a:r>
              <a:rPr lang="en-GB" dirty="0" smtClean="0"/>
              <a:t>(no intensity effects)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678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284813" y="899410"/>
            <a:ext cx="11617377" cy="2998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284812" y="250296"/>
            <a:ext cx="11617377" cy="536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/>
              <a:t>RF perturbation</a:t>
            </a:r>
            <a:endParaRPr lang="en-US" sz="3200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6" y="1801741"/>
            <a:ext cx="6337410" cy="34184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8838" y="1155410"/>
            <a:ext cx="482195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Example of the </a:t>
            </a:r>
            <a:r>
              <a:rPr lang="el-GR" dirty="0" smtClean="0"/>
              <a:t>α-</a:t>
            </a:r>
            <a:r>
              <a:rPr lang="en-GB" dirty="0" smtClean="0"/>
              <a:t>parameter evolution during an optimised slip-stacking process in Q20 optics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575" y="1814851"/>
            <a:ext cx="4724367" cy="319930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630621" y="4553378"/>
            <a:ext cx="0" cy="5559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9954" y="5010062"/>
            <a:ext cx="1416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Start of</a:t>
            </a:r>
          </a:p>
          <a:p>
            <a:r>
              <a:rPr lang="en-GB" dirty="0" smtClean="0"/>
              <a:t>Slip-stacking</a:t>
            </a:r>
            <a:endParaRPr lang="en-GB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509393" y="3739409"/>
            <a:ext cx="0" cy="10833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74664" y="4822737"/>
            <a:ext cx="1416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End of</a:t>
            </a:r>
          </a:p>
          <a:p>
            <a:r>
              <a:rPr lang="en-GB" dirty="0" smtClean="0"/>
              <a:t>Slip-stacking</a:t>
            </a:r>
          </a:p>
          <a:p>
            <a:r>
              <a:rPr lang="en-GB" dirty="0" smtClean="0"/>
              <a:t>Recapture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7717237" y="1112015"/>
            <a:ext cx="298229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Phase-space distribution at the moment of recapture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6497364" y="5056228"/>
            <a:ext cx="55474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>
                <a:latin typeface="Arial" panose="020B0604020202020204" pitchFamily="34" charset="0"/>
              </a:rPr>
              <a:t>Very distorted </a:t>
            </a:r>
            <a:r>
              <a:rPr lang="en-GB" dirty="0">
                <a:latin typeface="Arial" panose="020B0604020202020204" pitchFamily="34" charset="0"/>
              </a:rPr>
              <a:t>particle </a:t>
            </a:r>
            <a:r>
              <a:rPr lang="en-GB" dirty="0" smtClean="0">
                <a:latin typeface="Arial" panose="020B0604020202020204" pitchFamily="34" charset="0"/>
              </a:rPr>
              <a:t>trajectories, even though α&gt;4</a:t>
            </a:r>
            <a:r>
              <a:rPr lang="en-GB" dirty="0">
                <a:latin typeface="Arial" panose="020B0604020202020204" pitchFamily="34" charset="0"/>
              </a:rPr>
              <a:t>. </a:t>
            </a:r>
            <a:endParaRPr lang="en-GB" dirty="0" smtClean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latin typeface="Arial" panose="020B0604020202020204" pitchFamily="34" charset="0"/>
              </a:rPr>
              <a:t>H</a:t>
            </a:r>
            <a:r>
              <a:rPr lang="en-GB" dirty="0" smtClean="0">
                <a:latin typeface="Arial" panose="020B0604020202020204" pitchFamily="34" charset="0"/>
              </a:rPr>
              <a:t>igh </a:t>
            </a:r>
            <a:r>
              <a:rPr lang="en-GB" dirty="0">
                <a:latin typeface="Arial" panose="020B0604020202020204" pitchFamily="34" charset="0"/>
              </a:rPr>
              <a:t>RF voltage </a:t>
            </a:r>
            <a:r>
              <a:rPr lang="en-GB" dirty="0" smtClean="0">
                <a:latin typeface="Arial" panose="020B0604020202020204" pitchFamily="34" charset="0"/>
              </a:rPr>
              <a:t>is </a:t>
            </a:r>
            <a:r>
              <a:rPr lang="en-GB" dirty="0">
                <a:latin typeface="Arial" panose="020B0604020202020204" pitchFamily="34" charset="0"/>
              </a:rPr>
              <a:t>needed </a:t>
            </a:r>
            <a:r>
              <a:rPr lang="en-GB" dirty="0" smtClean="0">
                <a:latin typeface="Arial" panose="020B0604020202020204" pitchFamily="34" charset="0"/>
              </a:rPr>
              <a:t>at recapture </a:t>
            </a:r>
            <a:r>
              <a:rPr lang="en-GB" dirty="0" smtClean="0"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GB" b="1" dirty="0" smtClean="0">
                <a:latin typeface="Arial" panose="020B0604020202020204" pitchFamily="34" charset="0"/>
              </a:rPr>
              <a:t> </a:t>
            </a:r>
            <a:r>
              <a:rPr lang="en-GB" b="1" dirty="0">
                <a:latin typeface="Arial" panose="020B0604020202020204" pitchFamily="34" charset="0"/>
              </a:rPr>
              <a:t>a large </a:t>
            </a:r>
            <a:r>
              <a:rPr lang="en-GB" b="1" dirty="0" smtClean="0">
                <a:latin typeface="Arial" panose="020B0604020202020204" pitchFamily="34" charset="0"/>
              </a:rPr>
              <a:t>emittance blow-up.</a:t>
            </a:r>
            <a:endParaRPr lang="en-GB" b="1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79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284813" y="899410"/>
            <a:ext cx="11617377" cy="2998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284812" y="250296"/>
            <a:ext cx="11617377" cy="536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/>
              <a:t>Hollow bunch distribution </a:t>
            </a:r>
            <a:endParaRPr lang="en-US" sz="3200" b="1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716674" y="1100521"/>
            <a:ext cx="10886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</a:rPr>
              <a:t>Large energy offset at the moment of recapture </a:t>
            </a:r>
            <a:r>
              <a:rPr lang="en-GB" dirty="0" smtClean="0">
                <a:latin typeface="Arial" panose="020B0604020202020204" pitchFamily="34" charset="0"/>
                <a:sym typeface="Wingdings" panose="05000000000000000000" pitchFamily="2" charset="2"/>
              </a:rPr>
              <a:t> hollow  bunch is formed after </a:t>
            </a:r>
            <a:r>
              <a:rPr lang="en-GB" dirty="0" err="1" smtClean="0">
                <a:latin typeface="Arial" panose="020B0604020202020204" pitchFamily="34" charset="0"/>
                <a:sym typeface="Wingdings" panose="05000000000000000000" pitchFamily="2" charset="2"/>
              </a:rPr>
              <a:t>filamentation</a:t>
            </a:r>
            <a:r>
              <a:rPr lang="en-GB" dirty="0" smtClean="0">
                <a:latin typeface="Arial" panose="020B0604020202020204" pitchFamily="34" charset="0"/>
                <a:sym typeface="Wingdings" panose="05000000000000000000" pitchFamily="2" charset="2"/>
              </a:rPr>
              <a:t> and this distribution is preserved until the end of the cycle</a:t>
            </a:r>
            <a:endParaRPr lang="en-GB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44590" y="1946209"/>
            <a:ext cx="48219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Example of a simulation without intensity effects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53" y="2603916"/>
            <a:ext cx="10997623" cy="354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2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284813" y="899410"/>
            <a:ext cx="11617377" cy="2998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284812" y="250296"/>
            <a:ext cx="11617377" cy="536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/>
              <a:t>Beam parameters in simulations</a:t>
            </a:r>
            <a:endParaRPr lang="en-US" sz="3200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7" y="1774651"/>
            <a:ext cx="7360365" cy="37327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02851" y="1405319"/>
            <a:ext cx="40126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Example beam measurements in 2015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3615560" y="5692084"/>
            <a:ext cx="18018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A. Lasheen thesis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8313684" y="1777574"/>
                <a:ext cx="3300248" cy="3427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dirty="0" smtClean="0"/>
                  <a:t>Large bunch by bunch spread in emittances and intensities was taken into account.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GB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dirty="0" smtClean="0"/>
                  <a:t>The particle distribution 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(1−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GB" dirty="0" smtClean="0"/>
              </a:p>
              <a:p>
                <a:r>
                  <a:rPr lang="en-GB" dirty="0" smtClean="0"/>
                  <a:t>was used to take into account the long tails developed during the continuous losses at flat bottom.</a:t>
                </a:r>
                <a:endParaRPr lang="en-GB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GB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3684" y="1777574"/>
                <a:ext cx="3300248" cy="3427926"/>
              </a:xfrm>
              <a:prstGeom prst="rect">
                <a:avLst/>
              </a:prstGeom>
              <a:blipFill>
                <a:blip r:embed="rId3"/>
                <a:stretch>
                  <a:fillRect l="-1664" t="-10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13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284813" y="899410"/>
            <a:ext cx="11617377" cy="2998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284812" y="250296"/>
            <a:ext cx="11617377" cy="536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/>
              <a:t>Loss of Landau damping</a:t>
            </a:r>
            <a:endParaRPr lang="en-US" sz="3200" b="1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716674" y="1100521"/>
            <a:ext cx="108867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>
                <a:latin typeface="Arial" panose="020B0604020202020204" pitchFamily="34" charset="0"/>
              </a:rPr>
              <a:t>When intensity effects (SPS impedance model) included in the simulations, loss of Landau damping was observed for the smallest and least intense bunches.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 smtClean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>
                <a:latin typeface="Arial" panose="020B0604020202020204" pitchFamily="34" charset="0"/>
              </a:rPr>
              <a:t>Dipole oscillations are not damped until the end of the cycle.</a:t>
            </a:r>
          </a:p>
          <a:p>
            <a:r>
              <a:rPr lang="en-GB" dirty="0" smtClean="0">
                <a:latin typeface="Arial" panose="020B0604020202020204" pitchFamily="34" charset="0"/>
              </a:rPr>
              <a:t> </a:t>
            </a:r>
            <a:endParaRPr lang="en-GB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8"/>
          <a:stretch/>
        </p:blipFill>
        <p:spPr>
          <a:xfrm>
            <a:off x="1052020" y="3521388"/>
            <a:ext cx="4245307" cy="31093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3"/>
          <a:stretch/>
        </p:blipFill>
        <p:spPr>
          <a:xfrm>
            <a:off x="6557990" y="3521388"/>
            <a:ext cx="4311302" cy="30527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9681" y="3152056"/>
            <a:ext cx="34976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Recapture and ramp to top energy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556143" y="3152056"/>
            <a:ext cx="9793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Flat-top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208687" y="4246517"/>
            <a:ext cx="15039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</a:rPr>
              <a:t>First bunch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Middle bunch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Last bunch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7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284813" y="899410"/>
            <a:ext cx="11617377" cy="2998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284812" y="250296"/>
            <a:ext cx="11617377" cy="536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/>
              <a:t>Loss of Landau damping</a:t>
            </a:r>
            <a:endParaRPr lang="en-US" sz="3200" b="1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716674" y="1100521"/>
            <a:ext cx="108867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>
                <a:latin typeface="Arial" panose="020B0604020202020204" pitchFamily="34" charset="0"/>
              </a:rPr>
              <a:t>When intensity effects (SPS impedance model) included in the simulations, loss of Landau damping was observed for the smallest and least intense bunches.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 smtClean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>
                <a:latin typeface="Arial" panose="020B0604020202020204" pitchFamily="34" charset="0"/>
              </a:rPr>
              <a:t>Dipole oscillations are not damped until the end of the cycle.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 smtClean="0"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dirty="0" smtClean="0"/>
              <a:t>High </a:t>
            </a:r>
            <a:r>
              <a:rPr lang="en-GB" dirty="0"/>
              <a:t>density island </a:t>
            </a:r>
            <a:r>
              <a:rPr lang="en-GB" dirty="0" smtClean="0"/>
              <a:t>in phase-space that </a:t>
            </a:r>
            <a:r>
              <a:rPr lang="en-GB" dirty="0"/>
              <a:t>keeps oscillating around the </a:t>
            </a:r>
            <a:r>
              <a:rPr lang="en-GB" dirty="0" smtClean="0"/>
              <a:t>bucket centre</a:t>
            </a:r>
            <a:endParaRPr lang="en-GB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 smtClean="0">
              <a:latin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</a:rPr>
              <a:t> </a:t>
            </a:r>
            <a:endParaRPr lang="en-GB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44" y="3726746"/>
            <a:ext cx="9794012" cy="29287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20689" y="3359169"/>
            <a:ext cx="613278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Example of a simulation with intensity effects at the SPS flat-top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720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284813" y="899410"/>
            <a:ext cx="11617377" cy="2998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284812" y="250296"/>
            <a:ext cx="11617377" cy="536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/>
              <a:t>Increase loss of Landau damping threshold</a:t>
            </a:r>
            <a:endParaRPr lang="en-US" sz="3200" b="1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716675" y="1100521"/>
            <a:ext cx="106495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>
                <a:latin typeface="Arial" panose="020B0604020202020204" pitchFamily="34" charset="0"/>
              </a:rPr>
              <a:t>The obvious and easiest way to implement in the machine is to activate the 800 MHz RF system at flat-top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>
                <a:latin typeface="Arial" panose="020B0604020202020204" pitchFamily="34" charset="0"/>
              </a:rPr>
              <a:t>Large increase in threshold expected and shown in previous simulations (A. </a:t>
            </a:r>
            <a:r>
              <a:rPr lang="en-GB" dirty="0" smtClean="0"/>
              <a:t>Lasheen)</a:t>
            </a:r>
            <a:endParaRPr lang="en-GB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 smtClean="0">
              <a:latin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</a:rPr>
              <a:t> </a:t>
            </a:r>
            <a:endParaRPr lang="en-GB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74" y="2853278"/>
            <a:ext cx="5034608" cy="3502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47" y="2853278"/>
            <a:ext cx="4912066" cy="33298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1981" y="2481825"/>
            <a:ext cx="379149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Simulations at SPS flat-top in single RF 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295485" y="2483946"/>
            <a:ext cx="464119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Simulations at SPS flat-top in BSM with </a:t>
            </a:r>
            <a:r>
              <a:rPr lang="en-GB" dirty="0" err="1" smtClean="0"/>
              <a:t>V</a:t>
            </a:r>
            <a:r>
              <a:rPr lang="en-GB" baseline="-25000" dirty="0" err="1" smtClean="0"/>
              <a:t>r</a:t>
            </a:r>
            <a:r>
              <a:rPr lang="en-GB" dirty="0" smtClean="0"/>
              <a:t> = 0.1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259127" y="6082609"/>
            <a:ext cx="18018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A. Lasheen thesis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315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992</Words>
  <Application>Microsoft Office PowerPoint</Application>
  <PresentationFormat>Widescreen</PresentationFormat>
  <Paragraphs>135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Wingdings</vt:lpstr>
      <vt:lpstr>Office Theme</vt:lpstr>
      <vt:lpstr>Longitudinal stability of the ions after slip-stacking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Longitudinal stability of LHC ions</dc:title>
  <dc:creator>Theodoros Argyropoulos</dc:creator>
  <cp:lastModifiedBy>Theodoros Argyropoulos</cp:lastModifiedBy>
  <cp:revision>61</cp:revision>
  <dcterms:created xsi:type="dcterms:W3CDTF">2018-12-18T10:31:13Z</dcterms:created>
  <dcterms:modified xsi:type="dcterms:W3CDTF">2019-05-09T13:01:19Z</dcterms:modified>
</cp:coreProperties>
</file>