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2" r:id="rId5"/>
    <p:sldId id="264" r:id="rId6"/>
    <p:sldId id="259" r:id="rId7"/>
    <p:sldId id="265" r:id="rId8"/>
    <p:sldId id="266" r:id="rId9"/>
    <p:sldId id="260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1B3C-A71C-45C2-99A5-21333D30A9EB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B1FD-A506-45F0-82BA-B513FCD7F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07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1B3C-A71C-45C2-99A5-21333D30A9EB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B1FD-A506-45F0-82BA-B513FCD7F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36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1B3C-A71C-45C2-99A5-21333D30A9EB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B1FD-A506-45F0-82BA-B513FCD7F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17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1B3C-A71C-45C2-99A5-21333D30A9EB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B1FD-A506-45F0-82BA-B513FCD7F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13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1B3C-A71C-45C2-99A5-21333D30A9EB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B1FD-A506-45F0-82BA-B513FCD7F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29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1B3C-A71C-45C2-99A5-21333D30A9EB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B1FD-A506-45F0-82BA-B513FCD7F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2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1B3C-A71C-45C2-99A5-21333D30A9EB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B1FD-A506-45F0-82BA-B513FCD7F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99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1B3C-A71C-45C2-99A5-21333D30A9EB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B1FD-A506-45F0-82BA-B513FCD7F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74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1B3C-A71C-45C2-99A5-21333D30A9EB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B1FD-A506-45F0-82BA-B513FCD7F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19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1B3C-A71C-45C2-99A5-21333D30A9EB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B1FD-A506-45F0-82BA-B513FCD7F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73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1B3C-A71C-45C2-99A5-21333D30A9EB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B1FD-A506-45F0-82BA-B513FCD7F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13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E1B3C-A71C-45C2-99A5-21333D30A9EB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BB1FD-A506-45F0-82BA-B513FCD7F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88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LLRF specifications for </a:t>
            </a:r>
            <a:br>
              <a:rPr lang="en-GB" dirty="0" smtClean="0"/>
            </a:br>
            <a:r>
              <a:rPr lang="en-GB" dirty="0" smtClean="0"/>
              <a:t>slip-stacking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T. Argyropoulos, </a:t>
            </a:r>
            <a:r>
              <a:rPr lang="en-GB" dirty="0" smtClean="0"/>
              <a:t>T. Bohl, G. Papotti, </a:t>
            </a:r>
            <a:r>
              <a:rPr lang="en-GB" dirty="0" smtClean="0"/>
              <a:t>D. Quartullo, E. </a:t>
            </a:r>
            <a:r>
              <a:rPr lang="en-GB" dirty="0" err="1" smtClean="0"/>
              <a:t>Shaposhnikova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126243" y="4417900"/>
            <a:ext cx="406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LIU-SPS Beam Dynamics WG, </a:t>
            </a:r>
            <a:r>
              <a:rPr lang="en-GB" dirty="0" smtClean="0"/>
              <a:t>28/03/2019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42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" y="274320"/>
            <a:ext cx="1174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</a:rPr>
              <a:t>Timings and high level parameters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7" y="1694627"/>
            <a:ext cx="5495110" cy="39485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9578" y="1071534"/>
            <a:ext cx="61403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 smtClean="0">
                <a:sym typeface="Wingdings" panose="05000000000000000000" pitchFamily="2" charset="2"/>
              </a:rPr>
              <a:t>TX1: Start of the MSS process.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Separate the (some) cavities into two group.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Trigger the voltage and frequency programs (should be provided (designed) beforehand).</a:t>
            </a:r>
          </a:p>
          <a:p>
            <a:endParaRPr lang="en-GB" b="1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 smtClean="0">
                <a:sym typeface="Wingdings" panose="05000000000000000000" pitchFamily="2" charset="2"/>
              </a:rPr>
              <a:t>TX2: End of MSS process.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Recombine all cavities at the designed frequency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Continue acceleration to flat top of the one batch.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ym typeface="Wingdings" panose="05000000000000000000" pitchFamily="2" charset="2"/>
              </a:rPr>
              <a:t>Possibility of more flexibility in triggers is very welcome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ym typeface="Wingdings" panose="05000000000000000000" pitchFamily="2" charset="2"/>
              </a:rPr>
              <a:t>Importance of an easy way to group and regroup the RF cavities (counter phasing might also be needed)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 smtClean="0">
                <a:sym typeface="Wingdings" panose="05000000000000000000" pitchFamily="2" charset="2"/>
              </a:rPr>
              <a:t>Important to have an easy way to input frequency and voltage programs into the two groups of cavities.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LSA parameters for each group e.g. SLST_TOTAL_VOLTAGE_G1</a:t>
            </a:r>
          </a:p>
        </p:txBody>
      </p:sp>
    </p:spTree>
    <p:extLst>
      <p:ext uri="{BB962C8B-B14F-4D97-AF65-F5344CB8AC3E}">
        <p14:creationId xmlns:p14="http://schemas.microsoft.com/office/powerpoint/2010/main" val="549160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" y="274320"/>
            <a:ext cx="1174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</a:rPr>
              <a:t>Comments on the ion beams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76513" y="1393752"/>
            <a:ext cx="61482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ym typeface="Wingdings" panose="05000000000000000000" pitchFamily="2" charset="2"/>
              </a:rPr>
              <a:t>Stability issues of the LHC ion beams found from measurements in 2018 when the transition crossing was adjusted.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ym typeface="Wingdings" panose="05000000000000000000" pitchFamily="2" charset="2"/>
              </a:rPr>
              <a:t>Important for the future operation: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Operate with the 800 MHz on (after transition)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Apply controlled emittance blow-up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GB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GB" dirty="0" smtClean="0">
              <a:sym typeface="Wingdings" panose="05000000000000000000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259DB-0695-984F-BE73-D547FA9FF6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5735" r="6962"/>
          <a:stretch/>
        </p:blipFill>
        <p:spPr>
          <a:xfrm>
            <a:off x="583476" y="1189774"/>
            <a:ext cx="4695266" cy="3749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8040" y="2937438"/>
            <a:ext cx="1426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Unstable at 300 GeV Z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1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" y="274320"/>
            <a:ext cx="1174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</a:rPr>
              <a:t>Introduction 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" y="1051560"/>
            <a:ext cx="115590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Momentum slip-stacking </a:t>
            </a:r>
            <a:r>
              <a:rPr lang="en-GB" dirty="0" smtClean="0"/>
              <a:t>(MSS) is planned to be used in the SPS </a:t>
            </a:r>
            <a:r>
              <a:rPr lang="en-GB" b="1" dirty="0" smtClean="0"/>
              <a:t>after LS2 </a:t>
            </a:r>
            <a:r>
              <a:rPr lang="en-GB" dirty="0" smtClean="0"/>
              <a:t>to </a:t>
            </a:r>
            <a:r>
              <a:rPr lang="en-GB" b="1" dirty="0" smtClean="0"/>
              <a:t>increase number of bunches</a:t>
            </a:r>
            <a:r>
              <a:rPr lang="en-GB" dirty="0" smtClean="0"/>
              <a:t> in the LHC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b="1" dirty="0" smtClean="0">
                <a:sym typeface="Wingdings" panose="05000000000000000000" pitchFamily="2" charset="2"/>
              </a:rPr>
              <a:t>increase Luminosity </a:t>
            </a:r>
            <a:r>
              <a:rPr lang="en-GB" dirty="0" smtClean="0">
                <a:sym typeface="Wingdings" panose="05000000000000000000" pitchFamily="2" charset="2"/>
              </a:rPr>
              <a:t>in the LHC experiments.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ym typeface="Wingdings" panose="05000000000000000000" pitchFamily="2" charset="2"/>
            </a:endParaRPr>
          </a:p>
          <a:p>
            <a:r>
              <a:rPr lang="en-GB" b="1" dirty="0" smtClean="0">
                <a:sym typeface="Wingdings" panose="05000000000000000000" pitchFamily="2" charset="2"/>
              </a:rPr>
              <a:t>Cycle overview</a:t>
            </a:r>
            <a:r>
              <a:rPr lang="en-GB" dirty="0" smtClean="0">
                <a:sym typeface="Wingdings" panose="05000000000000000000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ym typeface="Wingdings" panose="05000000000000000000" pitchFamily="2" charset="2"/>
              </a:rPr>
              <a:t>Injected beams</a:t>
            </a:r>
            <a:r>
              <a:rPr lang="en-GB" dirty="0" smtClean="0">
                <a:sym typeface="Wingdings" panose="05000000000000000000" pitchFamily="2" charset="2"/>
              </a:rPr>
              <a:t>:  </a:t>
            </a:r>
            <a:r>
              <a:rPr lang="en-GB" b="1" dirty="0" smtClean="0">
                <a:sym typeface="Wingdings" panose="05000000000000000000" pitchFamily="2" charset="2"/>
              </a:rPr>
              <a:t>2 SPS super-batches spaced by T</a:t>
            </a:r>
            <a:r>
              <a:rPr lang="en-GB" b="1" baseline="-25000" dirty="0" smtClean="0">
                <a:sym typeface="Wingdings" panose="05000000000000000000" pitchFamily="2" charset="2"/>
              </a:rPr>
              <a:t>b</a:t>
            </a:r>
            <a:r>
              <a:rPr lang="en-GB" b="1" dirty="0" smtClean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(T</a:t>
            </a:r>
            <a:r>
              <a:rPr lang="en-GB" baseline="-25000" dirty="0" smtClean="0">
                <a:sym typeface="Wingdings" panose="05000000000000000000" pitchFamily="2" charset="2"/>
              </a:rPr>
              <a:t>b</a:t>
            </a:r>
            <a:r>
              <a:rPr lang="en-GB" dirty="0" smtClean="0">
                <a:sym typeface="Wingdings" panose="05000000000000000000" pitchFamily="2" charset="2"/>
              </a:rPr>
              <a:t> is defined by the AM of the RF cavities)</a:t>
            </a:r>
          </a:p>
          <a:p>
            <a:r>
              <a:rPr lang="en-GB" dirty="0">
                <a:sym typeface="Wingdings" panose="05000000000000000000" pitchFamily="2" charset="2"/>
              </a:rPr>
              <a:t>	</a:t>
            </a:r>
            <a:r>
              <a:rPr lang="en-GB" dirty="0" smtClean="0">
                <a:sym typeface="Wingdings" panose="05000000000000000000" pitchFamily="2" charset="2"/>
              </a:rPr>
              <a:t>SPS super-batch:</a:t>
            </a:r>
            <a:r>
              <a:rPr lang="en-GB" b="1" dirty="0" smtClean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6 PS batches of 4 bunches spaced (ideally) by 100 ns (24 bunches spaced by 100 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Accelerate the beam until an intermediate energy plateau (300 GeV Z) around 1 s long.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FFA, transition crossing, stability issues, controlled long. emittance blow-up, 800 </a:t>
            </a:r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MHz RF system</a:t>
            </a:r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MSS to interleave the two SPS super-bunches  1 batch of 48 bunches spaced by 50 ns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Losses and longitudinal emittance blow-up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Accelerate the beam to the top energy and extract to the LHC.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Fit bunches to the LHC buckets  </a:t>
            </a:r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bunch rotation might be needed</a:t>
            </a: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97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" y="274320"/>
            <a:ext cx="1174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</a:rPr>
              <a:t>Introduction 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" y="1051560"/>
            <a:ext cx="115590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Momentum slip-stacking </a:t>
            </a:r>
            <a:r>
              <a:rPr lang="en-GB" dirty="0" smtClean="0"/>
              <a:t>(MSS)</a:t>
            </a:r>
            <a:r>
              <a:rPr lang="en-GB" dirty="0" smtClean="0"/>
              <a:t> is planned to be used in the SPS </a:t>
            </a:r>
            <a:r>
              <a:rPr lang="en-GB" b="1" dirty="0" smtClean="0"/>
              <a:t>after LS2 </a:t>
            </a:r>
            <a:r>
              <a:rPr lang="en-GB" dirty="0" smtClean="0"/>
              <a:t>to </a:t>
            </a:r>
            <a:r>
              <a:rPr lang="en-GB" b="1" dirty="0" smtClean="0"/>
              <a:t>increase number of bunches</a:t>
            </a:r>
            <a:r>
              <a:rPr lang="en-GB" dirty="0" smtClean="0"/>
              <a:t> in the LHC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b="1" dirty="0" smtClean="0">
                <a:sym typeface="Wingdings" panose="05000000000000000000" pitchFamily="2" charset="2"/>
              </a:rPr>
              <a:t>increase Luminosity </a:t>
            </a:r>
            <a:r>
              <a:rPr lang="en-GB" dirty="0" smtClean="0">
                <a:sym typeface="Wingdings" panose="05000000000000000000" pitchFamily="2" charset="2"/>
              </a:rPr>
              <a:t>in the LHC experiments.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ym typeface="Wingdings" panose="05000000000000000000" pitchFamily="2" charset="2"/>
            </a:endParaRPr>
          </a:p>
          <a:p>
            <a:r>
              <a:rPr lang="en-GB" b="1" dirty="0" smtClean="0">
                <a:sym typeface="Wingdings" panose="05000000000000000000" pitchFamily="2" charset="2"/>
              </a:rPr>
              <a:t>Cycle overview</a:t>
            </a:r>
            <a:r>
              <a:rPr lang="en-GB" dirty="0" smtClean="0">
                <a:sym typeface="Wingdings" panose="05000000000000000000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ym typeface="Wingdings" panose="05000000000000000000" pitchFamily="2" charset="2"/>
              </a:rPr>
              <a:t>Injected beams</a:t>
            </a:r>
            <a:r>
              <a:rPr lang="en-GB" dirty="0" smtClean="0">
                <a:sym typeface="Wingdings" panose="05000000000000000000" pitchFamily="2" charset="2"/>
              </a:rPr>
              <a:t>:  </a:t>
            </a:r>
            <a:r>
              <a:rPr lang="en-GB" b="1" dirty="0" smtClean="0">
                <a:sym typeface="Wingdings" panose="05000000000000000000" pitchFamily="2" charset="2"/>
              </a:rPr>
              <a:t>2 SPS super-batches spaced by T</a:t>
            </a:r>
            <a:r>
              <a:rPr lang="en-GB" b="1" baseline="-25000" dirty="0" smtClean="0">
                <a:sym typeface="Wingdings" panose="05000000000000000000" pitchFamily="2" charset="2"/>
              </a:rPr>
              <a:t>b</a:t>
            </a:r>
            <a:r>
              <a:rPr lang="en-GB" b="1" dirty="0" smtClean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(T</a:t>
            </a:r>
            <a:r>
              <a:rPr lang="en-GB" baseline="-25000" dirty="0" smtClean="0">
                <a:sym typeface="Wingdings" panose="05000000000000000000" pitchFamily="2" charset="2"/>
              </a:rPr>
              <a:t>b</a:t>
            </a:r>
            <a:r>
              <a:rPr lang="en-GB" dirty="0" smtClean="0">
                <a:sym typeface="Wingdings" panose="05000000000000000000" pitchFamily="2" charset="2"/>
              </a:rPr>
              <a:t> is defined by the AM of the RF cavities)</a:t>
            </a:r>
          </a:p>
          <a:p>
            <a:r>
              <a:rPr lang="en-GB" dirty="0">
                <a:sym typeface="Wingdings" panose="05000000000000000000" pitchFamily="2" charset="2"/>
              </a:rPr>
              <a:t>	</a:t>
            </a:r>
            <a:r>
              <a:rPr lang="en-GB" dirty="0" smtClean="0">
                <a:sym typeface="Wingdings" panose="05000000000000000000" pitchFamily="2" charset="2"/>
              </a:rPr>
              <a:t>SPS super-batch:</a:t>
            </a:r>
            <a:r>
              <a:rPr lang="en-GB" b="1" dirty="0" smtClean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6 PS batches of 4 bunches spaced (ideally) by 100 ns (24 bunches spaced by 100 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Accelerate the beam until an intermediate energy plateau (300 GeV Z) around 1 s long.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FFA, transition crossing, stability issues, controlled long. emittance blow-up, 800 MHz RF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MSS to interleave the two SPS super-bunches  1 batch of 48 bunches spaced by 50 ns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Losses and longitudinal emittance blow-up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Accelerate the beam to the top energy and extract to the LHC.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Fit bunches to the LHC buckets  </a:t>
            </a:r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bunch rotation might be needed</a:t>
            </a: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65760" y="3726180"/>
            <a:ext cx="8560526" cy="68906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926286" y="3541893"/>
            <a:ext cx="1799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Specifications for the LLRF only on MSS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1050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797540"/>
            <a:ext cx="7222690" cy="57677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91950" y="1051560"/>
            <a:ext cx="46634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ym typeface="Wingdings" panose="05000000000000000000" pitchFamily="2" charset="2"/>
              </a:rPr>
              <a:t>Procedure:</a:t>
            </a:r>
            <a:endParaRPr lang="en-GB" b="1" dirty="0">
              <a:sym typeface="Wingdings" panose="05000000000000000000" pitchFamily="2" charset="2"/>
            </a:endParaRPr>
          </a:p>
          <a:p>
            <a:pPr marL="400050" indent="-400050">
              <a:buAutoNum type="romanUcPeriod"/>
            </a:pPr>
            <a:r>
              <a:rPr lang="en-GB" dirty="0" smtClean="0"/>
              <a:t>Two groups of 200 MHz RF cavities, one for each batch. </a:t>
            </a:r>
            <a:r>
              <a:rPr lang="en-GB" dirty="0" err="1" smtClean="0"/>
              <a:t>f</a:t>
            </a:r>
            <a:r>
              <a:rPr lang="en-GB" baseline="-25000" dirty="0" err="1" smtClean="0"/>
              <a:t>RF</a:t>
            </a:r>
            <a:r>
              <a:rPr lang="en-GB" dirty="0" smtClean="0"/>
              <a:t> </a:t>
            </a:r>
            <a:r>
              <a:rPr lang="en-GB" dirty="0"/>
              <a:t>variation to accelerate the first batch and decelerate the </a:t>
            </a:r>
            <a:r>
              <a:rPr lang="en-GB" dirty="0" smtClean="0"/>
              <a:t>second </a:t>
            </a:r>
            <a:r>
              <a:rPr lang="en-GB" dirty="0" smtClean="0">
                <a:sym typeface="Wingdings" panose="05000000000000000000" pitchFamily="2" charset="2"/>
              </a:rPr>
              <a:t> antisymmetric frequency programs.</a:t>
            </a:r>
          </a:p>
          <a:p>
            <a:pPr marL="400050" indent="-400050">
              <a:buAutoNum type="romanUcPeriod"/>
            </a:pPr>
            <a:endParaRPr lang="en-GB" dirty="0" smtClean="0">
              <a:sym typeface="Wingdings" panose="05000000000000000000" pitchFamily="2" charset="2"/>
            </a:endParaRPr>
          </a:p>
          <a:p>
            <a:pPr marL="400050" indent="-400050">
              <a:buAutoNum type="romanUcPeriod"/>
            </a:pPr>
            <a:r>
              <a:rPr lang="en-GB" dirty="0" smtClean="0">
                <a:sym typeface="Wingdings" panose="05000000000000000000" pitchFamily="2" charset="2"/>
              </a:rPr>
              <a:t>Batches separated in frequency (energy) slip with respect to each other.</a:t>
            </a:r>
          </a:p>
          <a:p>
            <a:pPr marL="400050" indent="-400050">
              <a:buAutoNum type="romanUcPeriod"/>
            </a:pPr>
            <a:endParaRPr lang="en-GB" dirty="0" smtClean="0">
              <a:sym typeface="Wingdings" panose="05000000000000000000" pitchFamily="2" charset="2"/>
            </a:endParaRPr>
          </a:p>
          <a:p>
            <a:pPr marL="400050" indent="-400050">
              <a:buAutoNum type="romanUcPeriod"/>
            </a:pPr>
            <a:r>
              <a:rPr lang="en-GB" dirty="0" smtClean="0">
                <a:sym typeface="Wingdings" panose="05000000000000000000" pitchFamily="2" charset="2"/>
              </a:rPr>
              <a:t>Start bringing the batch close.</a:t>
            </a:r>
          </a:p>
          <a:p>
            <a:pPr marL="400050" indent="-400050">
              <a:buAutoNum type="romanUcPeriod"/>
            </a:pPr>
            <a:endParaRPr lang="en-GB" dirty="0" smtClean="0">
              <a:sym typeface="Wingdings" panose="05000000000000000000" pitchFamily="2" charset="2"/>
            </a:endParaRPr>
          </a:p>
          <a:p>
            <a:pPr marL="400050" indent="-400050">
              <a:buAutoNum type="romanUcPeriod"/>
            </a:pPr>
            <a:r>
              <a:rPr lang="en-GB" dirty="0" smtClean="0">
                <a:sym typeface="Wingdings" panose="05000000000000000000" pitchFamily="2" charset="2"/>
              </a:rPr>
              <a:t>Recapture all bunches with all RF cavities at the average frequency (black line at </a:t>
            </a:r>
            <a:r>
              <a:rPr lang="el-GR" dirty="0">
                <a:sym typeface="Wingdings" panose="05000000000000000000" pitchFamily="2" charset="2"/>
              </a:rPr>
              <a:t>Δ</a:t>
            </a:r>
            <a:r>
              <a:rPr lang="en-GB" dirty="0" smtClean="0">
                <a:sym typeface="Wingdings" panose="05000000000000000000" pitchFamily="2" charset="2"/>
              </a:rPr>
              <a:t>E=0).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2880" y="274320"/>
            <a:ext cx="1174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</a:rPr>
              <a:t>Momentum slip-stacking (MSS) in the SPS </a:t>
            </a:r>
          </a:p>
        </p:txBody>
      </p:sp>
    </p:spTree>
    <p:extLst>
      <p:ext uri="{BB962C8B-B14F-4D97-AF65-F5344CB8AC3E}">
        <p14:creationId xmlns:p14="http://schemas.microsoft.com/office/powerpoint/2010/main" val="29871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" y="274320"/>
            <a:ext cx="1174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</a:rPr>
              <a:t>Momentum slip-stacking (MSS) in the SPS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582057"/>
            <a:ext cx="6623629" cy="47316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98928" y="1212725"/>
            <a:ext cx="379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Simulation </a:t>
            </a:r>
            <a:r>
              <a:rPr lang="en-GB" b="1" dirty="0" smtClean="0">
                <a:sym typeface="Wingdings" panose="05000000000000000000" pitchFamily="2" charset="2"/>
              </a:rPr>
              <a:t>example with 48 bunches </a:t>
            </a:r>
            <a:endParaRPr lang="en-GB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391950" y="1051560"/>
            <a:ext cx="46634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ym typeface="Wingdings" panose="05000000000000000000" pitchFamily="2" charset="2"/>
              </a:rPr>
              <a:t>Procedure:</a:t>
            </a:r>
            <a:endParaRPr lang="en-GB" b="1" dirty="0">
              <a:sym typeface="Wingdings" panose="05000000000000000000" pitchFamily="2" charset="2"/>
            </a:endParaRPr>
          </a:p>
          <a:p>
            <a:pPr marL="400050" indent="-400050">
              <a:buAutoNum type="romanUcPeriod"/>
            </a:pPr>
            <a:r>
              <a:rPr lang="en-GB" dirty="0" smtClean="0"/>
              <a:t>Two groups of 200 MHz RF cavities, one for each batch. </a:t>
            </a:r>
            <a:r>
              <a:rPr lang="en-GB" dirty="0" err="1" smtClean="0"/>
              <a:t>f</a:t>
            </a:r>
            <a:r>
              <a:rPr lang="en-GB" baseline="-25000" dirty="0" err="1" smtClean="0"/>
              <a:t>RF</a:t>
            </a:r>
            <a:r>
              <a:rPr lang="en-GB" dirty="0" smtClean="0"/>
              <a:t> </a:t>
            </a:r>
            <a:r>
              <a:rPr lang="en-GB" dirty="0"/>
              <a:t>variation to accelerate the first batch and decelerate the </a:t>
            </a:r>
            <a:r>
              <a:rPr lang="en-GB" dirty="0" smtClean="0"/>
              <a:t>second </a:t>
            </a:r>
            <a:r>
              <a:rPr lang="en-GB" dirty="0" smtClean="0">
                <a:sym typeface="Wingdings" panose="05000000000000000000" pitchFamily="2" charset="2"/>
              </a:rPr>
              <a:t> antisymmetric frequency programs.</a:t>
            </a:r>
          </a:p>
          <a:p>
            <a:pPr marL="400050" indent="-400050">
              <a:buAutoNum type="romanUcPeriod"/>
            </a:pPr>
            <a:endParaRPr lang="en-GB" dirty="0" smtClean="0">
              <a:sym typeface="Wingdings" panose="05000000000000000000" pitchFamily="2" charset="2"/>
            </a:endParaRPr>
          </a:p>
          <a:p>
            <a:pPr marL="400050" indent="-400050">
              <a:buAutoNum type="romanUcPeriod"/>
            </a:pPr>
            <a:r>
              <a:rPr lang="en-GB" dirty="0" smtClean="0">
                <a:sym typeface="Wingdings" panose="05000000000000000000" pitchFamily="2" charset="2"/>
              </a:rPr>
              <a:t>Batches separated in frequency (energy) slip with respect to each other.</a:t>
            </a:r>
          </a:p>
          <a:p>
            <a:pPr marL="400050" indent="-400050">
              <a:buAutoNum type="romanUcPeriod"/>
            </a:pPr>
            <a:endParaRPr lang="en-GB" dirty="0" smtClean="0">
              <a:sym typeface="Wingdings" panose="05000000000000000000" pitchFamily="2" charset="2"/>
            </a:endParaRPr>
          </a:p>
          <a:p>
            <a:pPr marL="400050" indent="-400050">
              <a:buAutoNum type="romanUcPeriod"/>
            </a:pPr>
            <a:r>
              <a:rPr lang="en-GB" dirty="0" smtClean="0">
                <a:sym typeface="Wingdings" panose="05000000000000000000" pitchFamily="2" charset="2"/>
              </a:rPr>
              <a:t>Start bringing the batch close.</a:t>
            </a:r>
          </a:p>
          <a:p>
            <a:pPr marL="400050" indent="-400050">
              <a:buAutoNum type="romanUcPeriod"/>
            </a:pPr>
            <a:endParaRPr lang="en-GB" dirty="0" smtClean="0">
              <a:sym typeface="Wingdings" panose="05000000000000000000" pitchFamily="2" charset="2"/>
            </a:endParaRPr>
          </a:p>
          <a:p>
            <a:pPr marL="400050" indent="-400050">
              <a:buAutoNum type="romanUcPeriod"/>
            </a:pPr>
            <a:r>
              <a:rPr lang="en-GB" dirty="0" smtClean="0">
                <a:sym typeface="Wingdings" panose="05000000000000000000" pitchFamily="2" charset="2"/>
              </a:rPr>
              <a:t>Recapture all bunches with all RF cavities at the average frequency (black line at </a:t>
            </a:r>
            <a:r>
              <a:rPr lang="el-GR" dirty="0">
                <a:sym typeface="Wingdings" panose="05000000000000000000" pitchFamily="2" charset="2"/>
              </a:rPr>
              <a:t>Δ</a:t>
            </a:r>
            <a:r>
              <a:rPr lang="en-GB" dirty="0" smtClean="0">
                <a:sym typeface="Wingdings" panose="05000000000000000000" pitchFamily="2" charset="2"/>
              </a:rPr>
              <a:t>E=0).</a:t>
            </a:r>
          </a:p>
        </p:txBody>
      </p:sp>
    </p:spTree>
    <p:extLst>
      <p:ext uri="{BB962C8B-B14F-4D97-AF65-F5344CB8AC3E}">
        <p14:creationId xmlns:p14="http://schemas.microsoft.com/office/powerpoint/2010/main" val="333809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83"/>
          <a:stretch/>
        </p:blipFill>
        <p:spPr>
          <a:xfrm>
            <a:off x="78785" y="1112848"/>
            <a:ext cx="5329812" cy="4558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" y="274320"/>
            <a:ext cx="1174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</a:rPr>
              <a:t>Momentum (frequency) program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408597" y="1071545"/>
                <a:ext cx="6820969" cy="5381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 smtClean="0">
                    <a:sym typeface="Wingdings" panose="05000000000000000000" pitchFamily="2" charset="2"/>
                  </a:rPr>
                  <a:t>Momentum programs should be anti-symmetric for the two batches</a:t>
                </a:r>
              </a:p>
              <a:p>
                <a:endParaRPr lang="en-GB" dirty="0" smtClean="0"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 smtClean="0">
                    <a:sym typeface="Wingdings" panose="05000000000000000000" pitchFamily="2" charset="2"/>
                  </a:rPr>
                  <a:t>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GB" dirty="0" smtClean="0">
                    <a:sym typeface="Wingdings" panose="05000000000000000000" pitchFamily="2" charset="2"/>
                  </a:rPr>
                  <a:t>, faster the SS process is. Defined by: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 smtClean="0">
                    <a:sym typeface="Wingdings" panose="05000000000000000000" pitchFamily="2" charset="2"/>
                  </a:rPr>
                  <a:t>The bandwidth of the RF cavities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 smtClean="0"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>
                  <a:sym typeface="Wingdings" panose="05000000000000000000" pitchFamily="2" charset="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 smtClean="0">
                    <a:sym typeface="Wingdings" panose="05000000000000000000" pitchFamily="2" charset="2"/>
                  </a:rPr>
                  <a:t>The aperture of the machine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 smtClean="0">
                  <a:sym typeface="Wingdings" panose="05000000000000000000" pitchFamily="2" charset="2"/>
                </a:endParaRPr>
              </a:p>
              <a:p>
                <a:endParaRPr lang="en-GB" dirty="0" smtClean="0">
                  <a:sym typeface="Wingdings" panose="05000000000000000000" pitchFamily="2" charset="2"/>
                </a:endParaRPr>
              </a:p>
              <a:p>
                <a:endParaRPr lang="en-GB" dirty="0" smtClean="0">
                  <a:sym typeface="Wingdings" panose="05000000000000000000" pitchFamily="2" charset="2"/>
                </a:endParaRPr>
              </a:p>
              <a:p>
                <a:r>
                  <a:rPr lang="en-GB" dirty="0">
                    <a:sym typeface="Wingdings" panose="05000000000000000000" pitchFamily="2" charset="2"/>
                  </a:rPr>
                  <a:t> </a:t>
                </a:r>
                <a:r>
                  <a:rPr lang="en-GB" dirty="0" smtClean="0">
                    <a:sym typeface="Wingdings" panose="05000000000000000000" pitchFamily="2" charset="2"/>
                  </a:rPr>
                  <a:t>        Note that faster changes on</a:t>
                </a:r>
                <a:r>
                  <a:rPr lang="en-GB" b="1" dirty="0" smtClean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dirty="0" smtClean="0">
                    <a:sym typeface="Wingdings" panose="05000000000000000000" pitchFamily="2" charset="2"/>
                  </a:rPr>
                  <a:t> will require higher RF Voltage</a:t>
                </a:r>
              </a:p>
              <a:p>
                <a:endParaRPr lang="en-GB" dirty="0" smtClean="0"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 smtClean="0">
                    <a:sym typeface="Wingdings" panose="05000000000000000000" pitchFamily="2" charset="2"/>
                  </a:rPr>
                  <a:t>Full MSS procedure will </a:t>
                </a:r>
                <a:r>
                  <a:rPr lang="en-GB" b="1" dirty="0" smtClean="0">
                    <a:sym typeface="Wingdings" panose="05000000000000000000" pitchFamily="2" charset="2"/>
                  </a:rPr>
                  <a:t>last of around 0.5 – 1 s </a:t>
                </a:r>
                <a:r>
                  <a:rPr lang="en-GB" dirty="0" smtClean="0">
                    <a:sym typeface="Wingdings" panose="05000000000000000000" pitchFamily="2" charset="2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l-GR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𝒌𝑯𝒛</m:t>
                    </m:r>
                  </m:oMath>
                </a14:m>
                <a:r>
                  <a:rPr lang="en-GB" dirty="0" smtClean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𝒎𝒎</m:t>
                    </m:r>
                  </m:oMath>
                </a14:m>
                <a:r>
                  <a:rPr lang="en-GB" dirty="0" smtClean="0">
                    <a:sym typeface="Wingdings" panose="05000000000000000000" pitchFamily="2" charset="2"/>
                  </a:rPr>
                  <a:t> (18 mm tried in measurements without losses)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GB" dirty="0">
                  <a:sym typeface="Wingdings" panose="05000000000000000000" pitchFamily="2" charset="2"/>
                </a:endParaRPr>
              </a:p>
              <a:p>
                <a:r>
                  <a:rPr lang="en-GB" dirty="0" smtClean="0">
                    <a:sym typeface="Wingdings" panose="05000000000000000000" pitchFamily="2" charset="2"/>
                  </a:rPr>
                  <a:t>	During the MSS the RF phase can be tracked</a:t>
                </a:r>
              </a:p>
              <a:p>
                <a:endParaRPr lang="en-GB" dirty="0" smtClean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597" y="1071545"/>
                <a:ext cx="6820969" cy="5381538"/>
              </a:xfrm>
              <a:prstGeom prst="rect">
                <a:avLst/>
              </a:prstGeom>
              <a:blipFill>
                <a:blip r:embed="rId3"/>
                <a:stretch>
                  <a:fillRect l="-536" t="-680" r="-6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897877" y="2253669"/>
                <a:ext cx="2084034" cy="712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sSub>
                            <m:sSub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877" y="2253669"/>
                <a:ext cx="2084034" cy="7128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8014984" y="3312000"/>
                <a:ext cx="1762735" cy="665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sSub>
                            <m:sSub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𝒕𝒓</m:t>
                          </m:r>
                        </m:sub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num>
                        <m:den>
                          <m:sSub>
                            <m:sSub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984" y="3312000"/>
                <a:ext cx="1762735" cy="665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5408598" y="4662312"/>
            <a:ext cx="6783402" cy="9141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7897877" y="6026992"/>
                <a:ext cx="2039213" cy="7128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𝒓𝒇</m:t>
                          </m:r>
                        </m:sub>
                      </m:sSub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𝒓𝒇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𝒓𝒇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877" y="6026992"/>
                <a:ext cx="2039213" cy="7128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17250" y="5532931"/>
                <a:ext cx="432778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GB" dirty="0" smtClean="0"/>
                  <a:t>: designed momentum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en-GB" dirty="0" smtClean="0"/>
                  <a:t>: depends on beam stability issues and </a:t>
                </a:r>
              </a:p>
              <a:p>
                <a:r>
                  <a:rPr lang="en-GB" dirty="0" smtClean="0"/>
                  <a:t>           affects the final beam parameters</a:t>
                </a:r>
                <a:endParaRPr lang="en-GB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50" y="5532931"/>
                <a:ext cx="4327788" cy="923330"/>
              </a:xfrm>
              <a:prstGeom prst="rect">
                <a:avLst/>
              </a:prstGeom>
              <a:blipFill>
                <a:blip r:embed="rId7"/>
                <a:stretch>
                  <a:fillRect t="-3974" r="-282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00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8" r="-468"/>
          <a:stretch/>
        </p:blipFill>
        <p:spPr>
          <a:xfrm>
            <a:off x="391885" y="1025762"/>
            <a:ext cx="5196115" cy="4558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" y="274320"/>
            <a:ext cx="1174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</a:rPr>
              <a:t>RF voltage program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646059" y="1271831"/>
                <a:ext cx="6583507" cy="4329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 smtClean="0">
                    <a:sym typeface="Wingdings" panose="05000000000000000000" pitchFamily="2" charset="2"/>
                  </a:rPr>
                  <a:t>Calculated for </a:t>
                </a:r>
                <a:r>
                  <a:rPr lang="en-GB" b="1" dirty="0" smtClean="0">
                    <a:sym typeface="Wingdings" panose="05000000000000000000" pitchFamily="2" charset="2"/>
                  </a:rPr>
                  <a:t>constant filling factor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𝒒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GB" b="1" dirty="0" smtClean="0">
                    <a:sym typeface="Wingdings" panose="05000000000000000000" pitchFamily="2" charset="2"/>
                  </a:rPr>
                  <a:t>) in momentum </a:t>
                </a:r>
                <a:r>
                  <a:rPr lang="en-GB" dirty="0" smtClean="0">
                    <a:sym typeface="Wingdings" panose="05000000000000000000" pitchFamily="2" charset="2"/>
                  </a:rPr>
                  <a:t>based on the size of the largest bunch measured</a:t>
                </a:r>
              </a:p>
              <a:p>
                <a:r>
                  <a:rPr lang="en-GB" b="1" dirty="0">
                    <a:sym typeface="Wingdings" panose="05000000000000000000" pitchFamily="2" charset="2"/>
                  </a:rPr>
                  <a:t>	</a:t>
                </a:r>
                <a:r>
                  <a:rPr lang="el-GR" b="1" dirty="0" smtClean="0">
                    <a:sym typeface="Wingdings" panose="05000000000000000000" pitchFamily="2" charset="2"/>
                  </a:rPr>
                  <a:t>ε</a:t>
                </a:r>
                <a:r>
                  <a:rPr lang="en-GB" b="1" baseline="-25000" dirty="0" smtClean="0">
                    <a:sym typeface="Wingdings" panose="05000000000000000000" pitchFamily="2" charset="2"/>
                  </a:rPr>
                  <a:t>l</a:t>
                </a:r>
                <a:r>
                  <a:rPr lang="en-GB" b="1" dirty="0" smtClean="0">
                    <a:sym typeface="Wingdings" panose="05000000000000000000" pitchFamily="2" charset="2"/>
                  </a:rPr>
                  <a:t> ~ 0.125 eVs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𝒒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𝒆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~</m:t>
                    </m:r>
                  </m:oMath>
                </a14:m>
                <a:r>
                  <a:rPr lang="en-GB" b="1" dirty="0" smtClean="0">
                    <a:sym typeface="Wingdings" panose="05000000000000000000" pitchFamily="2" charset="2"/>
                  </a:rPr>
                  <a:t>0.65 to have some margin for 	losses.</a:t>
                </a:r>
              </a:p>
              <a:p>
                <a:endParaRPr lang="en-GB" dirty="0"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 smtClean="0">
                    <a:sym typeface="Wingdings" panose="05000000000000000000" pitchFamily="2" charset="2"/>
                  </a:rPr>
                  <a:t>Same duration as the momentum program (</a:t>
                </a:r>
                <a:r>
                  <a:rPr lang="en-GB" b="1" dirty="0" smtClean="0">
                    <a:sym typeface="Wingdings" panose="05000000000000000000" pitchFamily="2" charset="2"/>
                  </a:rPr>
                  <a:t>0.5 – 1 s</a:t>
                </a:r>
                <a:r>
                  <a:rPr lang="en-GB" dirty="0" smtClean="0">
                    <a:sym typeface="Wingdings" panose="05000000000000000000" pitchFamily="2" charset="2"/>
                  </a:rPr>
                  <a:t>)</a:t>
                </a:r>
              </a:p>
              <a:p>
                <a:r>
                  <a:rPr lang="en-GB" dirty="0" smtClean="0"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𝑟𝑓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𝑚𝑎𝑥</m:t>
                        </m:r>
                      </m:sup>
                    </m:sSubSup>
                  </m:oMath>
                </a14:m>
                <a:r>
                  <a:rPr lang="en-GB" dirty="0" smtClean="0"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𝑟𝑓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𝑖𝑛</m:t>
                        </m:r>
                      </m:sup>
                    </m:sSubSup>
                  </m:oMath>
                </a14:m>
                <a:r>
                  <a:rPr lang="en-GB" dirty="0" smtClean="0">
                    <a:sym typeface="Wingdings" panose="05000000000000000000" pitchFamily="2" charset="2"/>
                  </a:rPr>
                  <a:t> depend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𝑚𝑎𝑥</m:t>
                        </m:r>
                      </m:sup>
                    </m:sSubSup>
                  </m:oMath>
                </a14:m>
                <a:r>
                  <a:rPr lang="en-GB" dirty="0" smtClean="0"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dirty="0" smtClean="0">
                    <a:sym typeface="Wingdings" panose="05000000000000000000" pitchFamily="2" charset="2"/>
                  </a:rPr>
                  <a:t>and the duration of the 	MSS process.</a:t>
                </a:r>
              </a:p>
              <a:p>
                <a:r>
                  <a:rPr lang="en-GB" dirty="0">
                    <a:sym typeface="Wingdings" panose="05000000000000000000" pitchFamily="2" charset="2"/>
                  </a:rPr>
                  <a:t>	</a:t>
                </a:r>
                <a:r>
                  <a:rPr lang="en-GB" dirty="0" smtClean="0">
                    <a:sym typeface="Wingdings" panose="05000000000000000000" pitchFamily="2" charset="2"/>
                  </a:rPr>
                  <a:t>Expected values from each group: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𝟎</m:t>
                    </m:r>
                    <m:r>
                      <a:rPr lang="en-GB" b="1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en-GB" b="1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𝟑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&lt;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𝑽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𝒓𝒇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r>
                      <a:rPr lang="en-GB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𝟐</m:t>
                    </m:r>
                  </m:oMath>
                </a14:m>
                <a:r>
                  <a:rPr lang="en-GB" b="1" dirty="0" smtClean="0">
                    <a:sym typeface="Wingdings" panose="05000000000000000000" pitchFamily="2" charset="2"/>
                  </a:rPr>
                  <a:t> MV</a:t>
                </a:r>
              </a:p>
              <a:p>
                <a:endParaRPr lang="en-GB" dirty="0"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 smtClean="0">
                    <a:sym typeface="Wingdings" panose="05000000000000000000" pitchFamily="2" charset="2"/>
                  </a:rPr>
                  <a:t>Same for both groups of RF cavities but </a:t>
                </a:r>
                <a:r>
                  <a:rPr lang="en-GB" b="1" dirty="0" smtClean="0">
                    <a:sym typeface="Wingdings" panose="05000000000000000000" pitchFamily="2" charset="2"/>
                  </a:rPr>
                  <a:t>AM is needed </a:t>
                </a:r>
                <a:r>
                  <a:rPr lang="en-GB" dirty="0" smtClean="0">
                    <a:sym typeface="Wingdings" panose="05000000000000000000" pitchFamily="2" charset="2"/>
                  </a:rPr>
                  <a:t>(at least in the beginning of the process). </a:t>
                </a:r>
              </a:p>
              <a:p>
                <a:endParaRPr lang="en-GB" dirty="0">
                  <a:sym typeface="Wingdings" panose="05000000000000000000" pitchFamily="2" charset="2"/>
                </a:endParaRPr>
              </a:p>
              <a:p>
                <a:endParaRPr lang="en-GB" dirty="0" smtClean="0">
                  <a:sym typeface="Wingdings" panose="05000000000000000000" pitchFamily="2" charset="2"/>
                </a:endParaRPr>
              </a:p>
              <a:p>
                <a:endParaRPr lang="en-GB" dirty="0" smtClean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059" y="1271831"/>
                <a:ext cx="6583507" cy="4329775"/>
              </a:xfrm>
              <a:prstGeom prst="rect">
                <a:avLst/>
              </a:prstGeom>
              <a:blipFill>
                <a:blip r:embed="rId3"/>
                <a:stretch>
                  <a:fillRect l="-556" t="-845" r="-10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5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" y="274320"/>
            <a:ext cx="1174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</a:rPr>
              <a:t>RF voltage amplitude modulation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46059" y="871238"/>
            <a:ext cx="65835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 smtClean="0">
                <a:sym typeface="Wingdings" panose="05000000000000000000" pitchFamily="2" charset="2"/>
              </a:rPr>
              <a:t>AM is needed: very crucial in the beginning of the process.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ym typeface="Wingdings" panose="05000000000000000000" pitchFamily="2" charset="2"/>
              </a:rPr>
              <a:t>This defines the batch distance </a:t>
            </a:r>
            <a:r>
              <a:rPr lang="en-GB" b="1" dirty="0" smtClean="0">
                <a:sym typeface="Wingdings" panose="05000000000000000000" pitchFamily="2" charset="2"/>
              </a:rPr>
              <a:t>T</a:t>
            </a:r>
            <a:r>
              <a:rPr lang="en-GB" b="1" baseline="-25000" dirty="0" smtClean="0">
                <a:sym typeface="Wingdings" panose="05000000000000000000" pitchFamily="2" charset="2"/>
              </a:rPr>
              <a:t>b</a:t>
            </a:r>
            <a:r>
              <a:rPr lang="en-GB" b="1" dirty="0" smtClean="0">
                <a:sym typeface="Wingdings" panose="05000000000000000000" pitchFamily="2" charset="2"/>
              </a:rPr>
              <a:t> </a:t>
            </a:r>
            <a:endParaRPr lang="en-GB" b="1" dirty="0" smtClean="0">
              <a:sym typeface="Wingdings" panose="05000000000000000000" pitchFamily="2" charset="2"/>
            </a:endParaRPr>
          </a:p>
          <a:p>
            <a:pPr lvl="1"/>
            <a:r>
              <a:rPr lang="en-GB" b="1" dirty="0" smtClean="0">
                <a:sym typeface="Wingdings" panose="05000000000000000000" pitchFamily="2" charset="2"/>
              </a:rPr>
              <a:t>1 </a:t>
            </a:r>
            <a:r>
              <a:rPr lang="el-GR" b="1" dirty="0" smtClean="0">
                <a:sym typeface="Wingdings" panose="05000000000000000000" pitchFamily="2" charset="2"/>
              </a:rPr>
              <a:t>μ</a:t>
            </a:r>
            <a:r>
              <a:rPr lang="en-GB" b="1" dirty="0" smtClean="0">
                <a:sym typeface="Wingdings" panose="05000000000000000000" pitchFamily="2" charset="2"/>
              </a:rPr>
              <a:t>s was used in simulations (might even be smaller in the future with the 3-section cavities)</a:t>
            </a:r>
            <a:endParaRPr lang="en-GB" b="1" dirty="0">
              <a:sym typeface="Wingdings" panose="05000000000000000000" pitchFamily="2" charset="2"/>
            </a:endParaRPr>
          </a:p>
          <a:p>
            <a:endParaRPr lang="en-GB" b="1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 smtClean="0">
                <a:sym typeface="Wingdings" panose="05000000000000000000" pitchFamily="2" charset="2"/>
              </a:rPr>
              <a:t>Each group of cavities should be switched off when the corresponding batch has passed through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4146497"/>
            <a:ext cx="4847641" cy="2527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6"/>
          <a:stretch/>
        </p:blipFill>
        <p:spPr>
          <a:xfrm>
            <a:off x="298988" y="1434352"/>
            <a:ext cx="3686229" cy="25779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471" y="841065"/>
            <a:ext cx="4827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Measurements </a:t>
            </a:r>
            <a:r>
              <a:rPr lang="en-GB" b="1" dirty="0"/>
              <a:t>of RF voltage during batch </a:t>
            </a:r>
            <a:r>
              <a:rPr lang="en-GB" b="1" dirty="0" smtClean="0"/>
              <a:t>passage </a:t>
            </a:r>
            <a:r>
              <a:rPr lang="en-GB" dirty="0" smtClean="0"/>
              <a:t>(T. Bohl)</a:t>
            </a:r>
            <a:endParaRPr lang="en-GB" dirty="0" smtClean="0"/>
          </a:p>
        </p:txBody>
      </p:sp>
      <p:sp>
        <p:nvSpPr>
          <p:cNvPr id="2" name="Right Brace 1"/>
          <p:cNvSpPr/>
          <p:nvPr/>
        </p:nvSpPr>
        <p:spPr>
          <a:xfrm>
            <a:off x="3927566" y="1595934"/>
            <a:ext cx="81326" cy="58991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008892" y="1733405"/>
            <a:ext cx="925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4 sections</a:t>
            </a:r>
            <a:endParaRPr lang="en-GB" sz="1400" b="1" dirty="0"/>
          </a:p>
        </p:txBody>
      </p:sp>
      <p:sp>
        <p:nvSpPr>
          <p:cNvPr id="11" name="Right Brace 10"/>
          <p:cNvSpPr/>
          <p:nvPr/>
        </p:nvSpPr>
        <p:spPr>
          <a:xfrm>
            <a:off x="3903891" y="2320011"/>
            <a:ext cx="81326" cy="58991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985217" y="2457482"/>
            <a:ext cx="925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5</a:t>
            </a:r>
            <a:r>
              <a:rPr lang="en-GB" sz="1400" b="1" dirty="0" smtClean="0"/>
              <a:t> sections</a:t>
            </a:r>
            <a:endParaRPr lang="en-GB" sz="1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61" y="4012336"/>
            <a:ext cx="4935110" cy="26620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0202690" y="4876517"/>
                <a:ext cx="1722074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≝</m:t>
                    </m:r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m:rPr>
                                <m:sty m:val="p"/>
                              </m:rPr>
                              <a:rPr lang="en-GB" dirty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𝑅𝐹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GB" dirty="0">
                            <a:latin typeface="Cambria Math" panose="02040503050406030204" pitchFamily="18" charset="0"/>
                          </a:rPr>
                          <m:t>E</m:t>
                        </m:r>
                      </m:num>
                      <m:den>
                        <m:sSub>
                          <m:sSub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690" y="4876517"/>
                <a:ext cx="1722074" cy="533929"/>
              </a:xfrm>
              <a:prstGeom prst="rect">
                <a:avLst/>
              </a:prstGeom>
              <a:blipFill>
                <a:blip r:embed="rId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0105535" y="4568740"/>
            <a:ext cx="209115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Slip-stacking parameter </a:t>
            </a:r>
            <a:r>
              <a:rPr lang="el-GR" sz="1400" dirty="0"/>
              <a:t>α</a:t>
            </a:r>
            <a:r>
              <a:rPr lang="en-GB" sz="1400" dirty="0" smtClean="0"/>
              <a:t>:</a:t>
            </a:r>
            <a:endParaRPr lang="el-GR" sz="1400" dirty="0" smtClean="0"/>
          </a:p>
          <a:p>
            <a:endParaRPr lang="el-GR" sz="1400" dirty="0"/>
          </a:p>
          <a:p>
            <a:endParaRPr lang="el-GR" sz="1400" dirty="0" smtClean="0"/>
          </a:p>
          <a:p>
            <a:endParaRPr lang="el-GR" sz="1400" dirty="0" smtClean="0"/>
          </a:p>
          <a:p>
            <a:r>
              <a:rPr lang="en-GB" sz="1400" b="1" dirty="0" smtClean="0"/>
              <a:t>Larger for better stability</a:t>
            </a:r>
            <a:endParaRPr lang="el-GR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8348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0"/>
          <a:stretch/>
        </p:blipFill>
        <p:spPr>
          <a:xfrm>
            <a:off x="95795" y="1513656"/>
            <a:ext cx="5474116" cy="3943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" y="274320"/>
            <a:ext cx="1174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</a:rPr>
              <a:t>Recapture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58687" y="1846597"/>
            <a:ext cx="54660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ym typeface="Wingdings" panose="05000000000000000000" pitchFamily="2" charset="2"/>
              </a:rPr>
              <a:t>At the end of MSS process the two batches have to be recaptured by </a:t>
            </a:r>
            <a:r>
              <a:rPr lang="en-GB" b="1" dirty="0" smtClean="0">
                <a:sym typeface="Wingdings" panose="05000000000000000000" pitchFamily="2" charset="2"/>
              </a:rPr>
              <a:t>all RF systems in the average (designed) frequency</a:t>
            </a:r>
            <a:r>
              <a:rPr lang="en-GB" dirty="0" smtClean="0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b="1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 smtClean="0">
                <a:sym typeface="Wingdings" panose="05000000000000000000" pitchFamily="2" charset="2"/>
              </a:rPr>
              <a:t>This has to be done (ideally) within 1 turn.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Margin of a few turns is acceptable.</a:t>
            </a:r>
          </a:p>
          <a:p>
            <a:endParaRPr lang="en-GB" b="1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 smtClean="0">
                <a:sym typeface="Wingdings" panose="05000000000000000000" pitchFamily="2" charset="2"/>
              </a:rPr>
              <a:t>The maximum available RF voltage is needed </a:t>
            </a:r>
          </a:p>
        </p:txBody>
      </p:sp>
    </p:spTree>
    <p:extLst>
      <p:ext uri="{BB962C8B-B14F-4D97-AF65-F5344CB8AC3E}">
        <p14:creationId xmlns:p14="http://schemas.microsoft.com/office/powerpoint/2010/main" val="804765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13160</TotalTime>
  <Words>636</Words>
  <Application>Microsoft Office PowerPoint</Application>
  <PresentationFormat>Widescreen</PresentationFormat>
  <Paragraphs>131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Wingdings</vt:lpstr>
      <vt:lpstr>Office Theme</vt:lpstr>
      <vt:lpstr>LLRF specifications for  slip-stacking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Theodoros Argyropoulos</dc:creator>
  <cp:lastModifiedBy>Theodoros Argyropoulos</cp:lastModifiedBy>
  <cp:revision>58</cp:revision>
  <dcterms:created xsi:type="dcterms:W3CDTF">2019-03-19T10:56:53Z</dcterms:created>
  <dcterms:modified xsi:type="dcterms:W3CDTF">2019-03-28T14:17:07Z</dcterms:modified>
</cp:coreProperties>
</file>