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53" r:id="rId2"/>
    <p:sldId id="354" r:id="rId3"/>
    <p:sldId id="355" r:id="rId4"/>
    <p:sldId id="363" r:id="rId5"/>
    <p:sldId id="356" r:id="rId6"/>
    <p:sldId id="360" r:id="rId7"/>
    <p:sldId id="362" r:id="rId8"/>
    <p:sldId id="361" r:id="rId9"/>
    <p:sldId id="359" r:id="rId1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67" userDrawn="1">
          <p15:clr>
            <a:srgbClr val="A4A3A4"/>
          </p15:clr>
        </p15:guide>
        <p15:guide id="2" pos="1466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808A8"/>
    <a:srgbClr val="0000FF"/>
    <a:srgbClr val="A81F08"/>
    <a:srgbClr val="0066FF"/>
    <a:srgbClr val="FF9900"/>
    <a:srgbClr val="00CC66"/>
    <a:srgbClr val="3399FF"/>
    <a:srgbClr val="00CC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3" autoAdjust="0"/>
    <p:restoredTop sz="94647" autoAdjust="0"/>
  </p:normalViewPr>
  <p:slideViewPr>
    <p:cSldViewPr snapToGrid="0" snapToObjects="1">
      <p:cViewPr varScale="1">
        <p:scale>
          <a:sx n="127" d="100"/>
          <a:sy n="127" d="100"/>
        </p:scale>
        <p:origin x="150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546" y="-96"/>
      </p:cViewPr>
      <p:guideLst>
        <p:guide orient="horz" pos="4567"/>
        <p:guide pos="146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D7F2-88DC-4A50-B66E-E611B952E417}" type="datetimeFigureOut">
              <a:rPr lang="fr-CH" smtClean="0"/>
              <a:t>28.03.2019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DB7B-B258-4F38-AC7F-494BA55C656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648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DC90D-32FD-420A-B91D-0B18B92AADE6}" type="datetimeFigureOut">
              <a:rPr lang="fr-CH" smtClean="0"/>
              <a:t>28.03.2019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10EFC-3EE3-4663-9DF9-12732E88D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862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42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2181663"/>
            <a:ext cx="336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131241" y="6526098"/>
            <a:ext cx="2282272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28/03/2019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1"/>
            <a:ext cx="3860800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Aaron Farricker (BE/RF-BR)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1"/>
            <a:ext cx="668565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7" y="2703285"/>
            <a:ext cx="1563273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5131242" y="6526097"/>
            <a:ext cx="2282271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28/03/2019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0"/>
            <a:ext cx="38608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Aaron Farricker (BE/RF-BR)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0"/>
            <a:ext cx="668565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5120641" y="6526097"/>
            <a:ext cx="2292873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28/03/2019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0"/>
            <a:ext cx="3860800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Aaron Farricker (BE/RF-BR)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0"/>
            <a:ext cx="668565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131241" y="6534048"/>
            <a:ext cx="2282272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28/03/2019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8021"/>
            <a:ext cx="3860800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Aaron Farricker (BE/RF-BR)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8021"/>
            <a:ext cx="668565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120641" y="6526097"/>
            <a:ext cx="2292872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28/03/2019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0"/>
            <a:ext cx="38608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Aaron Farricker (BE/RF-BR)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0"/>
            <a:ext cx="668565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7" y="2703285"/>
            <a:ext cx="1563273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2169000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87" y="2878269"/>
            <a:ext cx="1629261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120641" y="6526098"/>
            <a:ext cx="2292872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28/03/2019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1"/>
            <a:ext cx="38608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Aaron Farricker (BE/RF-BR)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1"/>
            <a:ext cx="66856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733" y="1318162"/>
            <a:ext cx="11021312" cy="3024020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120641" y="6526098"/>
            <a:ext cx="2292872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28/03/2019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1"/>
            <a:ext cx="38608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Aaron Farricker (BE/RF-BR)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1"/>
            <a:ext cx="66856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5131242" y="6526098"/>
            <a:ext cx="2282271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28/03/2019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1"/>
            <a:ext cx="3860800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Aaron Farricker (BE/RF-BR)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1"/>
            <a:ext cx="668565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101967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5101967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8"/>
            <a:ext cx="5386917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269778"/>
            <a:ext cx="5389033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5120641" y="6526098"/>
            <a:ext cx="2292873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28/03/2019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19941" y="6520071"/>
            <a:ext cx="38608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Aaron Farricker (BE/RF-BR)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3435" y="6520071"/>
            <a:ext cx="66856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34129"/>
            <a:ext cx="9960864" cy="939807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5131242" y="6526097"/>
            <a:ext cx="2282271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28/03/2019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9941" y="6520070"/>
            <a:ext cx="38608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Aaron Farricker (BE/RF-BR)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20070"/>
            <a:ext cx="668565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69139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12192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120641" y="6519740"/>
            <a:ext cx="2236967" cy="338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28/03/2019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48439" y="6519740"/>
            <a:ext cx="3806024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mtClean="0"/>
              <a:t>Aaron Farricker (BE/RF-BR)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3435" y="6519740"/>
            <a:ext cx="668565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68" r:id="rId12"/>
    <p:sldLayoutId id="2147483669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766869/#4-possible-quality-control-o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ui/file/2026752/0.1/SPS-LJ-EC-0018-00-10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606" y="1525107"/>
            <a:ext cx="9424941" cy="142968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Update on </a:t>
            </a:r>
            <a:r>
              <a:rPr lang="en-GB" dirty="0" smtClean="0"/>
              <a:t>Work </a:t>
            </a:r>
            <a:r>
              <a:rPr lang="en-GB" dirty="0"/>
              <a:t>on </a:t>
            </a:r>
            <a:r>
              <a:rPr lang="en-GB" dirty="0" smtClean="0"/>
              <a:t>Impedance </a:t>
            </a:r>
            <a:r>
              <a:rPr lang="en-GB" dirty="0"/>
              <a:t>R</a:t>
            </a:r>
            <a:r>
              <a:rPr lang="en-GB" dirty="0" smtClean="0"/>
              <a:t>eduction </a:t>
            </a:r>
            <a:r>
              <a:rPr lang="en-GB" dirty="0"/>
              <a:t>and 200 MHz TWCs 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2000" b="0" dirty="0" smtClean="0"/>
              <a:t>R. Calaga</a:t>
            </a:r>
            <a:r>
              <a:rPr lang="en-US" sz="2000" b="0" dirty="0"/>
              <a:t>, </a:t>
            </a:r>
            <a:r>
              <a:rPr lang="en-US" sz="2000" b="0" u="sng" dirty="0"/>
              <a:t>A. </a:t>
            </a:r>
            <a:r>
              <a:rPr lang="en-US" sz="2000" b="0" u="sng" dirty="0" smtClean="0"/>
              <a:t>Farricker</a:t>
            </a:r>
            <a:r>
              <a:rPr lang="en-US" sz="2000" b="0" dirty="0" smtClean="0"/>
              <a:t> ,P. Kramer, E. </a:t>
            </a:r>
            <a:r>
              <a:rPr lang="en-US" sz="2000" b="0" dirty="0" err="1" smtClean="0"/>
              <a:t>Montesinos</a:t>
            </a:r>
            <a:r>
              <a:rPr lang="en-US" sz="2000" b="0" dirty="0" smtClean="0"/>
              <a:t>, N. Nasresfahani, B. Popovic &amp; </a:t>
            </a:r>
            <a:r>
              <a:rPr lang="en-US" sz="2000" b="0" dirty="0" err="1" smtClean="0"/>
              <a:t>C.Vollinger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GB" sz="20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28/03/2019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Aaron Farricker (BE/RF-BR)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29" y="260179"/>
            <a:ext cx="11021312" cy="744906"/>
          </a:xfrm>
        </p:spPr>
        <p:txBody>
          <a:bodyPr/>
          <a:lstStyle/>
          <a:p>
            <a:r>
              <a:rPr lang="en-US" dirty="0" smtClean="0"/>
              <a:t>Quality Assurance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28/03/2019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Aaron Farricker (BE/RF-BR)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" r="4846"/>
          <a:stretch/>
        </p:blipFill>
        <p:spPr bwMode="auto">
          <a:xfrm>
            <a:off x="7147967" y="522393"/>
            <a:ext cx="4604747" cy="2031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1207" y="1152927"/>
            <a:ext cx="5909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Plans for QA measurements on the shielding of the SSS were presented in </a:t>
            </a:r>
            <a:r>
              <a:rPr lang="en-US" dirty="0" smtClean="0">
                <a:hlinkClick r:id="rId3"/>
              </a:rPr>
              <a:t>LIU-SPS BD WG 23/10/18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Measurements have since been performed in areas: 4-, 5- and 3+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 far on the </a:t>
            </a:r>
            <a:r>
              <a:rPr lang="en-US" dirty="0" smtClean="0">
                <a:solidFill>
                  <a:srgbClr val="FF0000"/>
                </a:solidFill>
              </a:rPr>
              <a:t>new installations </a:t>
            </a:r>
            <a:r>
              <a:rPr lang="en-US" dirty="0" smtClean="0"/>
              <a:t>no issues have been found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206" y="3663023"/>
            <a:ext cx="59095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However we also had the opportunity to measure the pumping ports downstream of the QF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5- we observed a mode which we were not expecting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Measuring the pumping ports in 3+ prior to the </a:t>
            </a:r>
            <a:r>
              <a:rPr lang="en-US" dirty="0" err="1" smtClean="0"/>
              <a:t>aC</a:t>
            </a:r>
            <a:r>
              <a:rPr lang="en-US" dirty="0" smtClean="0"/>
              <a:t> coating we do not observe this resonance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requires further investigation as to its origin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14" y="3000616"/>
            <a:ext cx="3503651" cy="262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08" y="1526519"/>
            <a:ext cx="5823616" cy="3829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3" y="222394"/>
            <a:ext cx="11021312" cy="850704"/>
          </a:xfrm>
        </p:spPr>
        <p:txBody>
          <a:bodyPr/>
          <a:lstStyle/>
          <a:p>
            <a:r>
              <a:rPr lang="en-US" dirty="0" smtClean="0"/>
              <a:t>Impedance Reduction in QFA Sections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28/03/2019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Aaron Farricker (BE/RF-BR)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31572" y="3776452"/>
            <a:ext cx="1526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ECR#2026752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49904" y="1262023"/>
            <a:ext cx="4964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optimization of the layouts in the areas QFA.216, QFA.218, QFA.418 &amp; QFA.618 is planned to reduce the impedance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involves removing undesired cavities by swapping elements and replacing the large circular bellows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QFA.216 is covered in a separate ECR which is being circulated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1" y="3669644"/>
            <a:ext cx="3846528" cy="244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3" y="177052"/>
            <a:ext cx="11021312" cy="797804"/>
          </a:xfrm>
        </p:spPr>
        <p:txBody>
          <a:bodyPr/>
          <a:lstStyle/>
          <a:p>
            <a:r>
              <a:rPr lang="en-US" dirty="0"/>
              <a:t>HOM Damping Scheme for </a:t>
            </a:r>
            <a:r>
              <a:rPr lang="en-US" dirty="0" smtClean="0"/>
              <a:t>3-Section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28/03/2019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Aaron Farricker (BE/RF-BR)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768" y="1113701"/>
            <a:ext cx="4151456" cy="2205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9" y="5627659"/>
            <a:ext cx="11821673" cy="86438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23567" y="1113701"/>
            <a:ext cx="5589212" cy="4844109"/>
          </a:xfrm>
          <a:prstGeom prst="rect">
            <a:avLst/>
          </a:prstGeom>
        </p:spPr>
        <p:txBody>
          <a:bodyPr/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u="sng" dirty="0" smtClean="0"/>
              <a:t>Additional couplers</a:t>
            </a:r>
            <a:r>
              <a:rPr lang="en-US" dirty="0" smtClean="0"/>
              <a:t> in cells with strong electric field</a:t>
            </a:r>
          </a:p>
          <a:p>
            <a:pPr>
              <a:buClr>
                <a:schemeClr val="tx1"/>
              </a:buClr>
            </a:pPr>
            <a:r>
              <a:rPr lang="en-US" u="sng" dirty="0" smtClean="0"/>
              <a:t>Improved couplers</a:t>
            </a:r>
            <a:r>
              <a:rPr lang="en-US" dirty="0" smtClean="0"/>
              <a:t> with 23</a:t>
            </a:r>
            <a:r>
              <a:rPr lang="el-GR" dirty="0" smtClean="0"/>
              <a:t>Ω</a:t>
            </a:r>
            <a:r>
              <a:rPr lang="en-US" dirty="0" smtClean="0"/>
              <a:t>-impedance (critical coupling)</a:t>
            </a:r>
          </a:p>
          <a:p>
            <a:pPr>
              <a:buClr>
                <a:schemeClr val="tx1"/>
              </a:buClr>
            </a:pPr>
            <a:r>
              <a:rPr lang="en-US" u="sng" dirty="0" smtClean="0"/>
              <a:t>Resonant posts</a:t>
            </a:r>
            <a:r>
              <a:rPr lang="en-US" dirty="0" smtClean="0"/>
              <a:t> in vacuum pumping ports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Performance confirmed in lab measurements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Possible heating issue is being investigated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96" y="3814104"/>
            <a:ext cx="1010245" cy="1531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426" y="3945465"/>
            <a:ext cx="1258629" cy="1269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41" y="3859902"/>
            <a:ext cx="1668812" cy="12273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60542" y="3604701"/>
            <a:ext cx="1942156" cy="16098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469064" y="3736061"/>
            <a:ext cx="2622175" cy="160988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stCxn id="12" idx="2"/>
          </p:cNvCxnSpPr>
          <p:nvPr/>
        </p:nvCxnSpPr>
        <p:spPr>
          <a:xfrm flipH="1">
            <a:off x="8131359" y="5214582"/>
            <a:ext cx="200261" cy="413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</p:cNvCxnSpPr>
          <p:nvPr/>
        </p:nvCxnSpPr>
        <p:spPr>
          <a:xfrm flipH="1">
            <a:off x="4299947" y="4409642"/>
            <a:ext cx="3060595" cy="12180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902175" y="5345942"/>
            <a:ext cx="1254466" cy="96417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2"/>
          </p:cNvCxnSpPr>
          <p:nvPr/>
        </p:nvCxnSpPr>
        <p:spPr>
          <a:xfrm flipH="1">
            <a:off x="6085256" y="5341115"/>
            <a:ext cx="3365085" cy="115092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43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29" y="192166"/>
            <a:ext cx="11346402" cy="729792"/>
          </a:xfrm>
        </p:spPr>
        <p:txBody>
          <a:bodyPr>
            <a:normAutofit/>
          </a:bodyPr>
          <a:lstStyle/>
          <a:p>
            <a:r>
              <a:rPr lang="en-US" dirty="0"/>
              <a:t>HOM D</a:t>
            </a:r>
            <a:r>
              <a:rPr lang="en-US" dirty="0" smtClean="0"/>
              <a:t>amping Scheme </a:t>
            </a:r>
            <a:r>
              <a:rPr lang="en-US" dirty="0"/>
              <a:t>for 4-Section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28/03/2019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Aaron Farricker (BE/RF-BR)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5" y="1195027"/>
            <a:ext cx="7265130" cy="2650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941" y="921958"/>
            <a:ext cx="4439846" cy="33289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1805" y="4468364"/>
            <a:ext cx="10290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Implemented in cavity 2 in </a:t>
            </a:r>
            <a:r>
              <a:rPr lang="en-US" sz="2400" dirty="0" smtClean="0"/>
              <a:t>2018-run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Spectral </a:t>
            </a:r>
            <a:r>
              <a:rPr lang="en-US" sz="2400" dirty="0"/>
              <a:t>power measurements in the 630 MHz range for different SPS cycles consistently show a reduction in measured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0050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29" y="222394"/>
            <a:ext cx="11021312" cy="707121"/>
          </a:xfrm>
        </p:spPr>
        <p:txBody>
          <a:bodyPr>
            <a:noAutofit/>
          </a:bodyPr>
          <a:lstStyle/>
          <a:p>
            <a:r>
              <a:rPr lang="en-US" sz="3200" dirty="0"/>
              <a:t>Effect of New HOM </a:t>
            </a:r>
            <a:r>
              <a:rPr lang="en-US" sz="3200" dirty="0" smtClean="0"/>
              <a:t>Couplers </a:t>
            </a:r>
            <a:r>
              <a:rPr lang="en-US" sz="3200" dirty="0"/>
              <a:t>on the </a:t>
            </a:r>
            <a:r>
              <a:rPr lang="en-US" sz="3200" dirty="0" smtClean="0"/>
              <a:t>Fundamental (1/2)</a:t>
            </a:r>
            <a:endParaRPr lang="en-GB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28/03/2019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Aaron Farricker (BE/RF-BR)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297" t="5040" r="6495"/>
          <a:stretch/>
        </p:blipFill>
        <p:spPr>
          <a:xfrm>
            <a:off x="299486" y="1004931"/>
            <a:ext cx="5369390" cy="3058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665" r="7167"/>
          <a:stretch/>
        </p:blipFill>
        <p:spPr>
          <a:xfrm>
            <a:off x="6140799" y="929515"/>
            <a:ext cx="5889376" cy="3209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8844" y="4269719"/>
                <a:ext cx="1096477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No impact on matching near 200 MHz (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≤−20 </m:t>
                    </m:r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db</m:t>
                    </m:r>
                  </m:oMath>
                </a14:m>
                <a:r>
                  <a:rPr lang="en-US" sz="28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Measured </a:t>
                </a:r>
                <a:r>
                  <a:rPr lang="en-US" sz="2800" dirty="0"/>
                  <a:t>frequency shift in the tunnel is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≤−25 </m:t>
                    </m:r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kHz</m:t>
                    </m:r>
                  </m:oMath>
                </a14:m>
                <a:r>
                  <a:rPr lang="en-US" sz="2800" dirty="0"/>
                  <a:t>, also verified by simulations. Note air-to-vacuum </a:t>
                </a:r>
                <a:r>
                  <a:rPr lang="en-US" sz="2800" dirty="0" smtClean="0"/>
                  <a:t>frequency </a:t>
                </a:r>
                <a:r>
                  <a:rPr lang="en-US" sz="2800" dirty="0"/>
                  <a:t>shift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∼+40 </m:t>
                    </m:r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kHz</m:t>
                    </m:r>
                  </m:oMath>
                </a14:m>
                <a:endParaRPr lang="en-US" sz="28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44" y="4269719"/>
                <a:ext cx="10964773" cy="1815882"/>
              </a:xfrm>
              <a:prstGeom prst="rect">
                <a:avLst/>
              </a:prstGeom>
              <a:blipFill>
                <a:blip r:embed="rId4"/>
                <a:stretch>
                  <a:fillRect l="-1001" t="-3356" r="-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13212" y="5856713"/>
            <a:ext cx="785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Measurement performed in standing wave by shorting the FPC lines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Performed by R. Calaga &amp; N</a:t>
            </a:r>
            <a:r>
              <a:rPr lang="en-US" dirty="0">
                <a:solidFill>
                  <a:srgbClr val="FF0000"/>
                </a:solidFill>
              </a:rPr>
              <a:t>. Nasresfahani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5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28/03/2019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Aaron Farricker (BE/RF-BR)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3" y="894180"/>
            <a:ext cx="10880758" cy="4553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5212" y="5809439"/>
            <a:ext cx="785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Measurement performed in travelling wave using the LLRF pickups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Measurements performed by P. Kramer &amp; C. Vollinger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9428" y="187059"/>
            <a:ext cx="11716697" cy="707121"/>
          </a:xfrm>
          <a:prstGeom prst="rect">
            <a:avLst/>
          </a:prstGeom>
        </p:spPr>
        <p:txBody>
          <a:bodyPr vert="horz" lIns="45720" tIns="0" rIns="4572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Effect of New HOM Couplers on the Fundamental (2/2)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70604" y="4055096"/>
            <a:ext cx="226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A808A8"/>
                </a:solidFill>
              </a:rPr>
              <a:t>Note: Shift from Air to Vacuum already included</a:t>
            </a:r>
            <a:endParaRPr lang="en-GB" sz="1400" dirty="0">
              <a:solidFill>
                <a:srgbClr val="A80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76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102" y="116595"/>
            <a:ext cx="11021312" cy="843147"/>
          </a:xfrm>
        </p:spPr>
        <p:txBody>
          <a:bodyPr/>
          <a:lstStyle/>
          <a:p>
            <a:r>
              <a:rPr lang="en-US" dirty="0"/>
              <a:t>New Fundamental </a:t>
            </a:r>
            <a:r>
              <a:rPr lang="en-US" dirty="0" smtClean="0"/>
              <a:t>Power </a:t>
            </a:r>
            <a:r>
              <a:rPr lang="en-US" dirty="0"/>
              <a:t>Coupler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28/03/2019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Aaron Farricker (BE/RF-BR)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91780" y="947781"/>
            <a:ext cx="11414356" cy="3465640"/>
            <a:chOff x="491780" y="947781"/>
            <a:chExt cx="11414356" cy="34656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5873" t="5061" b="7089"/>
            <a:stretch/>
          </p:blipFill>
          <p:spPr>
            <a:xfrm>
              <a:off x="7000567" y="947781"/>
              <a:ext cx="2526475" cy="166560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" b="49870"/>
            <a:stretch/>
          </p:blipFill>
          <p:spPr>
            <a:xfrm>
              <a:off x="491780" y="1335762"/>
              <a:ext cx="6398304" cy="244566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268187" y="1908589"/>
              <a:ext cx="1637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3-section, BAF3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5366" y="2462587"/>
              <a:ext cx="3196468" cy="1950834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7384415" y="2613384"/>
              <a:ext cx="1117901" cy="128484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29514" y="4579557"/>
                <a:ext cx="10746089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Compact design including 200 MHz matching in vertical-T for new cavity configuration (joint effort RF-PM &amp; </a:t>
                </a:r>
                <a:r>
                  <a:rPr lang="en-GB" sz="2000" dirty="0" smtClean="0"/>
                  <a:t>RF-BR)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 smtClean="0"/>
                  <a:t>Low </a:t>
                </a:r>
                <a:r>
                  <a:rPr lang="en-GB" sz="2000" dirty="0"/>
                  <a:t>power measurements confirm the very good matching (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−18 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db</m:t>
                    </m:r>
                  </m:oMath>
                </a14:m>
                <a:r>
                  <a:rPr lang="en-GB" sz="2000" dirty="0"/>
                  <a:t> near 200 MHz) w/o requiring additional matching sections</a:t>
                </a:r>
                <a:endParaRPr lang="en-US" sz="2000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14" y="4579557"/>
                <a:ext cx="10746089" cy="1631216"/>
              </a:xfrm>
              <a:prstGeom prst="rect">
                <a:avLst/>
              </a:prstGeom>
              <a:blipFill>
                <a:blip r:embed="rId5"/>
                <a:stretch>
                  <a:fillRect l="-510" t="-1493" r="-9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60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28" y="192166"/>
            <a:ext cx="11527771" cy="729792"/>
          </a:xfrm>
        </p:spPr>
        <p:txBody>
          <a:bodyPr>
            <a:normAutofit/>
          </a:bodyPr>
          <a:lstStyle/>
          <a:p>
            <a:r>
              <a:rPr lang="en-US" dirty="0" smtClean="0"/>
              <a:t>200 MHz Cavities - Future Measurements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28/03/2019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Aaron Farricker (BE/RF-BR)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AutoShape 2" descr="blob:https://web.whatsapp.com/4a400122-a94b-4a72-a030-a04ab010a6d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78" y="3743661"/>
            <a:ext cx="1646490" cy="2195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3" y="3722386"/>
            <a:ext cx="3697395" cy="2313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428" y="929515"/>
            <a:ext cx="7696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Measurement of field flatness of the accelerating band using a bead-pull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Tuning test of all single sections (One in BAF3 is detuned)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Confirmation of improved HOM damping using complex loads and resonant posts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28" y="1536662"/>
            <a:ext cx="4103140" cy="14969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28" y="3636906"/>
            <a:ext cx="4212958" cy="15370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92860" y="1195965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MHz Band Bead-pull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918549" y="3374329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630 </a:t>
            </a:r>
            <a:r>
              <a:rPr lang="en-US" dirty="0" smtClean="0"/>
              <a:t>MHz Band Bead-pull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93970"/>
      </p:ext>
    </p:extLst>
  </p:cSld>
  <p:clrMapOvr>
    <a:masterClrMapping/>
  </p:clrMapOvr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73615</TotalTime>
  <Words>516</Words>
  <Application>Microsoft Office PowerPoint</Application>
  <PresentationFormat>Widescreen</PresentationFormat>
  <Paragraphs>70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CERN(4-3)</vt:lpstr>
      <vt:lpstr>Update on Work on Impedance Reduction and 200 MHz TWCs     R. Calaga, A. Farricker ,P. Kramer, E. Montesinos, N. Nasresfahani, B. Popovic &amp; C.Vollinger  </vt:lpstr>
      <vt:lpstr>Quality Assurance</vt:lpstr>
      <vt:lpstr>Impedance Reduction in QFA Sections</vt:lpstr>
      <vt:lpstr>HOM Damping Scheme for 3-Section</vt:lpstr>
      <vt:lpstr>HOM Damping Scheme for 4-Section</vt:lpstr>
      <vt:lpstr>Effect of New HOM Couplers on the Fundamental (1/2)</vt:lpstr>
      <vt:lpstr>PowerPoint Presentation</vt:lpstr>
      <vt:lpstr>New Fundamental Power Coupler</vt:lpstr>
      <vt:lpstr>200 MHz Cavities - Future Measurements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Aaron Farricker</cp:lastModifiedBy>
  <cp:revision>1053</cp:revision>
  <cp:lastPrinted>2016-09-29T11:52:56Z</cp:lastPrinted>
  <dcterms:created xsi:type="dcterms:W3CDTF">2012-11-30T11:04:26Z</dcterms:created>
  <dcterms:modified xsi:type="dcterms:W3CDTF">2019-03-28T14:12:38Z</dcterms:modified>
</cp:coreProperties>
</file>