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9"/>
    <p:restoredTop sz="94749"/>
  </p:normalViewPr>
  <p:slideViewPr>
    <p:cSldViewPr snapToGrid="0" snapToObjects="1">
      <p:cViewPr varScale="1">
        <p:scale>
          <a:sx n="66" d="100"/>
          <a:sy n="66" d="100"/>
        </p:scale>
        <p:origin x="19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902C-83ED-514F-9491-6CF5058ED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6E7C13-BB3C-F648-B812-F1895E069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05751-5AA7-7542-8C19-5A433076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8B695-3E31-4F4D-8C7F-A9214328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5C9C1-2327-614B-A0A6-579500F4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4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BCDFE-9A99-964D-95FA-2C04151E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ED886-A462-5F40-8A6A-C5B2A3660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CC576-F8E0-8E4E-8FD2-7401A86D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0D24E-7732-384E-914C-0F6F93BE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A9DE8-9A65-D642-8873-A2366244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8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517F2-CF81-CC48-87B1-F5A733EA1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AAF96-315B-CA4B-8016-4FC7D1F31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F2D77-0C2C-CC45-9D16-454F3F3A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1680F-0E04-BF49-8D59-B9CB8940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A9565-F8DE-DB48-BC81-962C97848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5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EAD2-0BE3-C54C-9CD5-4FC3992FF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C1FFD-4324-7B4A-A023-E876C31A3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17917-044C-2342-BDB9-32B25DAF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2411F-87E7-9248-B5EE-E89A09C8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4DA79-9429-5049-B90B-0CB6B0A8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3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E454E-61E0-E34C-A990-F13893425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52CF8-C71B-AD4E-B4B1-C3CC4D031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CEF83-2C5F-7347-B412-548CE13B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3FC7B-2354-AD44-AAD1-B33EFE3B3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12E6E-6EC3-4147-9857-522FB1BD5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1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1870-64BC-6245-A1C3-72E644292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4D0D-88DD-A440-A188-2BD5D0F69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D2C16-A50A-0E41-8BF5-15AEAA426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B1474-2CDA-DC45-ABDB-55FEC481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846FB-9BD6-1C47-8825-5F50151C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27FD1-7AEC-7046-9A41-03C7BAF6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71F-3EA9-2441-8B44-9C335C9A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0E453-6A32-2D4A-8659-8402478BF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4B9B1-3F16-1041-B2DC-C63DB8E63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1EDB7-B221-834D-8200-41B879D84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48E63-8EFD-3441-83BF-D3B739837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10544C-8C1A-8C4E-9B9F-B1ABA43F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F3B08-2B10-6348-8159-8192B827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EC73B5-07DF-5844-AE65-7521C18C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396A4-C8AA-7745-AE79-939E5E9E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4F56FD-C8C8-744B-ACA1-557B72B6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6DDDC-9E28-A140-8DAF-0FD281D4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DD8A2-5CED-4E4E-BB78-F324C839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2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D21363-D449-2746-8A9A-55995998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9A5FB-812E-3B43-AA22-9959024A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587F1-57EE-4B41-8443-D5DF543E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5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53DB-3EE4-6143-BB47-C20D4A55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4186D-C714-DE41-9837-F23A80793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65952-0F65-9C4A-92C3-1CB4AFA67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6C228-8A00-EA44-929D-3635FBE3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0B45D-A065-B54D-88D4-1ECC8B8EC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3FF21-B604-8D4F-AD52-D14A83AF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6FF9-85FC-824E-A651-8428AB6ED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99A859-AF74-A943-A935-C11907B47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843FB-542E-E34D-8081-A09B9A777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B757E-15E6-2D42-87F7-E985982B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BF27A-C465-7F40-ADE9-2A283153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A33D2-EE99-B749-AFA4-EC3B6B2B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1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D8C431-6F13-CB42-AEFF-49182A3E4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912F8-D9F7-CE47-ACD2-F8A2E579B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FE80A-1675-934F-BF44-E2B0FBCCB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D0E21-0FBA-C249-B24E-F5D09BCA783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AF31E-1549-F24B-A0A5-127826A23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B2500-F951-564D-9165-3AD7AE359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CC0F-DC2E-1A46-918F-94347DF9F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A358-2237-604C-8177-3A40A487B0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SPS RF manipulations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FDFC7-B63E-A142-B15D-ED84B7B4A6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G. Papotti</a:t>
            </a:r>
          </a:p>
          <a:p>
            <a:r>
              <a:rPr lang="en-US" dirty="0"/>
              <a:t>acks: T. </a:t>
            </a:r>
            <a:r>
              <a:rPr lang="en-US" dirty="0" err="1"/>
              <a:t>Bohl</a:t>
            </a:r>
            <a:r>
              <a:rPr lang="en-US" dirty="0"/>
              <a:t>, E. </a:t>
            </a:r>
            <a:r>
              <a:rPr lang="en-US" dirty="0" err="1"/>
              <a:t>Shaposhnikova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0EC333-308B-1D4A-842B-32B13B462CB4}"/>
              </a:ext>
            </a:extLst>
          </p:cNvPr>
          <p:cNvSpPr txBox="1"/>
          <p:nvPr/>
        </p:nvSpPr>
        <p:spPr>
          <a:xfrm>
            <a:off x="3565541" y="522328"/>
            <a:ext cx="510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LIU-SPS Beam Dynamics Working Group, 2019-03-28</a:t>
            </a:r>
          </a:p>
        </p:txBody>
      </p:sp>
    </p:spTree>
    <p:extLst>
      <p:ext uri="{BB962C8B-B14F-4D97-AF65-F5344CB8AC3E}">
        <p14:creationId xmlns:p14="http://schemas.microsoft.com/office/powerpoint/2010/main" val="226282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DCDF9-0279-E448-A155-BACB0D7E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47C4B-FA3C-3A4B-ACC6-4118FA32A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introduce 3 manipulations:</a:t>
            </a:r>
          </a:p>
          <a:p>
            <a:pPr lvl="1"/>
            <a:r>
              <a:rPr lang="en-US" dirty="0"/>
              <a:t>RF gymnastics by phase jump </a:t>
            </a:r>
          </a:p>
          <a:p>
            <a:pPr lvl="1"/>
            <a:r>
              <a:rPr lang="en-US" dirty="0"/>
              <a:t>bunch rotation by non-adiabatic voltage step</a:t>
            </a:r>
          </a:p>
          <a:p>
            <a:pPr lvl="1"/>
            <a:r>
              <a:rPr lang="en-US" dirty="0"/>
              <a:t>long/short </a:t>
            </a:r>
            <a:r>
              <a:rPr lang="en-US" dirty="0" err="1"/>
              <a:t>debunching</a:t>
            </a:r>
            <a:r>
              <a:rPr lang="en-US" dirty="0"/>
              <a:t>, recapture</a:t>
            </a:r>
          </a:p>
          <a:p>
            <a:r>
              <a:rPr lang="en-US" dirty="0"/>
              <a:t>focus on motivation &amp; pre-LS2 implementation</a:t>
            </a:r>
          </a:p>
          <a:p>
            <a:pPr lvl="1"/>
            <a:r>
              <a:rPr lang="en-US" dirty="0"/>
              <a:t>(specs for LIU-SPS RF LL under discussion)</a:t>
            </a:r>
          </a:p>
        </p:txBody>
      </p:sp>
    </p:spTree>
    <p:extLst>
      <p:ext uri="{BB962C8B-B14F-4D97-AF65-F5344CB8AC3E}">
        <p14:creationId xmlns:p14="http://schemas.microsoft.com/office/powerpoint/2010/main" val="386097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4B301782-3104-A84D-8FDF-CD869BA683E8}"/>
              </a:ext>
            </a:extLst>
          </p:cNvPr>
          <p:cNvGrpSpPr/>
          <p:nvPr/>
        </p:nvGrpSpPr>
        <p:grpSpPr>
          <a:xfrm>
            <a:off x="8290813" y="3038702"/>
            <a:ext cx="3743351" cy="3272129"/>
            <a:chOff x="8290813" y="2805242"/>
            <a:chExt cx="3743351" cy="327212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F8608F2-3EB9-254D-8A9F-856240132209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0813" y="2805242"/>
              <a:ext cx="3743351" cy="3272129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5576E58-2D73-5D4F-9741-43F35374073E}"/>
                </a:ext>
              </a:extLst>
            </p:cNvPr>
            <p:cNvSpPr txBox="1"/>
            <p:nvPr/>
          </p:nvSpPr>
          <p:spPr>
            <a:xfrm>
              <a:off x="10568328" y="3027692"/>
              <a:ext cx="1414254" cy="752770"/>
            </a:xfrm>
            <a:prstGeom prst="rect">
              <a:avLst/>
            </a:prstGeom>
            <a:noFill/>
          </p:spPr>
          <p:txBody>
            <a:bodyPr wrap="none" lIns="90000" rtlCol="0" anchor="ctr">
              <a:spAutoFit/>
            </a:bodyPr>
            <a:lstStyle/>
            <a:p>
              <a:pPr algn="r">
                <a:lnSpc>
                  <a:spcPts val="1660"/>
                </a:lnSpc>
              </a:pPr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peak </a:t>
              </a:r>
              <a:r>
                <a:rPr lang="en-US" b="1" dirty="0" err="1">
                  <a:solidFill>
                    <a:schemeClr val="accent4">
                      <a:lumMod val="75000"/>
                    </a:schemeClr>
                  </a:solidFill>
                </a:rPr>
                <a:t>det</a:t>
              </a:r>
              <a:endParaRPr lang="en-US" b="1" dirty="0">
                <a:solidFill>
                  <a:schemeClr val="accent4">
                    <a:lumMod val="75000"/>
                  </a:schemeClr>
                </a:solidFill>
              </a:endParaRPr>
            </a:p>
            <a:p>
              <a:pPr algn="r">
                <a:lnSpc>
                  <a:spcPts val="1660"/>
                </a:lnSpc>
              </a:pPr>
              <a:r>
                <a:rPr lang="en-US" b="1" dirty="0" err="1">
                  <a:solidFill>
                    <a:srgbClr val="FF40FF"/>
                  </a:solidFill>
                </a:rPr>
                <a:t>Vtot</a:t>
              </a:r>
              <a:endParaRPr lang="en-US" b="1" dirty="0">
                <a:solidFill>
                  <a:srgbClr val="FF40FF"/>
                </a:solidFill>
              </a:endParaRPr>
            </a:p>
            <a:p>
              <a:pPr algn="r">
                <a:lnSpc>
                  <a:spcPts val="1660"/>
                </a:lnSpc>
              </a:pPr>
              <a:r>
                <a:rPr lang="en-US" b="1" dirty="0" err="1">
                  <a:solidFill>
                    <a:srgbClr val="00B0F0"/>
                  </a:solidFill>
                </a:rPr>
                <a:t>inv</a:t>
              </a:r>
              <a:r>
                <a:rPr lang="en-US" b="1" dirty="0">
                  <a:solidFill>
                    <a:srgbClr val="00B0F0"/>
                  </a:solidFill>
                </a:rPr>
                <a:t> </a:t>
              </a:r>
              <a:r>
                <a:rPr lang="en-US" b="1" dirty="0" err="1">
                  <a:solidFill>
                    <a:srgbClr val="00B0F0"/>
                  </a:solidFill>
                </a:rPr>
                <a:t>ampli</a:t>
              </a:r>
              <a:r>
                <a:rPr lang="en-US" b="1" dirty="0">
                  <a:solidFill>
                    <a:srgbClr val="00B0F0"/>
                  </a:solidFill>
                </a:rPr>
                <a:t> pol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BCDEC56-08A0-8540-A94A-0D7422B2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jump for Fixed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632B-4DBE-E348-BFE0-2CC3CD684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94981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motivation: slow extraction for </a:t>
            </a:r>
            <a:r>
              <a:rPr lang="en-US" dirty="0" err="1"/>
              <a:t>pFT</a:t>
            </a:r>
            <a:r>
              <a:rPr lang="en-US" dirty="0"/>
              <a:t>, </a:t>
            </a:r>
            <a:r>
              <a:rPr lang="en-US" dirty="0" err="1"/>
              <a:t>iFT</a:t>
            </a:r>
            <a:endParaRPr lang="en-US" dirty="0"/>
          </a:p>
          <a:p>
            <a:pPr lvl="1"/>
            <a:r>
              <a:rPr lang="en-US" dirty="0"/>
              <a:t>NA experiments need constant spill (during and across cycles)</a:t>
            </a:r>
          </a:p>
          <a:p>
            <a:pPr lvl="1"/>
            <a:r>
              <a:rPr lang="en-US" dirty="0"/>
              <a:t>increase </a:t>
            </a:r>
            <a:r>
              <a:rPr lang="en-US" dirty="0" err="1"/>
              <a:t>dp</a:t>
            </a:r>
            <a:r>
              <a:rPr lang="en-US" dirty="0"/>
              <a:t>/p, flatten </a:t>
            </a:r>
            <a:r>
              <a:rPr lang="en-US" dirty="0" err="1"/>
              <a:t>dp</a:t>
            </a:r>
            <a:r>
              <a:rPr lang="en-US" dirty="0"/>
              <a:t>/p distribution, and </a:t>
            </a:r>
            <a:r>
              <a:rPr lang="en-US" dirty="0" err="1"/>
              <a:t>debunch</a:t>
            </a:r>
            <a:endParaRPr lang="en-US" dirty="0"/>
          </a:p>
          <a:p>
            <a:r>
              <a:rPr lang="en-US" dirty="0"/>
              <a:t>manipulation sequence: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phase jump to unstable phase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jump back to standard, stable phase, after t</a:t>
            </a:r>
            <a:r>
              <a:rPr lang="en-US" baseline="-25000" dirty="0"/>
              <a:t>1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1. and 2. to increase and flatten </a:t>
            </a:r>
            <a:r>
              <a:rPr lang="en-US" dirty="0" err="1"/>
              <a:t>dp</a:t>
            </a:r>
            <a:r>
              <a:rPr lang="en-US" dirty="0"/>
              <a:t>/p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turn RF off (after t</a:t>
            </a:r>
            <a:r>
              <a:rPr lang="en-US" baseline="-25000" dirty="0"/>
              <a:t>2</a:t>
            </a:r>
            <a:r>
              <a:rPr lang="en-US" dirty="0"/>
              <a:t>) for </a:t>
            </a:r>
            <a:r>
              <a:rPr lang="en-US" dirty="0" err="1"/>
              <a:t>debunching</a:t>
            </a:r>
            <a:endParaRPr lang="en-US" dirty="0"/>
          </a:p>
          <a:p>
            <a:r>
              <a:rPr lang="en-US" dirty="0"/>
              <a:t>setting up </a:t>
            </a:r>
          </a:p>
          <a:p>
            <a:pPr lvl="1"/>
            <a:r>
              <a:rPr lang="en-US" dirty="0"/>
              <a:t>optimize t</a:t>
            </a:r>
            <a:r>
              <a:rPr lang="en-US" baseline="-25000" dirty="0"/>
              <a:t>1</a:t>
            </a:r>
            <a:r>
              <a:rPr lang="en-US" dirty="0"/>
              <a:t> for max peak (</a:t>
            </a:r>
            <a:r>
              <a:rPr lang="en-US" dirty="0" err="1"/>
              <a:t>typ</a:t>
            </a:r>
            <a:r>
              <a:rPr lang="en-US" dirty="0"/>
              <a:t> ~20 turns)</a:t>
            </a:r>
          </a:p>
          <a:p>
            <a:pPr lvl="1"/>
            <a:r>
              <a:rPr lang="en-US" dirty="0"/>
              <a:t>adjust t</a:t>
            </a:r>
            <a:r>
              <a:rPr lang="en-US" baseline="-25000" dirty="0"/>
              <a:t>2</a:t>
            </a:r>
            <a:r>
              <a:rPr lang="en-US" dirty="0"/>
              <a:t> to turn RF off at peak (</a:t>
            </a:r>
            <a:r>
              <a:rPr lang="en-US" dirty="0" err="1"/>
              <a:t>typ</a:t>
            </a:r>
            <a:r>
              <a:rPr lang="en-US" dirty="0"/>
              <a:t> ~2.3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r>
              <a:rPr lang="en-US" dirty="0" err="1"/>
              <a:t>hw</a:t>
            </a:r>
            <a:r>
              <a:rPr lang="en-US" dirty="0"/>
              <a:t>: 360 </a:t>
            </a:r>
            <a:r>
              <a:rPr lang="en-US" dirty="0" err="1"/>
              <a:t>deg</a:t>
            </a:r>
            <a:r>
              <a:rPr lang="en-US" dirty="0"/>
              <a:t> phase discriminator + inverting </a:t>
            </a:r>
            <a:r>
              <a:rPr lang="en-US" dirty="0" err="1"/>
              <a:t>ampli</a:t>
            </a:r>
            <a:r>
              <a:rPr lang="en-US" dirty="0"/>
              <a:t>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401479E-8757-2144-B475-F41DD0EEF9C0}"/>
              </a:ext>
            </a:extLst>
          </p:cNvPr>
          <p:cNvGrpSpPr/>
          <p:nvPr/>
        </p:nvGrpSpPr>
        <p:grpSpPr>
          <a:xfrm>
            <a:off x="9142511" y="3527938"/>
            <a:ext cx="744114" cy="713225"/>
            <a:chOff x="9142511" y="3294478"/>
            <a:chExt cx="744114" cy="713225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16011BD-A52F-9F4C-8856-C5D0E275EA46}"/>
                </a:ext>
              </a:extLst>
            </p:cNvPr>
            <p:cNvCxnSpPr>
              <a:cxnSpLocks/>
            </p:cNvCxnSpPr>
            <p:nvPr/>
          </p:nvCxnSpPr>
          <p:spPr>
            <a:xfrm>
              <a:off x="9514569" y="3627952"/>
              <a:ext cx="0" cy="37975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4119907-1252-5243-98BF-567AC30A1595}"/>
                </a:ext>
              </a:extLst>
            </p:cNvPr>
            <p:cNvSpPr txBox="1"/>
            <p:nvPr/>
          </p:nvSpPr>
          <p:spPr>
            <a:xfrm>
              <a:off x="9142511" y="3294478"/>
              <a:ext cx="74411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</a:rPr>
                <a:t>RF off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1E1AA54D-9470-7045-905B-87605AD29E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65" t="19858" r="16311" b="18590"/>
          <a:stretch/>
        </p:blipFill>
        <p:spPr>
          <a:xfrm>
            <a:off x="8604354" y="376372"/>
            <a:ext cx="3429810" cy="2527393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D0BAEF3-588F-114A-BB9C-D0843DD2A011}"/>
              </a:ext>
            </a:extLst>
          </p:cNvPr>
          <p:cNvGrpSpPr/>
          <p:nvPr/>
        </p:nvGrpSpPr>
        <p:grpSpPr>
          <a:xfrm>
            <a:off x="8440593" y="5378130"/>
            <a:ext cx="972389" cy="369332"/>
            <a:chOff x="8440593" y="5144670"/>
            <a:chExt cx="972389" cy="369332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339270F-13A4-EE4D-8DC7-D96D0B4FB1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07093" y="5329336"/>
              <a:ext cx="258717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EE40357-670F-C34A-8598-979074EA6D52}"/>
                </a:ext>
              </a:extLst>
            </p:cNvPr>
            <p:cNvCxnSpPr>
              <a:cxnSpLocks/>
            </p:cNvCxnSpPr>
            <p:nvPr/>
          </p:nvCxnSpPr>
          <p:spPr>
            <a:xfrm>
              <a:off x="8440593" y="5329336"/>
              <a:ext cx="258717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007005-E184-134B-8013-851FCB9D827A}"/>
                </a:ext>
              </a:extLst>
            </p:cNvPr>
            <p:cNvSpPr txBox="1"/>
            <p:nvPr/>
          </p:nvSpPr>
          <p:spPr>
            <a:xfrm>
              <a:off x="9069619" y="5144670"/>
              <a:ext cx="343363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C7F924D-0D4D-6D4B-A767-7812AD4D2D4F}"/>
              </a:ext>
            </a:extLst>
          </p:cNvPr>
          <p:cNvGrpSpPr/>
          <p:nvPr/>
        </p:nvGrpSpPr>
        <p:grpSpPr>
          <a:xfrm>
            <a:off x="8699310" y="4186535"/>
            <a:ext cx="815259" cy="369332"/>
            <a:chOff x="8699310" y="3953075"/>
            <a:chExt cx="815259" cy="369332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EE8BCE9C-01E9-0241-BA98-EB9F82EB94E3}"/>
                </a:ext>
              </a:extLst>
            </p:cNvPr>
            <p:cNvCxnSpPr>
              <a:cxnSpLocks/>
            </p:cNvCxnSpPr>
            <p:nvPr/>
          </p:nvCxnSpPr>
          <p:spPr>
            <a:xfrm>
              <a:off x="8699310" y="4302631"/>
              <a:ext cx="815259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1FDEC3F-D552-054A-BC16-9112BBEFC93E}"/>
                </a:ext>
              </a:extLst>
            </p:cNvPr>
            <p:cNvSpPr txBox="1"/>
            <p:nvPr/>
          </p:nvSpPr>
          <p:spPr>
            <a:xfrm>
              <a:off x="8945615" y="3953075"/>
              <a:ext cx="34336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</a:rPr>
                <a:t>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FBCCF8D-E2D9-0645-BC4E-3B38F87FDBFD}"/>
              </a:ext>
            </a:extLst>
          </p:cNvPr>
          <p:cNvGrpSpPr/>
          <p:nvPr/>
        </p:nvGrpSpPr>
        <p:grpSpPr>
          <a:xfrm>
            <a:off x="8650849" y="795564"/>
            <a:ext cx="2383945" cy="1128584"/>
            <a:chOff x="8650849" y="562104"/>
            <a:chExt cx="2383945" cy="1128584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360A6A28-B95A-854E-9DF1-E52A62A516CA}"/>
                </a:ext>
              </a:extLst>
            </p:cNvPr>
            <p:cNvSpPr/>
            <p:nvPr/>
          </p:nvSpPr>
          <p:spPr>
            <a:xfrm>
              <a:off x="8650849" y="562105"/>
              <a:ext cx="793972" cy="1128583"/>
            </a:xfrm>
            <a:prstGeom prst="round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59BBC3B9-CED9-5B45-A2F6-E65B5DFFABDC}"/>
                </a:ext>
              </a:extLst>
            </p:cNvPr>
            <p:cNvSpPr/>
            <p:nvPr/>
          </p:nvSpPr>
          <p:spPr>
            <a:xfrm>
              <a:off x="10240822" y="562104"/>
              <a:ext cx="793972" cy="1128583"/>
            </a:xfrm>
            <a:prstGeom prst="round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469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E6DC3-0F08-B045-833B-35A9D4D7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</a:t>
            </a:r>
            <a:r>
              <a:rPr lang="en-US" dirty="0" err="1"/>
              <a:t>adiab</a:t>
            </a:r>
            <a:r>
              <a:rPr lang="en-US" dirty="0"/>
              <a:t> voltage step for </a:t>
            </a:r>
            <a:r>
              <a:rPr lang="en-US" dirty="0" err="1"/>
              <a:t>pAWK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C8A07-1749-2846-968A-E17305470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548" y="1825625"/>
            <a:ext cx="672569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motivation: short bunch at extraction for AWK</a:t>
            </a:r>
          </a:p>
          <a:p>
            <a:pPr lvl="1"/>
            <a:r>
              <a:rPr lang="en-US" dirty="0" err="1"/>
              <a:t>hw</a:t>
            </a:r>
            <a:r>
              <a:rPr lang="en-US" dirty="0"/>
              <a:t> did not allow for phase jump</a:t>
            </a:r>
          </a:p>
          <a:p>
            <a:r>
              <a:rPr lang="en-US" dirty="0"/>
              <a:t>manipulation: non-adiabatic voltage step</a:t>
            </a:r>
          </a:p>
          <a:p>
            <a:pPr lvl="1"/>
            <a:r>
              <a:rPr lang="en-US" dirty="0"/>
              <a:t>use pulse generator</a:t>
            </a:r>
          </a:p>
          <a:p>
            <a:pPr lvl="2"/>
            <a:r>
              <a:rPr lang="en-US" dirty="0"/>
              <a:t>synchronized with extraction, thus AWAKE</a:t>
            </a:r>
          </a:p>
          <a:p>
            <a:pPr lvl="2"/>
            <a:r>
              <a:rPr lang="en-US" dirty="0"/>
              <a:t>synch to </a:t>
            </a:r>
            <a:r>
              <a:rPr lang="en-US" dirty="0" err="1"/>
              <a:t>f</a:t>
            </a:r>
            <a:r>
              <a:rPr lang="en-US" baseline="-25000" dirty="0" err="1"/>
              <a:t>rep</a:t>
            </a:r>
            <a:r>
              <a:rPr lang="en-US" dirty="0"/>
              <a:t>, precision better than one turn</a:t>
            </a:r>
          </a:p>
          <a:p>
            <a:pPr lvl="2"/>
            <a:r>
              <a:rPr lang="en-US" dirty="0"/>
              <a:t>risetime ~1 </a:t>
            </a:r>
            <a:r>
              <a:rPr lang="en-US" dirty="0" err="1"/>
              <a:t>ms</a:t>
            </a:r>
            <a:r>
              <a:rPr lang="en-US" dirty="0"/>
              <a:t>, amplitude </a:t>
            </a:r>
            <a:r>
              <a:rPr lang="en-US" dirty="0" err="1"/>
              <a:t>V</a:t>
            </a:r>
            <a:r>
              <a:rPr lang="en-US" baseline="-25000" dirty="0" err="1"/>
              <a:t>tot</a:t>
            </a:r>
            <a:r>
              <a:rPr lang="en-US" dirty="0"/>
              <a:t> = 7.8 MV</a:t>
            </a:r>
          </a:p>
          <a:p>
            <a:pPr lvl="1"/>
            <a:r>
              <a:rPr lang="en-US" dirty="0"/>
              <a:t>lower voltage adiabatically first</a:t>
            </a:r>
          </a:p>
          <a:p>
            <a:pPr lvl="2"/>
            <a:r>
              <a:rPr lang="en-US" dirty="0"/>
              <a:t>800 MHz needs to follow</a:t>
            </a:r>
          </a:p>
          <a:p>
            <a:r>
              <a:rPr lang="en-US" dirty="0"/>
              <a:t>OP needs to toggle back and forth</a:t>
            </a:r>
          </a:p>
          <a:p>
            <a:pPr lvl="1"/>
            <a:r>
              <a:rPr lang="en-US" dirty="0"/>
              <a:t>trim voltage program &amp; enable voltage pulse</a:t>
            </a:r>
          </a:p>
          <a:p>
            <a:pPr lvl="1"/>
            <a:r>
              <a:rPr lang="en-US" dirty="0"/>
              <a:t>could see total voltage on Oasis, not in LSA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90138-C2A0-EC4B-93B5-CBE75677E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338" y="2689241"/>
            <a:ext cx="4597400" cy="165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3CB254-68E1-6C4E-A59A-5C2B4B6EB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338" y="1326775"/>
            <a:ext cx="4584700" cy="13624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92CA86-B898-FB42-B501-9EB66C0CF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5238" y="4522610"/>
            <a:ext cx="4419600" cy="163830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D6D2AD-AF30-5B4F-81B3-F5416F65FDE9}"/>
              </a:ext>
            </a:extLst>
          </p:cNvPr>
          <p:cNvCxnSpPr>
            <a:cxnSpLocks/>
          </p:cNvCxnSpPr>
          <p:nvPr/>
        </p:nvCxnSpPr>
        <p:spPr>
          <a:xfrm>
            <a:off x="8723835" y="4995509"/>
            <a:ext cx="0" cy="37975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9BADFEC-3C35-BE45-ABDB-73744D68733D}"/>
              </a:ext>
            </a:extLst>
          </p:cNvPr>
          <p:cNvSpPr txBox="1"/>
          <p:nvPr/>
        </p:nvSpPr>
        <p:spPr>
          <a:xfrm>
            <a:off x="8299200" y="4697893"/>
            <a:ext cx="84927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extract</a:t>
            </a:r>
          </a:p>
        </p:txBody>
      </p:sp>
    </p:spTree>
    <p:extLst>
      <p:ext uri="{BB962C8B-B14F-4D97-AF65-F5344CB8AC3E}">
        <p14:creationId xmlns:p14="http://schemas.microsoft.com/office/powerpoint/2010/main" val="216314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DA3C6-6E98-9647-9A5B-123FBE2B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debunching</a:t>
            </a:r>
            <a:r>
              <a:rPr lang="en-US" dirty="0"/>
              <a:t>, recapture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7A9D3-96C9-704E-BCC5-5D55BBB3E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94514" cy="414715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motivation: want a constant spill for </a:t>
            </a:r>
            <a:r>
              <a:rPr lang="en-US" dirty="0" err="1"/>
              <a:t>iFT</a:t>
            </a:r>
            <a:endParaRPr lang="en-US" dirty="0"/>
          </a:p>
          <a:p>
            <a:pPr lvl="1"/>
            <a:r>
              <a:rPr lang="en-US" dirty="0"/>
              <a:t>4 equidistant bunches, to uniformly distributed in buckets </a:t>
            </a:r>
          </a:p>
          <a:p>
            <a:r>
              <a:rPr lang="en-US" dirty="0"/>
              <a:t>manipulation sequence (at </a:t>
            </a:r>
            <a:r>
              <a:rPr lang="en-US" dirty="0" err="1"/>
              <a:t>interm</a:t>
            </a:r>
            <a:r>
              <a:rPr lang="en-US" dirty="0"/>
              <a:t>. flat top)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turn RF off to allow </a:t>
            </a:r>
            <a:r>
              <a:rPr lang="en-US" dirty="0" err="1"/>
              <a:t>debunching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then RF on to recapture </a:t>
            </a:r>
          </a:p>
          <a:p>
            <a:r>
              <a:rPr lang="en-US" dirty="0"/>
              <a:t>OP to toggle 3 timings for </a:t>
            </a:r>
            <a:r>
              <a:rPr lang="en-US" dirty="0" err="1"/>
              <a:t>debunching</a:t>
            </a:r>
            <a:endParaRPr lang="en-US" dirty="0"/>
          </a:p>
          <a:p>
            <a:pPr lvl="1"/>
            <a:r>
              <a:rPr lang="en-US" dirty="0"/>
              <a:t>b-pulses off</a:t>
            </a:r>
          </a:p>
          <a:p>
            <a:pPr lvl="1"/>
            <a:r>
              <a:rPr lang="en-US" dirty="0"/>
              <a:t>all RF off</a:t>
            </a:r>
          </a:p>
          <a:p>
            <a:pPr lvl="1"/>
            <a:r>
              <a:rPr lang="en-US" dirty="0"/>
              <a:t>(ions prepare </a:t>
            </a:r>
            <a:r>
              <a:rPr lang="en-US" dirty="0" err="1"/>
              <a:t>debunching</a:t>
            </a:r>
            <a:r>
              <a:rPr lang="en-US" dirty="0"/>
              <a:t>, due to RFLL </a:t>
            </a:r>
            <a:r>
              <a:rPr lang="en-US" dirty="0" err="1"/>
              <a:t>hw</a:t>
            </a:r>
            <a:r>
              <a:rPr lang="en-US" dirty="0"/>
              <a:t>)</a:t>
            </a:r>
          </a:p>
          <a:p>
            <a:r>
              <a:rPr lang="en-US" dirty="0"/>
              <a:t>recapture is fixed and untouched by OP</a:t>
            </a:r>
          </a:p>
          <a:p>
            <a:pPr lvl="1"/>
            <a:r>
              <a:rPr lang="en-US" dirty="0"/>
              <a:t>2 pairs of cavities at a time, 1 </a:t>
            </a:r>
            <a:r>
              <a:rPr lang="en-US" dirty="0" err="1"/>
              <a:t>ms</a:t>
            </a:r>
            <a:r>
              <a:rPr lang="en-US" dirty="0"/>
              <a:t> apart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9D2BD2-7858-4E45-8DAE-56E0B0BB2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621" y="3357126"/>
            <a:ext cx="4597400" cy="16383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D32D981-F36E-3047-A6BB-1D7602A45F42}"/>
              </a:ext>
            </a:extLst>
          </p:cNvPr>
          <p:cNvGrpSpPr/>
          <p:nvPr/>
        </p:nvGrpSpPr>
        <p:grpSpPr>
          <a:xfrm>
            <a:off x="8832714" y="922243"/>
            <a:ext cx="3132307" cy="2299946"/>
            <a:chOff x="8832714" y="250410"/>
            <a:chExt cx="3132307" cy="229994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0D0E5A2-A030-704B-BFA3-6C5D0BF42D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5931" t="18809" r="15612" b="18359"/>
            <a:stretch/>
          </p:blipFill>
          <p:spPr>
            <a:xfrm>
              <a:off x="8832714" y="250410"/>
              <a:ext cx="3132307" cy="2299946"/>
            </a:xfrm>
            <a:prstGeom prst="rect">
              <a:avLst/>
            </a:prstGeom>
          </p:spPr>
        </p:pic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DCFB00BC-8F71-8040-BFD8-B95B068A3E14}"/>
                </a:ext>
              </a:extLst>
            </p:cNvPr>
            <p:cNvSpPr/>
            <p:nvPr/>
          </p:nvSpPr>
          <p:spPr>
            <a:xfrm>
              <a:off x="8891080" y="562105"/>
              <a:ext cx="1887168" cy="1128583"/>
            </a:xfrm>
            <a:prstGeom prst="round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118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13EFD-56F0-F54D-980B-8985AB77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vs short </a:t>
            </a:r>
            <a:r>
              <a:rPr lang="en-US" dirty="0" err="1"/>
              <a:t>debunching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491EB-AC99-C846-9179-6F4E00288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motivation: </a:t>
            </a:r>
          </a:p>
          <a:p>
            <a:pPr lvl="1"/>
            <a:r>
              <a:rPr lang="en-US" dirty="0"/>
              <a:t>long </a:t>
            </a:r>
            <a:r>
              <a:rPr lang="en-US" dirty="0" err="1"/>
              <a:t>debunching</a:t>
            </a:r>
            <a:r>
              <a:rPr lang="en-US" dirty="0"/>
              <a:t> (</a:t>
            </a:r>
            <a:r>
              <a:rPr lang="en-US" dirty="0" err="1"/>
              <a:t>ld</a:t>
            </a:r>
            <a:r>
              <a:rPr lang="en-US" dirty="0"/>
              <a:t>): standard for physics operation</a:t>
            </a:r>
          </a:p>
          <a:p>
            <a:pPr lvl="1"/>
            <a:r>
              <a:rPr lang="en-US" dirty="0"/>
              <a:t>short </a:t>
            </a:r>
            <a:r>
              <a:rPr lang="en-US" dirty="0" err="1"/>
              <a:t>debunching</a:t>
            </a:r>
            <a:r>
              <a:rPr lang="en-US" dirty="0"/>
              <a:t> (</a:t>
            </a:r>
            <a:r>
              <a:rPr lang="en-US" dirty="0" err="1"/>
              <a:t>sd</a:t>
            </a:r>
            <a:r>
              <a:rPr lang="en-US" dirty="0"/>
              <a:t>): for OP to setup the rest of the cycle (orbit, tune, …)</a:t>
            </a:r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change the same 3 timings, to different delays</a:t>
            </a:r>
          </a:p>
          <a:p>
            <a:pPr lvl="1"/>
            <a:r>
              <a:rPr lang="en-US" dirty="0"/>
              <a:t>minimum differences in setup</a:t>
            </a:r>
          </a:p>
          <a:p>
            <a:r>
              <a:rPr lang="en-US" dirty="0"/>
              <a:t>post LS2: is “no </a:t>
            </a:r>
            <a:r>
              <a:rPr lang="en-US" dirty="0" err="1"/>
              <a:t>debunching</a:t>
            </a:r>
            <a:r>
              <a:rPr lang="en-US" dirty="0"/>
              <a:t>” an option?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A82BCA-0E75-424A-8E98-3943B9E5E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616" y="4379834"/>
            <a:ext cx="4597400" cy="165100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EDCD12-B7AE-A04E-B626-F4253FE8AB78}"/>
              </a:ext>
            </a:extLst>
          </p:cNvPr>
          <p:cNvCxnSpPr>
            <a:cxnSpLocks/>
          </p:cNvCxnSpPr>
          <p:nvPr/>
        </p:nvCxnSpPr>
        <p:spPr>
          <a:xfrm>
            <a:off x="7792384" y="4724400"/>
            <a:ext cx="0" cy="379751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BD766F4-31FD-3042-B4B9-3B967F5655AA}"/>
              </a:ext>
            </a:extLst>
          </p:cNvPr>
          <p:cNvCxnSpPr>
            <a:cxnSpLocks/>
          </p:cNvCxnSpPr>
          <p:nvPr/>
        </p:nvCxnSpPr>
        <p:spPr>
          <a:xfrm>
            <a:off x="10245149" y="4711700"/>
            <a:ext cx="0" cy="39245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D227A1-46B5-B54B-A542-9B990DE98440}"/>
              </a:ext>
            </a:extLst>
          </p:cNvPr>
          <p:cNvCxnSpPr>
            <a:cxnSpLocks/>
          </p:cNvCxnSpPr>
          <p:nvPr/>
        </p:nvCxnSpPr>
        <p:spPr>
          <a:xfrm flipV="1">
            <a:off x="10380062" y="5155354"/>
            <a:ext cx="0" cy="53952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3A0809A-69E1-D449-B1DD-83993F2AFD37}"/>
              </a:ext>
            </a:extLst>
          </p:cNvPr>
          <p:cNvSpPr txBox="1"/>
          <p:nvPr/>
        </p:nvSpPr>
        <p:spPr>
          <a:xfrm>
            <a:off x="7792384" y="4613515"/>
            <a:ext cx="112082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RF off (</a:t>
            </a:r>
            <a:r>
              <a:rPr lang="en-US" b="1" dirty="0" err="1">
                <a:solidFill>
                  <a:srgbClr val="00B0F0"/>
                </a:solidFill>
              </a:rPr>
              <a:t>ld</a:t>
            </a:r>
            <a:r>
              <a:rPr lang="en-US" b="1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4597BB-B740-124E-A9BA-D3E99654791B}"/>
              </a:ext>
            </a:extLst>
          </p:cNvPr>
          <p:cNvSpPr txBox="1"/>
          <p:nvPr/>
        </p:nvSpPr>
        <p:spPr>
          <a:xfrm>
            <a:off x="10245149" y="4600815"/>
            <a:ext cx="115608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RF off (</a:t>
            </a:r>
            <a:r>
              <a:rPr lang="en-US" b="1" dirty="0" err="1">
                <a:solidFill>
                  <a:srgbClr val="00B0F0"/>
                </a:solidFill>
              </a:rPr>
              <a:t>sd</a:t>
            </a:r>
            <a:r>
              <a:rPr lang="en-US" b="1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DA2923-0744-E34B-835C-2055C4D11BF7}"/>
              </a:ext>
            </a:extLst>
          </p:cNvPr>
          <p:cNvSpPr txBox="1"/>
          <p:nvPr/>
        </p:nvSpPr>
        <p:spPr>
          <a:xfrm>
            <a:off x="10393827" y="5440358"/>
            <a:ext cx="72006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RF on</a:t>
            </a:r>
          </a:p>
        </p:txBody>
      </p:sp>
    </p:spTree>
    <p:extLst>
      <p:ext uri="{BB962C8B-B14F-4D97-AF65-F5344CB8AC3E}">
        <p14:creationId xmlns:p14="http://schemas.microsoft.com/office/powerpoint/2010/main" val="59215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421</Words>
  <Application>Microsoft Macintosh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SPS RF manipulations</vt:lpstr>
      <vt:lpstr>outline</vt:lpstr>
      <vt:lpstr>phase jump for Fixed Target</vt:lpstr>
      <vt:lpstr>non-adiab voltage step for pAWK</vt:lpstr>
      <vt:lpstr>debunching, recapture</vt:lpstr>
      <vt:lpstr>long vs short debunching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 RF manipulations</dc:title>
  <dc:creator>Microsoft Office User</dc:creator>
  <cp:lastModifiedBy>Microsoft Office User</cp:lastModifiedBy>
  <cp:revision>104</cp:revision>
  <dcterms:created xsi:type="dcterms:W3CDTF">2018-11-27T08:08:22Z</dcterms:created>
  <dcterms:modified xsi:type="dcterms:W3CDTF">2019-03-27T16:28:51Z</dcterms:modified>
</cp:coreProperties>
</file>