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1"/>
  </p:sldMasterIdLst>
  <p:notesMasterIdLst>
    <p:notesMasterId r:id="rId6"/>
  </p:notesMasterIdLst>
  <p:handoutMasterIdLst>
    <p:handoutMasterId r:id="rId7"/>
  </p:handoutMasterIdLst>
  <p:sldIdLst>
    <p:sldId id="275" r:id="rId2"/>
    <p:sldId id="301" r:id="rId3"/>
    <p:sldId id="299" r:id="rId4"/>
    <p:sldId id="304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5DA0"/>
    <a:srgbClr val="1E8776"/>
    <a:srgbClr val="FF8181"/>
    <a:srgbClr val="C1B3D1"/>
    <a:srgbClr val="0033CC"/>
    <a:srgbClr val="0000FF"/>
    <a:srgbClr val="56E09E"/>
    <a:srgbClr val="00B050"/>
    <a:srgbClr val="FB02B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70" autoAdjust="0"/>
    <p:restoredTop sz="93210" autoAdjust="0"/>
  </p:normalViewPr>
  <p:slideViewPr>
    <p:cSldViewPr snapToGrid="0" snapToObjects="1">
      <p:cViewPr varScale="1">
        <p:scale>
          <a:sx n="81" d="100"/>
          <a:sy n="81" d="100"/>
        </p:scale>
        <p:origin x="84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0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3" d="100"/>
          <a:sy n="113" d="100"/>
        </p:scale>
        <p:origin x="-42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C69A-03FB-6E4A-B7EB-FF30DF587EB5}" type="datetime1">
              <a:rPr lang="en-US" smtClean="0"/>
              <a:pPr/>
              <a:t>3/28/2019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3C35-583F-AA47-BA24-3A8046631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931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C1ED-C620-F147-804C-8EF761D1A9C8}" type="datetime1">
              <a:rPr lang="en-US" smtClean="0"/>
              <a:pPr/>
              <a:t>3/28/2019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E11AB-0296-3E4F-BC81-E4B843AB54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309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n logo - Open present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ndscapeligh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582" y="2029633"/>
            <a:ext cx="8717280" cy="3822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2667" y="2563159"/>
            <a:ext cx="8701471" cy="1344706"/>
          </a:xfrm>
        </p:spPr>
        <p:txBody>
          <a:bodyPr>
            <a:normAutofit/>
          </a:bodyPr>
          <a:lstStyle>
            <a:lvl1pPr algn="ctr">
              <a:defRPr sz="26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H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2667" y="4474881"/>
            <a:ext cx="8701471" cy="137458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E539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/>
              <a:t>Subtitle</a:t>
            </a:r>
            <a:endParaRPr lang="en-US" dirty="0"/>
          </a:p>
        </p:txBody>
      </p:sp>
      <p:sp>
        <p:nvSpPr>
          <p:cNvPr id="14" name="Content Placeholder 19"/>
          <p:cNvSpPr>
            <a:spLocks noGrp="1"/>
          </p:cNvSpPr>
          <p:nvPr>
            <p:ph sz="quarter" idx="18" hasCustomPrompt="1"/>
          </p:nvPr>
        </p:nvSpPr>
        <p:spPr>
          <a:xfrm>
            <a:off x="203200" y="6373168"/>
            <a:ext cx="4405399" cy="317480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1000">
                <a:solidFill>
                  <a:srgbClr val="0E5396"/>
                </a:solidFill>
              </a:defRPr>
            </a:lvl1pPr>
          </a:lstStyle>
          <a:p>
            <a:r>
              <a:rPr lang="en-US" dirty="0"/>
              <a:t>Name of the lecturer, event, date</a:t>
            </a:r>
          </a:p>
          <a:p>
            <a:r>
              <a:rPr lang="en-US" dirty="0"/>
              <a:t>2 lines maximum</a:t>
            </a:r>
          </a:p>
        </p:txBody>
      </p:sp>
      <p:pic>
        <p:nvPicPr>
          <p:cNvPr id="16" name="Picture 15" descr="logo-presentation-smal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4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407" y="326212"/>
            <a:ext cx="2290064" cy="12936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1058" y="376238"/>
            <a:ext cx="7965175" cy="747654"/>
          </a:xfrm>
        </p:spPr>
        <p:txBody>
          <a:bodyPr anchor="t">
            <a:normAutofit/>
          </a:bodyPr>
          <a:lstStyle>
            <a:lvl1pPr algn="l">
              <a:defRPr sz="2800" b="1" baseline="0">
                <a:solidFill>
                  <a:srgbClr val="0055A0"/>
                </a:solidFill>
                <a:latin typeface="Arial"/>
                <a:cs typeface="Arial"/>
              </a:defRPr>
            </a:lvl1pPr>
          </a:lstStyle>
          <a:p>
            <a:r>
              <a:rPr lang="fr-CH" dirty="0"/>
              <a:t>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143001"/>
            <a:ext cx="8763034" cy="4857750"/>
          </a:xfrm>
        </p:spPr>
        <p:txBody>
          <a:bodyPr/>
          <a:lstStyle>
            <a:lvl1pPr marL="180000" indent="-187200">
              <a:spcBef>
                <a:spcPts val="1600"/>
              </a:spcBef>
              <a:spcAft>
                <a:spcPts val="400"/>
              </a:spcAft>
              <a:buFont typeface="Arial"/>
              <a:buChar char="•"/>
              <a:defRPr sz="2000" b="1">
                <a:solidFill>
                  <a:srgbClr val="0055A0"/>
                </a:solidFill>
              </a:defRPr>
            </a:lvl1pPr>
            <a:lvl2pPr marL="381600" indent="-194400"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/>
              <a:buChar char="•"/>
              <a:defRPr sz="1800"/>
            </a:lvl2pPr>
            <a:lvl3pPr>
              <a:spcBef>
                <a:spcPts val="0"/>
              </a:spcBef>
              <a:spcAft>
                <a:spcPts val="20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 descr="logo-presentation-sm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619098" cy="747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ern logo - Open present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86441" y="4811058"/>
            <a:ext cx="797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1" i="0" u="none" strike="noStrike" kern="1200" cap="none" spc="0" normalizeH="0" baseline="0" noProof="0" dirty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49526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15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H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6198"/>
            <a:ext cx="8229600" cy="4735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dirty="0"/>
              <a:t>Click to edit Master text styles</a:t>
            </a:r>
          </a:p>
          <a:p>
            <a:pPr lvl="1"/>
            <a:r>
              <a:rPr lang="fr-CH" dirty="0"/>
              <a:t>Second level first line</a:t>
            </a:r>
            <a:br>
              <a:rPr lang="fr-CH" dirty="0"/>
            </a:br>
            <a:r>
              <a:rPr lang="fr-CH" dirty="0"/>
              <a:t>second line</a:t>
            </a:r>
          </a:p>
          <a:p>
            <a:pPr lvl="2"/>
            <a:r>
              <a:rPr lang="fr-CH" dirty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1" r:id="rId2"/>
    <p:sldLayoutId id="2147483676" r:id="rId3"/>
    <p:sldLayoutId id="2147483692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055A0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rgbClr val="0055A0"/>
        </a:buClr>
        <a:buFontTx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471600" indent="-284400" algn="l" defTabSz="457200" rtl="0" eaLnBrk="1" latinLnBrk="0" hangingPunct="1">
        <a:lnSpc>
          <a:spcPct val="100000"/>
        </a:lnSpc>
        <a:spcBef>
          <a:spcPts val="1080"/>
        </a:spcBef>
        <a:buClr>
          <a:srgbClr val="0055A0"/>
        </a:buClr>
        <a:buSzPct val="70000"/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694800" indent="-228600" algn="l" defTabSz="457200" rtl="0" eaLnBrk="1" latinLnBrk="0" hangingPunct="1">
        <a:lnSpc>
          <a:spcPct val="100000"/>
        </a:lnSpc>
        <a:spcBef>
          <a:spcPts val="984"/>
        </a:spcBef>
        <a:buClrTx/>
        <a:buSzPct val="100000"/>
        <a:buFont typeface="Lucida Grande"/>
        <a:buChar char="−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667" y="2956859"/>
            <a:ext cx="8701471" cy="1344706"/>
          </a:xfrm>
        </p:spPr>
        <p:txBody>
          <a:bodyPr>
            <a:normAutofit/>
          </a:bodyPr>
          <a:lstStyle/>
          <a:p>
            <a:r>
              <a:rPr lang="en-US" sz="3200" dirty="0"/>
              <a:t>LIU SPS beam dynamics </a:t>
            </a:r>
            <a:br>
              <a:rPr lang="en-US" sz="3200" dirty="0"/>
            </a:br>
            <a:r>
              <a:rPr lang="en-US" sz="3200" dirty="0"/>
              <a:t>topics and milestones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667" y="4487752"/>
            <a:ext cx="8701471" cy="1379648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en-US" dirty="0">
                <a:solidFill>
                  <a:srgbClr val="FFFFFF"/>
                </a:solidFill>
              </a:rPr>
              <a:t>H. Bartosik, E. Shaposhnikova for the LIU SPS beam dynamics WG</a:t>
            </a:r>
          </a:p>
          <a:p>
            <a:pPr>
              <a:spcBef>
                <a:spcPts val="400"/>
              </a:spcBef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667" y="6053587"/>
            <a:ext cx="5199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LIU </a:t>
            </a:r>
            <a:r>
              <a:rPr lang="en-US" dirty="0"/>
              <a:t>-</a:t>
            </a:r>
            <a:r>
              <a:rPr lang="en-US" dirty="0" smtClean="0"/>
              <a:t>PS beam </a:t>
            </a:r>
            <a:r>
              <a:rPr lang="en-US" dirty="0"/>
              <a:t>dynamics </a:t>
            </a:r>
            <a:r>
              <a:rPr lang="en-US" dirty="0" smtClean="0"/>
              <a:t>WG</a:t>
            </a:r>
            <a:r>
              <a:rPr lang="en-US" dirty="0" smtClean="0"/>
              <a:t> </a:t>
            </a:r>
            <a:r>
              <a:rPr lang="en-US" dirty="0"/>
              <a:t>meeting, </a:t>
            </a:r>
            <a:r>
              <a:rPr lang="en-US" dirty="0"/>
              <a:t> </a:t>
            </a:r>
            <a:r>
              <a:rPr lang="en-US" dirty="0" smtClean="0"/>
              <a:t>28 March </a:t>
            </a:r>
            <a:r>
              <a:rPr lang="en-US" dirty="0" smtClean="0"/>
              <a:t>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614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LIU SPS BD - Topics and milestones 2019/20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1143001"/>
            <a:ext cx="8763034" cy="55846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Transverse</a:t>
            </a:r>
            <a:endParaRPr lang="en-US" b="0" dirty="0"/>
          </a:p>
          <a:p>
            <a:pPr lvl="1"/>
            <a:r>
              <a:rPr lang="en-US" dirty="0"/>
              <a:t>Further analysis for input for decision on installation of new flanges at QD-MBB transition for momentum aperture fix (doubt on results) </a:t>
            </a:r>
            <a:r>
              <a:rPr lang="en-US" dirty="0" err="1">
                <a:solidFill>
                  <a:srgbClr val="FF0000"/>
                </a:solidFill>
                <a:sym typeface="Wingdings"/>
              </a:rPr>
              <a:t>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dirty="0">
                <a:solidFill>
                  <a:schemeClr val="tx2"/>
                </a:solidFill>
                <a:sym typeface="Wingdings"/>
              </a:rPr>
              <a:t>Planned for LIU-SPS TC (</a:t>
            </a:r>
            <a:r>
              <a:rPr lang="en-US" dirty="0" err="1">
                <a:solidFill>
                  <a:schemeClr val="tx2"/>
                </a:solidFill>
                <a:sym typeface="Wingdings"/>
              </a:rPr>
              <a:t>Stephane</a:t>
            </a:r>
            <a:r>
              <a:rPr lang="en-US" dirty="0">
                <a:solidFill>
                  <a:schemeClr val="tx2"/>
                </a:solidFill>
                <a:sym typeface="Wingdings"/>
              </a:rPr>
              <a:t> </a:t>
            </a:r>
            <a:r>
              <a:rPr lang="en-US" dirty="0" err="1">
                <a:solidFill>
                  <a:schemeClr val="tx2"/>
                </a:solidFill>
                <a:sym typeface="Wingdings"/>
              </a:rPr>
              <a:t>Cettour</a:t>
            </a:r>
            <a:r>
              <a:rPr lang="en-US" dirty="0">
                <a:solidFill>
                  <a:schemeClr val="tx2"/>
                </a:solidFill>
                <a:sym typeface="Wingdings"/>
              </a:rPr>
              <a:t>-Cave to come with the VSC guys, will involve requests for moving </a:t>
            </a:r>
            <a:r>
              <a:rPr lang="en-US" dirty="0" err="1">
                <a:solidFill>
                  <a:schemeClr val="tx2"/>
                </a:solidFill>
                <a:sym typeface="Wingdings"/>
              </a:rPr>
              <a:t>MBBs</a:t>
            </a:r>
            <a:r>
              <a:rPr lang="en-US" dirty="0">
                <a:solidFill>
                  <a:schemeClr val="tx2"/>
                </a:solidFill>
                <a:sym typeface="Wingdings"/>
              </a:rPr>
              <a:t> etc.)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/>
              <a:t>Benchmarking of bunch-by-bunch tune shift measurements with impedance model (and contributions from electron cloud)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 in 2019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Horizontal instability at SPS injection (coupled bunch impedance, electron cloud) - source to be identified to prepare mitigation strategy and future actions (data analysis and simulation studies)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 first </a:t>
            </a:r>
            <a:r>
              <a:rPr lang="en-US" dirty="0">
                <a:solidFill>
                  <a:srgbClr val="FF0000"/>
                </a:solidFill>
              </a:rPr>
              <a:t>results in 2019</a:t>
            </a:r>
            <a:r>
              <a:rPr lang="en-US" dirty="0">
                <a:solidFill>
                  <a:srgbClr val="0064E2"/>
                </a:solidFill>
              </a:rPr>
              <a:t>, conclude in 2020</a:t>
            </a:r>
          </a:p>
          <a:p>
            <a:pPr lvl="1"/>
            <a:r>
              <a:rPr lang="en-US" b="0" dirty="0"/>
              <a:t>Impact of bunch-by-bunch tune shift on incoherent tune footprint of different bunches for working point optimization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 long-term</a:t>
            </a:r>
            <a:endParaRPr lang="en-US" b="0" dirty="0"/>
          </a:p>
          <a:p>
            <a:pPr lvl="1"/>
            <a:r>
              <a:rPr lang="en-US" b="0" dirty="0"/>
              <a:t>Emittance preservation studies in view of operation with -0.21 space charge tune shift (LIU BCMS) on top of bunch-by-bunch tune shifts from impedance (effect of tune ripple on transverse emittance growth) </a:t>
            </a:r>
            <a:r>
              <a:rPr lang="en-US" b="0" dirty="0">
                <a:solidFill>
                  <a:srgbClr val="FF0000"/>
                </a:solidFill>
                <a:sym typeface="Wingdings"/>
              </a:rPr>
              <a:t> long-term</a:t>
            </a:r>
            <a:endParaRPr lang="en-US" b="0" dirty="0">
              <a:solidFill>
                <a:srgbClr val="FF0000"/>
              </a:solidFill>
            </a:endParaRPr>
          </a:p>
          <a:p>
            <a:pPr lvl="1"/>
            <a:r>
              <a:rPr lang="en-US" b="0" dirty="0">
                <a:solidFill>
                  <a:srgbClr val="0064E2"/>
                </a:solidFill>
              </a:rPr>
              <a:t>Simulate </a:t>
            </a:r>
            <a:r>
              <a:rPr lang="en-US" b="0" dirty="0"/>
              <a:t>TMCI thresholds for LIU brightness in Q20 and LIU intensity, also with smaller longitudinal emittance </a:t>
            </a:r>
            <a:r>
              <a:rPr lang="en-US" b="0" dirty="0">
                <a:solidFill>
                  <a:srgbClr val="FF0000"/>
                </a:solidFill>
                <a:sym typeface="Wingdings"/>
              </a:rPr>
              <a:t> long term</a:t>
            </a:r>
            <a:endParaRPr lang="en-US" b="0" dirty="0">
              <a:solidFill>
                <a:srgbClr val="FF0000"/>
              </a:solidFill>
            </a:endParaRPr>
          </a:p>
          <a:p>
            <a:pPr lvl="1"/>
            <a:r>
              <a:rPr lang="en-US" b="0" dirty="0"/>
              <a:t>Check if transverse instabilities to be expected during slip stacking </a:t>
            </a:r>
            <a:r>
              <a:rPr lang="en-US" b="0" dirty="0" err="1">
                <a:solidFill>
                  <a:srgbClr val="FF0000"/>
                </a:solidFill>
                <a:sym typeface="Wingdings"/>
              </a:rPr>
              <a:t></a:t>
            </a:r>
            <a:r>
              <a:rPr lang="en-US" b="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b="0" dirty="0">
                <a:solidFill>
                  <a:srgbClr val="0064E2"/>
                </a:solidFill>
                <a:sym typeface="Wingdings"/>
              </a:rPr>
              <a:t>before end 2020</a:t>
            </a:r>
            <a:endParaRPr lang="en-US" b="0" dirty="0">
              <a:solidFill>
                <a:srgbClr val="0064E2"/>
              </a:solidFill>
            </a:endParaRPr>
          </a:p>
          <a:p>
            <a:endParaRPr lang="en-US" b="0" dirty="0"/>
          </a:p>
          <a:p>
            <a:endParaRPr lang="en-US" b="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40117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LIU SPS BD - Topics and milestones 2019/20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Longitudinal</a:t>
            </a:r>
            <a:endParaRPr lang="en-US" b="0" dirty="0"/>
          </a:p>
          <a:p>
            <a:pPr lvl="1"/>
            <a:r>
              <a:rPr lang="en-US" dirty="0"/>
              <a:t>Beam dynamics input for decision on installation of 630 MHz HOM damper (estimate effect of shift of fundamental mode plus technical risks)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 May 2019</a:t>
            </a:r>
            <a:endParaRPr lang="en-US" b="0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Quality control of impedance reduction (VF shielding) in the tunnel </a:t>
            </a:r>
            <a:r>
              <a:rPr lang="en-US" dirty="0" err="1">
                <a:solidFill>
                  <a:srgbClr val="FF0000"/>
                </a:solidFill>
                <a:sym typeface="Wingdings"/>
              </a:rPr>
              <a:t>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dirty="0">
                <a:solidFill>
                  <a:srgbClr val="0064E2"/>
                </a:solidFill>
                <a:sym typeface="Wingdings"/>
              </a:rPr>
              <a:t>Procedure agreed and review by start of works (date to confirm with Paul)</a:t>
            </a:r>
            <a:endParaRPr lang="en-US" dirty="0">
              <a:solidFill>
                <a:srgbClr val="0064E2"/>
              </a:solidFill>
            </a:endParaRPr>
          </a:p>
          <a:p>
            <a:pPr lvl="1"/>
            <a:r>
              <a:rPr lang="en-US" dirty="0"/>
              <a:t>Longitudinal instability on the ramp including impact of smaller longitudinal emittance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dirty="0">
                <a:solidFill>
                  <a:srgbClr val="FF0000"/>
                </a:solidFill>
              </a:rPr>
              <a:t> Q1 2020</a:t>
            </a:r>
            <a:endParaRPr lang="en-US" dirty="0">
              <a:solidFill>
                <a:srgbClr val="0064E2"/>
              </a:solidFill>
            </a:endParaRPr>
          </a:p>
          <a:p>
            <a:pPr lvl="1"/>
            <a:r>
              <a:rPr lang="en-US" dirty="0"/>
              <a:t>Study the impact of installing 200 MHz cavities for </a:t>
            </a:r>
            <a:r>
              <a:rPr lang="en-US" dirty="0" err="1"/>
              <a:t>eSPS</a:t>
            </a:r>
            <a:r>
              <a:rPr lang="en-US" dirty="0"/>
              <a:t> on proton beam stability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 end 2019 </a:t>
            </a:r>
            <a:r>
              <a:rPr lang="en-US" dirty="0">
                <a:solidFill>
                  <a:srgbClr val="0064E2"/>
                </a:solidFill>
                <a:sym typeface="Wingdings"/>
              </a:rPr>
              <a:t>(manpower to obtain from PBC/CLIC) </a:t>
            </a:r>
            <a:endParaRPr lang="en-US" dirty="0">
              <a:solidFill>
                <a:srgbClr val="0064E2"/>
              </a:solidFill>
            </a:endParaRPr>
          </a:p>
          <a:p>
            <a:pPr lvl="1"/>
            <a:r>
              <a:rPr lang="en-US" b="0" dirty="0"/>
              <a:t>Beam losses on flat bottom and at the beginning of ramp (full bucket due to PS bunch distribution) together with feasibility of smaller longitudinal emittance </a:t>
            </a:r>
            <a:r>
              <a:rPr lang="en-US" b="0" dirty="0" smtClean="0"/>
              <a:t>          </a:t>
            </a:r>
            <a:r>
              <a:rPr lang="en-US" b="0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06.2019</a:t>
            </a:r>
            <a:endParaRPr lang="en-US" b="0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Study and propose mitigation of longitudinal instabilities for ions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  06.2019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Definition of slip stacking scenario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 end 2020</a:t>
            </a:r>
            <a:endParaRPr lang="en-US" dirty="0">
              <a:solidFill>
                <a:srgbClr val="FF0000"/>
              </a:solidFill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37665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LIU milestones related to the SPS BD WG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 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458199"/>
              </p:ext>
            </p:extLst>
          </p:nvPr>
        </p:nvGraphicFramePr>
        <p:xfrm>
          <a:off x="296883" y="1413160"/>
          <a:ext cx="8847118" cy="46165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9905">
                  <a:extLst>
                    <a:ext uri="{9D8B030D-6E8A-4147-A177-3AD203B41FA5}">
                      <a16:colId xmlns:a16="http://schemas.microsoft.com/office/drawing/2014/main" val="3789811380"/>
                    </a:ext>
                  </a:extLst>
                </a:gridCol>
                <a:gridCol w="6101459">
                  <a:extLst>
                    <a:ext uri="{9D8B030D-6E8A-4147-A177-3AD203B41FA5}">
                      <a16:colId xmlns:a16="http://schemas.microsoft.com/office/drawing/2014/main" val="3715665785"/>
                    </a:ext>
                  </a:extLst>
                </a:gridCol>
                <a:gridCol w="2075754">
                  <a:extLst>
                    <a:ext uri="{9D8B030D-6E8A-4147-A177-3AD203B41FA5}">
                      <a16:colId xmlns:a16="http://schemas.microsoft.com/office/drawing/2014/main" val="1985193242"/>
                    </a:ext>
                  </a:extLst>
                </a:gridCol>
              </a:tblGrid>
              <a:tr h="4587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May-19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dirty="0" smtClean="0">
                          <a:effectLst/>
                        </a:rPr>
                        <a:t>BD input for decision on installation of 630 MHz HOM damper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BE-RF</a:t>
                      </a:r>
                      <a:endParaRPr lang="en-GB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78221084"/>
                  </a:ext>
                </a:extLst>
              </a:tr>
              <a:tr h="4587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Jun-19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dirty="0">
                          <a:effectLst/>
                        </a:rPr>
                        <a:t>Review 200 MHz overall progress, including 200 MHz HOM decision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solidFill>
                            <a:schemeClr val="tx2"/>
                          </a:solidFill>
                          <a:effectLst/>
                        </a:rPr>
                        <a:t>LIU SPS JTL</a:t>
                      </a:r>
                      <a:endParaRPr lang="en-GB" sz="16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38512815"/>
                  </a:ext>
                </a:extLst>
              </a:tr>
              <a:tr h="4587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Dec-19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dirty="0">
                          <a:effectLst/>
                        </a:rPr>
                        <a:t>Beam loss on FB/ start ramp + feasibility of smaller longitudinal emittance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BE-RF</a:t>
                      </a:r>
                      <a:endParaRPr lang="en-GB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60318033"/>
                  </a:ext>
                </a:extLst>
              </a:tr>
              <a:tr h="4587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Dec-19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dirty="0">
                          <a:effectLst/>
                        </a:rPr>
                        <a:t>Horizontal instability - first results on source + possible mitigations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BE-ABP</a:t>
                      </a:r>
                      <a:endParaRPr lang="en-GB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86102722"/>
                  </a:ext>
                </a:extLst>
              </a:tr>
              <a:tr h="4587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Dec-19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dirty="0">
                          <a:effectLst/>
                        </a:rPr>
                        <a:t>Impact of bunch-by-bunch tune shift on tune footprint of bunches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BE-ABP</a:t>
                      </a:r>
                      <a:endParaRPr lang="en-GB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08193"/>
                  </a:ext>
                </a:extLst>
              </a:tr>
              <a:tr h="4587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Sep-20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dirty="0">
                          <a:effectLst/>
                        </a:rPr>
                        <a:t>Horizontal instability - conclude on effect and strategy for mitigation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BE-ABP, BE-RF</a:t>
                      </a:r>
                      <a:endParaRPr lang="en-GB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45553485"/>
                  </a:ext>
                </a:extLst>
              </a:tr>
              <a:tr h="4587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Sep-20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dirty="0">
                          <a:effectLst/>
                        </a:rPr>
                        <a:t>Study and propose mitigation of longitudinal instabilities for ions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BE-RF</a:t>
                      </a:r>
                      <a:endParaRPr lang="en-GB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3355740"/>
                  </a:ext>
                </a:extLst>
              </a:tr>
              <a:tr h="4587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Dec-20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dirty="0">
                          <a:effectLst/>
                        </a:rPr>
                        <a:t>Definition &amp; performance of slip stacking scenario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BE-RF</a:t>
                      </a:r>
                      <a:endParaRPr lang="en-GB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92959436"/>
                  </a:ext>
                </a:extLst>
              </a:tr>
              <a:tr h="4587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Dec-20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dirty="0">
                          <a:effectLst/>
                        </a:rPr>
                        <a:t>Emittance preservation for operation with -0.21 space charge tune shift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BE-ABP</a:t>
                      </a:r>
                      <a:endParaRPr lang="en-GB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45792131"/>
                  </a:ext>
                </a:extLst>
              </a:tr>
              <a:tr h="4587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Dec-20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dirty="0" smtClean="0">
                          <a:effectLst/>
                        </a:rPr>
                        <a:t>Transverse instabilities to be expected during slip stacking 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BE-ABP, BE-RF</a:t>
                      </a:r>
                      <a:endParaRPr lang="en-GB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71349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4784714"/>
      </p:ext>
    </p:extLst>
  </p:cSld>
  <p:clrMapOvr>
    <a:masterClrMapping/>
  </p:clrMapOvr>
</p:sld>
</file>

<file path=ppt/theme/theme1.xml><?xml version="1.0" encoding="utf-8"?>
<a:theme xmlns:a="http://schemas.openxmlformats.org/drawingml/2006/main" name="LIU_PowerPoint_Template">
  <a:themeElements>
    <a:clrScheme name="Foyer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LIU_PowerPoint_Template</Template>
  <TotalTime>74786</TotalTime>
  <Words>519</Words>
  <Application>Microsoft Office PowerPoint</Application>
  <PresentationFormat>On-screen Show (4:3)</PresentationFormat>
  <Paragraphs>54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Lucida Grande</vt:lpstr>
      <vt:lpstr>Wingdings</vt:lpstr>
      <vt:lpstr>LIU_PowerPoint_Template</vt:lpstr>
      <vt:lpstr>LIU SPS beam dynamics  topics and milestones</vt:lpstr>
      <vt:lpstr>LIU SPS BD - Topics and milestones 2019/20</vt:lpstr>
      <vt:lpstr>LIU SPS BD - Topics and milestones 2019/20</vt:lpstr>
      <vt:lpstr>LIU milestones related to the SPS BD WG</vt:lpstr>
    </vt:vector>
  </TitlesOfParts>
  <Manager/>
  <Company>CERN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Cecile Noels</dc:creator>
  <cp:keywords/>
  <dc:description/>
  <cp:lastModifiedBy>Elena Chapochnikova</cp:lastModifiedBy>
  <cp:revision>2307</cp:revision>
  <dcterms:created xsi:type="dcterms:W3CDTF">2019-02-04T20:47:16Z</dcterms:created>
  <dcterms:modified xsi:type="dcterms:W3CDTF">2019-03-28T10:44:30Z</dcterms:modified>
  <cp:category/>
</cp:coreProperties>
</file>