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89" r:id="rId3"/>
    <p:sldId id="299" r:id="rId4"/>
    <p:sldId id="304" r:id="rId5"/>
    <p:sldId id="305" r:id="rId6"/>
    <p:sldId id="308" r:id="rId7"/>
    <p:sldId id="310" r:id="rId8"/>
    <p:sldId id="311" r:id="rId9"/>
    <p:sldId id="312" r:id="rId10"/>
    <p:sldId id="313" r:id="rId11"/>
    <p:sldId id="306" r:id="rId12"/>
    <p:sldId id="307" r:id="rId13"/>
    <p:sldId id="303" r:id="rId14"/>
    <p:sldId id="314" r:id="rId15"/>
    <p:sldId id="290" r:id="rId16"/>
    <p:sldId id="30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26" y="750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LIU-SPS BD working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82" r:id="rId11"/>
    <p:sldLayoutId id="2147483668" r:id="rId12"/>
    <p:sldLayoutId id="2147483669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48bunches_future_updatedSPSimpModel\Q22\rms12.2ns_mu2.5ns\bunchLength_800off.png" TargetMode="External"/><Relationship Id="rId7" Type="http://schemas.openxmlformats.org/officeDocument/2006/relationships/image" Target="file:///C:\Users\schwarz\cernbox\BLonD_files\Simulations\flatBottom_instability\data_analysis\48bunches_future_updatedSPSimpModel\Q22\rms10.0ns_mu2.5ns\bunchLength_800off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file:///C:\Users\schwarz\cernbox\BLonD_files\Simulations\flatBottom_instability\data_analysis\48bunches_future_updatedSPSimpModel\Q22\rms11.0ns_mu2.5ns\bunchLength_800off.png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48bunches_future_updatedSPSimpModel\Q22\rms12.2ns_mu2.5ns\bunchLength_8000.1.png" TargetMode="External"/><Relationship Id="rId7" Type="http://schemas.openxmlformats.org/officeDocument/2006/relationships/image" Target="file:///C:\Users\schwarz\cernbox\BLonD_files\Simulations\flatBottom_instability\data_analysis\48bunches_future_updatedSPSimpModel\Q22\rms10.0ns_mu2.5ns\bunchLength_8000.1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file:///C:\Users\schwarz\cernbox\BLonD_files\Simulations\flatBottom_instability\data_analysis\48bunches_future_updatedSPSimpModel\Q22\rms11.0ns_mu2.5ns\bunchLength_8000.1.png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file:///C:\Users\schwarz\cernbox\BLonD_files\Simulations\flatBottom_instability\data_analysis\48bunches_future_updatedSPSimpModel\Q22\rms10.0ns_mu2.5ns\bbbLoss_8000.1.png" TargetMode="External"/><Relationship Id="rId3" Type="http://schemas.openxmlformats.org/officeDocument/2006/relationships/image" Target="file:///C:\Users\schwarz\cernbox\BLonD_files\Simulations\flatBottom_instability\data_analysis\48bunches_future_updatedSPSimpModel\Q22\rms12.2ns_mu2.5ns\bbbLoss_800off.png" TargetMode="External"/><Relationship Id="rId7" Type="http://schemas.openxmlformats.org/officeDocument/2006/relationships/image" Target="file:///C:\Users\schwarz\cernbox\BLonD_files\Simulations\flatBottom_instability\data_analysis\48bunches_future_updatedSPSimpModel\Q22\rms10.0ns_mu2.5ns\bbbLoss_800off.png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file:///C:\Users\schwarz\cernbox\BLonD_files\Simulations\flatBottom_instability\data_analysis\48bunches_future_updatedSPSimpModel\Q22\rms11.0ns_mu2.5ns\bbbLoss_8000.1.png" TargetMode="External"/><Relationship Id="rId5" Type="http://schemas.openxmlformats.org/officeDocument/2006/relationships/image" Target="file:///C:\Users\schwarz\cernbox\BLonD_files\Simulations\flatBottom_instability\data_analysis\48bunches_future_updatedSPSimpModel\Q22\rms11.0ns_mu2.5ns\bbbLoss_800off.png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file:///C:\Users\schwarz\cernbox\BLonD_files\Simulations\flatBottom_instability\data_analysis\48bunches_future_updatedSPSimpModel\Q22\rms12.2ns_mu2.5ns\bbbLoss_8000.1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0\bunchLengthMD_154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file:///C:\Users\schwarz\cernbox\BLonD_files\Simulations\flatBottom_instability\data_analysis\12b_noFB_updatedSPSimpModel\Q20\filThreshold10s_zoom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highligh2018_instabilityExampl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highligh2018_filBL_filInt.p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cern.ch/event/799195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cern.ch/event/788200/contributions/3275042/attachments/1780757/2897306/flat_bottom_SPS_190117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Simulations\flatBottom_instability\data_analysis\12b_noFB_updatedSPSimpModel\Q20\filThreshold10s_zoom.pn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PS_bunches\data_analysis\phaseSpaceDensity_bunch_rotation_rms12.2ns_mu2.5.png" TargetMode="External"/><Relationship Id="rId7" Type="http://schemas.openxmlformats.org/officeDocument/2006/relationships/image" Target="file:///C:\Users\schwarz\cernbox\BLonD_files\Simulations\PS_bunches\data_analysis\phaseSpaceDensity_bunch_rotation_rms10.0ns_mu2.5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file:///C:\Users\schwarz\cernbox\BLonD_files\Simulations\PS_bunches\data_analysis\phaseSpaceDensity_bunch_rotation_rms11.0ns_mu2.5.pn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48bunches_future_updatedSPSimpModel\Q20\rms12.2ns_mu2.5ns\bunchLength_800off.png" TargetMode="External"/><Relationship Id="rId7" Type="http://schemas.openxmlformats.org/officeDocument/2006/relationships/image" Target="file:///C:\Users\schwarz\cernbox\BLonD_files\Simulations\flatBottom_instability\data_analysis\48bunches_future_updatedSPSimpModel\Q20\rms10.0ns_mu2.5ns\bunchLength_800off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file:///C:\Users\schwarz\cernbox\BLonD_files\Simulations\flatBottom_instability\data_analysis\48bunches_future_updatedSPSimpModel\Q20\rms11.0ns_mu2.5ns\bunchLength_800off.pn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48bunches_future\Q20\threshold_filIntFilB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48bunches_future_updatedSPSimpModel\Q20\rms12.2ns_mu2.5ns\bunchLength_8000.1.png" TargetMode="External"/><Relationship Id="rId7" Type="http://schemas.openxmlformats.org/officeDocument/2006/relationships/image" Target="file:///C:\Users\schwarz\cernbox\BLonD_files\Simulations\flatBottom_instability\data_analysis\48bunches_future_updatedSPSimpModel\Q20\rms10.0ns_mu2.5ns\bunchLength_8000.1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file:///C:\Users\schwarz\cernbox\BLonD_files\Simulations\flatBottom_instability\data_analysis\48bunches_future_updatedSPSimpModel\Q20\rms11.0ns_mu2.5ns\bunchLength_8000.1.pn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file:///C:\Users\schwarz\cernbox\BLonD_files\Simulations\flatBottom_instability\data_analysis\48bunches_future_updatedSPSimpModel\Q20\rms10.0ns_mu2.5ns\bbbLoss_800off.png" TargetMode="External"/><Relationship Id="rId3" Type="http://schemas.openxmlformats.org/officeDocument/2006/relationships/image" Target="file:///C:\Users\schwarz\cernbox\BLonD_files\Simulations\flatBottom_instability\data_analysis\48bunches_future_updatedSPSimpModel\Q20\rms12.2ns_mu2.5ns\bbbLoss_8000.1.png" TargetMode="External"/><Relationship Id="rId7" Type="http://schemas.openxmlformats.org/officeDocument/2006/relationships/image" Target="file:///C:\Users\schwarz\cernbox\BLonD_files\Simulations\flatBottom_instability\data_analysis\48bunches_future_updatedSPSimpModel\Q20\rms10.0ns_mu2.5ns\bbbLoss_8000.1.png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file:///C:\Users\schwarz\cernbox\BLonD_files\Simulations\flatBottom_instability\data_analysis\48bunches_future_updatedSPSimpModel\Q20\rms11.0ns_mu2.5ns\bbbLoss_800off.png" TargetMode="External"/><Relationship Id="rId5" Type="http://schemas.openxmlformats.org/officeDocument/2006/relationships/image" Target="file:///C:\Users\schwarz\cernbox\BLonD_files\Simulations\flatBottom_instability\data_analysis\48bunches_future_updatedSPSimpModel\Q20\rms11.0ns_mu2.5ns\bbbLoss_8000.1.p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file:///C:\Users\schwarz\cernbox\BLonD_files\Simulations\flatBottom_instability\data_analysis\48bunches_future_updatedSPSimpModel\Q20\rms12.2ns_mu2.5ns\bbbLoss_800off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Post-LS2 flat-bottom simulations in Q20 and </a:t>
            </a:r>
            <a:r>
              <a:rPr lang="en-US" dirty="0"/>
              <a:t>Q22 </a:t>
            </a:r>
            <a:r>
              <a:rPr lang="en-US" dirty="0" smtClean="0"/>
              <a:t>optics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54351" y="4722723"/>
            <a:ext cx="3029703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 19/02/21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/>
              <a:t>A. Farricker, K. </a:t>
            </a:r>
            <a:r>
              <a:rPr lang="en-US" dirty="0" err="1"/>
              <a:t>Iliakis</a:t>
            </a:r>
            <a:r>
              <a:rPr lang="en-US" dirty="0"/>
              <a:t>, A. Lasheen, J. </a:t>
            </a:r>
            <a:r>
              <a:rPr lang="en-US" dirty="0" err="1"/>
              <a:t>Repond</a:t>
            </a:r>
            <a:r>
              <a:rPr lang="en-US" dirty="0"/>
              <a:t>, E. </a:t>
            </a:r>
            <a:r>
              <a:rPr lang="en-US" dirty="0" err="1"/>
              <a:t>Shaposhnikova</a:t>
            </a:r>
            <a:r>
              <a:rPr lang="en-US" dirty="0"/>
              <a:t>, H. </a:t>
            </a:r>
            <a:r>
              <a:rPr lang="en-US" dirty="0" err="1"/>
              <a:t>Timko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BLonD</a:t>
            </a:r>
            <a:r>
              <a:rPr lang="en-US" dirty="0"/>
              <a:t> dev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lengths in post-LS2 SPS; </a:t>
            </a:r>
            <a:r>
              <a:rPr lang="en-US" sz="3200" b="1" dirty="0" smtClean="0"/>
              <a:t>Q22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" y="752183"/>
            <a:ext cx="3024000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80" y="774604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64" y="774604"/>
            <a:ext cx="3024000" cy="226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7594" y="3048500"/>
            <a:ext cx="8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with V</a:t>
            </a:r>
            <a:r>
              <a:rPr lang="en-US" baseline="-25000" dirty="0" smtClean="0"/>
              <a:t>200</a:t>
            </a:r>
            <a:r>
              <a:rPr lang="en-US" dirty="0" smtClean="0"/>
              <a:t> = 3.6MV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Q22, individual bunches are unstable for all three emittances…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919" y="567517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Nominal emittance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167977" y="567517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~15% reduced emittance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37649" y="567517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~30% reduced emittance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" y="607104"/>
            <a:ext cx="3024000" cy="22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00" y="619273"/>
            <a:ext cx="3024000" cy="22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65" y="617315"/>
            <a:ext cx="3024000" cy="226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4004" y="607104"/>
            <a:ext cx="14574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nom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1276" y="607103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15%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809" y="607104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30%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bunch lengths in post-LS2 SPS; Q22; </a:t>
            </a:r>
            <a:r>
              <a:rPr lang="en-US" sz="3200" b="1" dirty="0" smtClean="0"/>
              <a:t>V</a:t>
            </a:r>
            <a:r>
              <a:rPr lang="en-US" sz="3200" b="1" baseline="-25000" dirty="0" smtClean="0"/>
              <a:t>800</a:t>
            </a:r>
            <a:r>
              <a:rPr lang="en-US" sz="3200" b="1" dirty="0" smtClean="0"/>
              <a:t> at 10%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7594" y="3048500"/>
            <a:ext cx="8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 with V</a:t>
            </a:r>
            <a:r>
              <a:rPr lang="en-US" baseline="-25000" dirty="0" smtClean="0"/>
              <a:t>800</a:t>
            </a:r>
            <a:r>
              <a:rPr lang="en-US" dirty="0" smtClean="0"/>
              <a:t> at 10% helps for nominal and 15% reduced emittance, but not for very low emittance</a:t>
            </a:r>
          </a:p>
        </p:txBody>
      </p:sp>
    </p:spTree>
    <p:extLst>
      <p:ext uri="{BB962C8B-B14F-4D97-AF65-F5344CB8AC3E}">
        <p14:creationId xmlns:p14="http://schemas.microsoft.com/office/powerpoint/2010/main" val="3144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Bunch-by-bunch losses in post-LS2 SPS;</a:t>
            </a:r>
            <a:r>
              <a:rPr lang="en-US" sz="3200" b="1" dirty="0"/>
              <a:t> </a:t>
            </a:r>
            <a:r>
              <a:rPr lang="en-US" sz="3200" b="1" dirty="0" smtClean="0"/>
              <a:t>Q22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563212"/>
            <a:ext cx="3024001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08" y="563433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34" y="569721"/>
            <a:ext cx="3024000" cy="226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2638" y="471580"/>
            <a:ext cx="1148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nom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9910" y="471580"/>
            <a:ext cx="1421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15%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443" y="471580"/>
            <a:ext cx="1421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30%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2881611"/>
            <a:ext cx="3024000" cy="22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08" y="2888120"/>
            <a:ext cx="3024000" cy="22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08" y="2875500"/>
            <a:ext cx="3024000" cy="226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2638" y="2743112"/>
            <a:ext cx="14574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nom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9910" y="2743112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15%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7443" y="2743112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30%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4303" y="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0" y="420892"/>
            <a:ext cx="8329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instability threshold for 12 bunches and no FB shows reasonable agreement with measurements, but simulations give larger threshold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post-LS2 parameters, simulations of 48 bunches show no strong instability threshold in Q20 (i.e. no increase in mean bunch 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of individual bunches can be cured by using V</a:t>
            </a:r>
            <a:r>
              <a:rPr lang="en-US" baseline="-25000" dirty="0" smtClean="0"/>
              <a:t>800</a:t>
            </a:r>
            <a:r>
              <a:rPr lang="en-US" dirty="0" smtClean="0"/>
              <a:t> at 10% for Q20 for all three emittances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Q22, bunches remain unstable (for lowest emittance) even when </a:t>
            </a:r>
            <a:r>
              <a:rPr lang="en-US" dirty="0"/>
              <a:t>using V</a:t>
            </a:r>
            <a:r>
              <a:rPr lang="en-US" baseline="-25000" dirty="0"/>
              <a:t>800</a:t>
            </a:r>
            <a:r>
              <a:rPr lang="en-US" dirty="0"/>
              <a:t> at 10%</a:t>
            </a: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4303" y="2559448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4303" y="3078425"/>
            <a:ext cx="8329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200 MHz TWCs, include frequency shift </a:t>
            </a:r>
            <a:r>
              <a:rPr lang="en-US" dirty="0"/>
              <a:t>of </a:t>
            </a:r>
            <a:r>
              <a:rPr lang="en-US" dirty="0" smtClean="0"/>
              <a:t>fundamental frequency </a:t>
            </a:r>
            <a:r>
              <a:rPr lang="en-US" dirty="0" smtClean="0"/>
              <a:t>due to HOM </a:t>
            </a:r>
            <a:r>
              <a:rPr lang="en-US" dirty="0"/>
              <a:t>couplers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comparison with measurements, use simulated distributions that match measured injected bunch profiles on a bunch-by-bunch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Revisit of synchronous phase shift measurements and simulations…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9387" y="4568035"/>
            <a:ext cx="5168189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38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17751" y="1908339"/>
            <a:ext cx="5168189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81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Criterion for (strong) instability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" y="680665"/>
            <a:ext cx="4021492" cy="3016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006" y="680665"/>
                <a:ext cx="39055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Beam unstable:</a:t>
                </a:r>
                <a:br>
                  <a:rPr lang="en-US" dirty="0" smtClean="0"/>
                </a:br>
                <a:r>
                  <a:rPr lang="en-US" dirty="0" smtClean="0"/>
                  <a:t>Average bunch length exceeds threshold bunch length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bunches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Threshold bunch length is maximum bunch length after </a:t>
                </a:r>
                <a:r>
                  <a:rPr lang="en-US" dirty="0" err="1" smtClean="0"/>
                  <a:t>filamentation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criterion used for measured and simulated data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06" y="680665"/>
                <a:ext cx="3905561" cy="2862322"/>
              </a:xfrm>
              <a:prstGeom prst="rect">
                <a:avLst/>
              </a:prstGeom>
              <a:blipFill>
                <a:blip r:embed="rId4"/>
                <a:stretch>
                  <a:fillRect l="-1092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2433" y="2300053"/>
                <a:ext cx="1084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3" y="2300053"/>
                <a:ext cx="1084912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782726" y="1900570"/>
            <a:ext cx="162777" cy="474543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Comparison with measurements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0" y="644030"/>
            <a:ext cx="80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bunches, Q20; V</a:t>
            </a:r>
            <a:r>
              <a:rPr lang="en-US" baseline="-25000" dirty="0" smtClean="0"/>
              <a:t>200</a:t>
            </a:r>
            <a:r>
              <a:rPr lang="en-US" dirty="0" smtClean="0"/>
              <a:t> = 4.5MV, V800 off; FB off, FF off, LD off, PL 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382694"/>
            <a:ext cx="3840000" cy="28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" y="1382694"/>
            <a:ext cx="3839999" cy="286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4600" y="1013362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too much 630 MHz HOM damping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27729" y="1019579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Correct (or at least present model)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330" y="4429143"/>
            <a:ext cx="808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Correcting the 630 MHz HOM damping seems to lower threshold (simulations still ongoing)</a:t>
            </a:r>
          </a:p>
        </p:txBody>
      </p:sp>
    </p:spTree>
    <p:extLst>
      <p:ext uri="{BB962C8B-B14F-4D97-AF65-F5344CB8AC3E}">
        <p14:creationId xmlns:p14="http://schemas.microsoft.com/office/powerpoint/2010/main" val="40282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19/02/21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457" y="148539"/>
            <a:ext cx="4455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observed on SPS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driving impedance are the 200 MHz TWCs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bunches be stable on flat bottom post-LS2?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needed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10" y="233239"/>
            <a:ext cx="3135235" cy="235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2609" y="121203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tart of instability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53" y="2393240"/>
            <a:ext cx="3171392" cy="237854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14727" y="2954364"/>
            <a:ext cx="0" cy="790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033" y="2185894"/>
            <a:ext cx="4455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Benchmarking with measurements of 12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Post-LS2 simulations of 48 bunches in Q20 and Q22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setup for </a:t>
            </a:r>
            <a:r>
              <a:rPr lang="en-US" sz="3200" dirty="0" err="1" smtClean="0"/>
              <a:t>BLonD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5432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bunches are obtained by simulating</a:t>
            </a:r>
            <a:br>
              <a:rPr lang="en-US" dirty="0" smtClean="0"/>
            </a:br>
            <a:r>
              <a:rPr lang="en-US" dirty="0" smtClean="0"/>
              <a:t>bunch rotation in the PS (no intensity</a:t>
            </a:r>
            <a:br>
              <a:rPr lang="en-US" dirty="0" smtClean="0"/>
            </a:br>
            <a:r>
              <a:rPr lang="en-US" dirty="0" smtClean="0"/>
              <a:t>effects)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million macro-particles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Simulating 432000 turns (10s cycle)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full SPS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200MHz TWC feedback by</a:t>
            </a:r>
            <a:br>
              <a:rPr lang="en-US" dirty="0" smtClean="0"/>
            </a:br>
            <a:r>
              <a:rPr lang="en-US" dirty="0" smtClean="0"/>
              <a:t>‘impedance reduction’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loop (averages over all bunches)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45" y="3460397"/>
            <a:ext cx="8892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Computation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Lxplus</a:t>
            </a:r>
            <a:r>
              <a:rPr lang="en-US" b="1" dirty="0" smtClean="0"/>
              <a:t>: ~1day</a:t>
            </a:r>
            <a:r>
              <a:rPr lang="en-US" dirty="0" smtClean="0"/>
              <a:t> (… but can run ~1000 jobs in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BLonD</a:t>
            </a:r>
            <a:r>
              <a:rPr lang="en-US" b="1" dirty="0" smtClean="0"/>
              <a:t> MPI version</a:t>
            </a:r>
            <a:r>
              <a:rPr lang="en-US" dirty="0" smtClean="0"/>
              <a:t>: </a:t>
            </a:r>
            <a:r>
              <a:rPr lang="en-US" b="1" dirty="0" smtClean="0"/>
              <a:t>1hour</a:t>
            </a:r>
            <a:r>
              <a:rPr lang="en-US" dirty="0" smtClean="0"/>
              <a:t> (see </a:t>
            </a:r>
            <a:r>
              <a:rPr lang="en-US" dirty="0" smtClean="0">
                <a:hlinkClick r:id="rId2"/>
              </a:rPr>
              <a:t>presentation by Konstantinos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(… but cluster can only run ~30 jobs in parallel)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(… small differences due to different FFT algorithms used)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/>
          <a:stretch/>
        </p:blipFill>
        <p:spPr>
          <a:xfrm>
            <a:off x="4968662" y="589851"/>
            <a:ext cx="4124131" cy="2887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7812" y="75558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post-LS2 impedance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Comparison with measurements after </a:t>
            </a:r>
            <a:r>
              <a:rPr lang="en-US" sz="3200" dirty="0" err="1" smtClean="0"/>
              <a:t>filamentation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0" y="644030"/>
            <a:ext cx="826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4.5MV, V</a:t>
            </a:r>
            <a:r>
              <a:rPr lang="en-US" baseline="-25000" dirty="0" smtClean="0"/>
              <a:t>800</a:t>
            </a:r>
            <a:r>
              <a:rPr lang="en-US" dirty="0" smtClean="0"/>
              <a:t> off; FB off, FF off, LD off, PL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Previous simulations</a:t>
            </a:r>
            <a:r>
              <a:rPr lang="en-US" dirty="0" smtClean="0"/>
              <a:t> had incorrect 630 MHz HOM damping due to bug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7" y="1604290"/>
            <a:ext cx="3856060" cy="2879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" y="1573360"/>
            <a:ext cx="3839999" cy="286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263" y="4447360"/>
            <a:ext cx="825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Reasonable </a:t>
            </a:r>
            <a:r>
              <a:rPr lang="en-US" dirty="0"/>
              <a:t>agreement with measurements, but simulations give larger threshold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Parameters for post-LS2 SPS simulations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" y="877614"/>
            <a:ext cx="3360000" cy="25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24" y="877614"/>
            <a:ext cx="3360000" cy="25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48" y="896133"/>
            <a:ext cx="3360000" cy="252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9847" y="52680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emittance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168943" y="53070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15% reduced emittance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955818" y="53070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reduced emittance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3344676"/>
            <a:ext cx="80906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bunches, 2.6e11 ppb, 25ns spacing, 10s of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Q20 or Q22 with V</a:t>
            </a:r>
            <a:r>
              <a:rPr lang="en-US" baseline="-25000" dirty="0" smtClean="0"/>
              <a:t>800</a:t>
            </a:r>
            <a:r>
              <a:rPr lang="en-US" dirty="0" smtClean="0"/>
              <a:t>/V</a:t>
            </a:r>
            <a:r>
              <a:rPr lang="en-US" baseline="-25000" dirty="0" smtClean="0"/>
              <a:t>200</a:t>
            </a:r>
            <a:r>
              <a:rPr lang="en-US" dirty="0" smtClean="0"/>
              <a:t> = 0 or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200 MHz TWCs configuration (two 4-section, four 3-section)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SPS impedance model after impedance reduction (HOM, vacuum flanges)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feedback strength (-26dB compared to -15.5dB)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phase loop (averaging over all bunches, not only first 12 as now)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bunch lengths in post-LS2 SPS; Q20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15"/>
            <a:ext cx="3023999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37" y="957915"/>
            <a:ext cx="3024001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76" y="980337"/>
            <a:ext cx="3024001" cy="226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21" y="773250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Nominal emittance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138217" y="773935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~15% reduced emittance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925092" y="773250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~30% reduced emittance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61715" y="3417959"/>
            <a:ext cx="82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Beams show no strong instability (no increase in mean bunch 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bunches become unstable (increase in maximum bunch length);</a:t>
            </a:r>
            <a:br>
              <a:rPr lang="en-US" dirty="0" smtClean="0"/>
            </a:br>
            <a:r>
              <a:rPr lang="en-US" dirty="0" smtClean="0"/>
              <a:t>especially for very low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mean bunch length is 3ns in all cases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0165" y="2439198"/>
            <a:ext cx="18458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shaded region indicate</a:t>
            </a:r>
            <a:br>
              <a:rPr lang="en-US" sz="1200" dirty="0" smtClean="0"/>
            </a:br>
            <a:r>
              <a:rPr lang="en-US" sz="1200" dirty="0" smtClean="0"/>
              <a:t>range for different seeds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373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Simulated instability </a:t>
            </a:r>
            <a:r>
              <a:rPr lang="en-US" sz="3200" dirty="0" smtClean="0"/>
              <a:t>threshold in post-LS2 SPS; Q20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397009"/>
            <a:ext cx="8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strong instability found up to 3.0e11 ppb, even for very low emittance bunch!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37111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bunches, 25ns spacing, Q20, vary bunch intensity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3" y="992833"/>
            <a:ext cx="4537171" cy="338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5232" y="2170923"/>
            <a:ext cx="864637" cy="1706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bunch lengths in post-LS2 SPS; Q20; </a:t>
            </a:r>
            <a:r>
              <a:rPr lang="en-US" sz="3200" b="1" dirty="0" smtClean="0"/>
              <a:t>V</a:t>
            </a:r>
            <a:r>
              <a:rPr lang="en-US" sz="3200" b="1" baseline="-25000" dirty="0" smtClean="0"/>
              <a:t>800</a:t>
            </a:r>
            <a:r>
              <a:rPr lang="en-US" sz="3200" b="1" dirty="0" smtClean="0"/>
              <a:t> at 10%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15"/>
            <a:ext cx="3023999" cy="226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37" y="957915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76" y="980337"/>
            <a:ext cx="3024000" cy="226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21" y="773250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Nominal emittance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138217" y="773935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~15% reduced emittance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925092" y="773250"/>
            <a:ext cx="274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~30% reduced emittance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61715" y="3417959"/>
            <a:ext cx="82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V</a:t>
            </a:r>
            <a:r>
              <a:rPr lang="en-US" baseline="-25000" dirty="0" smtClean="0"/>
              <a:t>800</a:t>
            </a:r>
            <a:r>
              <a:rPr lang="en-US" dirty="0" smtClean="0"/>
              <a:t> at 10%, all bunches are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Smaller mean bunch length for smaller emittances</a:t>
            </a:r>
          </a:p>
        </p:txBody>
      </p:sp>
    </p:spTree>
    <p:extLst>
      <p:ext uri="{BB962C8B-B14F-4D97-AF65-F5344CB8AC3E}">
        <p14:creationId xmlns:p14="http://schemas.microsoft.com/office/powerpoint/2010/main" val="3577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Bunch-by-bunch losses </a:t>
            </a:r>
            <a:r>
              <a:rPr lang="en-US" sz="3200" dirty="0" smtClean="0"/>
              <a:t>in post-LS2 SPS;</a:t>
            </a:r>
            <a:r>
              <a:rPr lang="en-US" sz="3200" b="1" dirty="0"/>
              <a:t> </a:t>
            </a:r>
            <a:r>
              <a:rPr lang="en-US" sz="3200" b="1" dirty="0" smtClean="0"/>
              <a:t>Q20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" y="2834976"/>
            <a:ext cx="3024001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30" y="2771023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5" y="2845692"/>
            <a:ext cx="3024000" cy="226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7754" y="3023998"/>
            <a:ext cx="14516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nom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950" y="3453206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15%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9846" y="3448437"/>
            <a:ext cx="1729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30%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800 at 10%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" y="577692"/>
            <a:ext cx="3024000" cy="22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60" y="571282"/>
            <a:ext cx="3024000" cy="22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5" y="555710"/>
            <a:ext cx="3024000" cy="226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1297" y="780336"/>
            <a:ext cx="1148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nom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874" y="1273652"/>
            <a:ext cx="1421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15%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9373" y="1229018"/>
            <a:ext cx="14210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30% red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ε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, 800 off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5797</TotalTime>
  <Words>804</Words>
  <Application>Microsoft Office PowerPoint</Application>
  <PresentationFormat>On-screen Show (16:9)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 Math</vt:lpstr>
      <vt:lpstr>CERNCorporate16-9</vt:lpstr>
      <vt:lpstr>Post-LS2 flat-bottom simulations in Q20 and Q22 optics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instabilities on SPS flat bottom</dc:title>
  <dc:creator>Markus Schwarz</dc:creator>
  <cp:lastModifiedBy>Markus Schwarz</cp:lastModifiedBy>
  <cp:revision>154</cp:revision>
  <dcterms:created xsi:type="dcterms:W3CDTF">2018-09-24T09:55:19Z</dcterms:created>
  <dcterms:modified xsi:type="dcterms:W3CDTF">2019-02-21T13:53:47Z</dcterms:modified>
</cp:coreProperties>
</file>