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89" r:id="rId3"/>
    <p:sldId id="290" r:id="rId4"/>
    <p:sldId id="299" r:id="rId5"/>
    <p:sldId id="301" r:id="rId6"/>
    <p:sldId id="300" r:id="rId7"/>
    <p:sldId id="302" r:id="rId8"/>
    <p:sldId id="30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126" y="750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LIU-SPS BD working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19/01/16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82" r:id="rId11"/>
    <p:sldLayoutId id="2147483668" r:id="rId12"/>
    <p:sldLayoutId id="2147483669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809_analysis\data_analysis\highligh2018_instabilityExampl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file:///C:\Users\schwarz\cernbox\BLonD_files\Measurements\MD_180809_analysis\data_analysis\highligh2018_filBL_filInt.p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0\bunchLengthMD_15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results on 10s long flat-bottom simulations in the SPS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54351" y="4722723"/>
            <a:ext cx="3029703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 </a:t>
            </a:r>
            <a:r>
              <a:rPr lang="en-US" dirty="0" smtClean="0"/>
              <a:t>19/01/17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/>
              <a:t>K. </a:t>
            </a:r>
            <a:r>
              <a:rPr lang="en-US" dirty="0" err="1" smtClean="0"/>
              <a:t>Iliakis</a:t>
            </a:r>
            <a:r>
              <a:rPr lang="en-US" dirty="0" smtClean="0"/>
              <a:t>, A</a:t>
            </a:r>
            <a:r>
              <a:rPr lang="en-US" dirty="0"/>
              <a:t>. </a:t>
            </a:r>
            <a:r>
              <a:rPr lang="en-US" dirty="0" smtClean="0"/>
              <a:t>Lasheen, </a:t>
            </a: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BLonD</a:t>
            </a:r>
            <a:r>
              <a:rPr lang="en-US" dirty="0" smtClean="0"/>
              <a:t> development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19/01/17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457" y="148539"/>
            <a:ext cx="4455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Instability observed on SPS flat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driving impedance are the 200 MHz TWCs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bunches with LIU-like parameters be stable on flat bottom?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needed</a:t>
            </a:r>
            <a:endParaRPr lang="en-US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10" y="233239"/>
            <a:ext cx="3135235" cy="235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2609" y="121203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tart of instability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53" y="2393240"/>
            <a:ext cx="3171392" cy="237854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14727" y="2954364"/>
            <a:ext cx="0" cy="790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Criterion </a:t>
            </a:r>
            <a:r>
              <a:rPr lang="en-US" sz="3200" dirty="0" smtClean="0"/>
              <a:t>for instability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" y="513797"/>
            <a:ext cx="4021492" cy="30161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24006" y="680665"/>
                <a:ext cx="390556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Beam unstable:</a:t>
                </a:r>
                <a:br>
                  <a:rPr lang="en-US" dirty="0" smtClean="0"/>
                </a:br>
                <a:r>
                  <a:rPr lang="en-US" dirty="0" smtClean="0"/>
                  <a:t>Average bunch length exceeds threshold bunch length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bunches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Threshold bunch length is maximum bunch length after </a:t>
                </a:r>
                <a:r>
                  <a:rPr lang="en-US" dirty="0" err="1" smtClean="0"/>
                  <a:t>filamentation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func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Same criterion used for measured and simulated data</a:t>
                </a:r>
                <a:endParaRPr lang="en-US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006" y="680665"/>
                <a:ext cx="3905561" cy="2862322"/>
              </a:xfrm>
              <a:prstGeom prst="rect">
                <a:avLst/>
              </a:prstGeom>
              <a:blipFill>
                <a:blip r:embed="rId4"/>
                <a:stretch>
                  <a:fillRect l="-1092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2433" y="2133185"/>
                <a:ext cx="1084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3" y="2133185"/>
                <a:ext cx="1084912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782726" y="1733702"/>
            <a:ext cx="162777" cy="474543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setup for </a:t>
            </a:r>
            <a:r>
              <a:rPr lang="en-US" sz="3200" dirty="0" err="1" smtClean="0"/>
              <a:t>BLonD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5432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 (for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bunches are obtained by simulating</a:t>
            </a:r>
            <a:br>
              <a:rPr lang="en-US" dirty="0" smtClean="0"/>
            </a:br>
            <a:r>
              <a:rPr lang="en-US" dirty="0" smtClean="0"/>
              <a:t>bunch rotation in the PS (no intensity</a:t>
            </a:r>
            <a:br>
              <a:rPr lang="en-US" dirty="0" smtClean="0"/>
            </a:br>
            <a:r>
              <a:rPr lang="en-US" dirty="0" smtClean="0"/>
              <a:t>effects)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million macro-particles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Simulating 432000 turns (10s cycle)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full SPS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200MHz TWC feedback by</a:t>
            </a:r>
            <a:br>
              <a:rPr lang="en-US" dirty="0" smtClean="0"/>
            </a:br>
            <a:r>
              <a:rPr lang="en-US" dirty="0" smtClean="0"/>
              <a:t>‘impedance reduction’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 loop averages over first 12 bunches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901178" y="468444"/>
            <a:ext cx="4191615" cy="3130612"/>
            <a:chOff x="4952385" y="329785"/>
            <a:chExt cx="4191615" cy="31306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385" y="329785"/>
              <a:ext cx="4191615" cy="31306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54035" y="2654773"/>
              <a:ext cx="94769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6">
                      <a:lumMod val="50000"/>
                    </a:schemeClr>
                  </a:solidFill>
                </a:rPr>
                <a:t>commit </a:t>
              </a:r>
              <a:r>
                <a:rPr lang="en-US" sz="800" dirty="0" smtClean="0">
                  <a:solidFill>
                    <a:schemeClr val="accent6">
                      <a:lumMod val="50000"/>
                    </a:schemeClr>
                  </a:solidFill>
                </a:rPr>
                <a:t>18/12/21</a:t>
              </a:r>
              <a:endParaRPr lang="en-US" sz="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57615" y="329785"/>
              <a:ext cx="2260503" cy="204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0645" y="3460397"/>
            <a:ext cx="8892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Computation time: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Lxplus</a:t>
            </a:r>
            <a:r>
              <a:rPr lang="en-US" b="1" dirty="0" smtClean="0"/>
              <a:t>: ~1day</a:t>
            </a:r>
            <a:r>
              <a:rPr lang="en-US" dirty="0" smtClean="0"/>
              <a:t> (… but can run ~1000 jobs in parallel)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BLonD</a:t>
            </a:r>
            <a:r>
              <a:rPr lang="en-US" b="1" dirty="0" smtClean="0"/>
              <a:t> MPI version</a:t>
            </a:r>
            <a:r>
              <a:rPr lang="en-US" dirty="0" smtClean="0"/>
              <a:t>: </a:t>
            </a:r>
            <a:r>
              <a:rPr lang="en-US" b="1" dirty="0" smtClean="0"/>
              <a:t>1hour</a:t>
            </a:r>
            <a:r>
              <a:rPr lang="en-US" dirty="0" smtClean="0"/>
              <a:t> (big ‘thanks’ to Konstantinos!)</a:t>
            </a:r>
            <a:br>
              <a:rPr lang="en-US" dirty="0" smtClean="0"/>
            </a:br>
            <a:r>
              <a:rPr lang="en-US" dirty="0" smtClean="0"/>
              <a:t>(… but cluster can only run ~30 jobs in parallel)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(… small differences due to different FFT algorithms used)</a:t>
            </a:r>
          </a:p>
        </p:txBody>
      </p:sp>
    </p:spTree>
    <p:extLst>
      <p:ext uri="{BB962C8B-B14F-4D97-AF65-F5344CB8AC3E}">
        <p14:creationId xmlns:p14="http://schemas.microsoft.com/office/powerpoint/2010/main" val="40722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Simulated threshold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5432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4.5MV, V800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FB off, FF off, LD off, PL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116 initial distributions with</a:t>
            </a:r>
            <a:br>
              <a:rPr lang="en-US" dirty="0" smtClean="0"/>
            </a:br>
            <a:r>
              <a:rPr lang="en-US" dirty="0" smtClean="0"/>
              <a:t>different bunch profiles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these distributions with different</a:t>
            </a:r>
            <a:br>
              <a:rPr lang="en-US" dirty="0" smtClean="0"/>
            </a:br>
            <a:r>
              <a:rPr lang="en-US" dirty="0" smtClean="0"/>
              <a:t>intensities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16" y="607103"/>
            <a:ext cx="4650484" cy="3473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330" y="4397931"/>
            <a:ext cx="82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Threshold observed in both bunch length and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‘Transition region’ where some bunches are stable while others are stable</a:t>
            </a:r>
          </a:p>
        </p:txBody>
      </p:sp>
    </p:spTree>
    <p:extLst>
      <p:ext uri="{BB962C8B-B14F-4D97-AF65-F5344CB8AC3E}">
        <p14:creationId xmlns:p14="http://schemas.microsoft.com/office/powerpoint/2010/main" val="31066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Comparison with measurements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543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4.5MV, V800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FB off, FF off, LD off, PL 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7" y="1604287"/>
            <a:ext cx="3856060" cy="28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" y="1567360"/>
            <a:ext cx="3840000" cy="28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264" y="4447360"/>
            <a:ext cx="543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bunches are more stable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9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Comparison with measurements after </a:t>
            </a:r>
            <a:r>
              <a:rPr lang="en-US" sz="3200" dirty="0" err="1" smtClean="0"/>
              <a:t>filamentation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1" y="644030"/>
            <a:ext cx="5432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bunches, Q20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V200 = 4.5MV, V800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FB off, FF off, LD off, PL 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7" y="1604290"/>
            <a:ext cx="3856060" cy="2879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6" y="1573360"/>
            <a:ext cx="3840000" cy="286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5263" y="4447360"/>
            <a:ext cx="825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agreement when comparing bunches after </a:t>
            </a:r>
            <a:r>
              <a:rPr lang="en-US" dirty="0" err="1" smtClean="0"/>
              <a:t>filamentation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2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333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30" y="644030"/>
            <a:ext cx="832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the MPI version of </a:t>
            </a:r>
            <a:r>
              <a:rPr lang="en-US" dirty="0" err="1" smtClean="0"/>
              <a:t>BLonD</a:t>
            </a:r>
            <a:r>
              <a:rPr lang="en-US" dirty="0" smtClean="0"/>
              <a:t> allows computation </a:t>
            </a:r>
            <a:r>
              <a:rPr lang="en-US" dirty="0" smtClean="0"/>
              <a:t>time to be reduced from approx. day to one hour!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show instability threshold, but more simulations are needed to better compare with measured threshold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329" y="2055303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3329" y="2609939"/>
            <a:ext cx="832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comparison with measurements, use simulated distributions that match measured injected bunch profiles on a bunch-by-bunch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 with feedback -&gt; bunches should be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 for post LS2 parameters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88413" y="4212627"/>
            <a:ext cx="5168189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38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4345</TotalTime>
  <Words>315</Words>
  <Application>Microsoft Office PowerPoint</Application>
  <PresentationFormat>On-screen Show (16:9)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 Math</vt:lpstr>
      <vt:lpstr>CERNCorporate16-9</vt:lpstr>
      <vt:lpstr>First results on 10s long flat-bottom simulations in the 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instabilities on SPS flat bottom</dc:title>
  <dc:creator>Markus Schwarz</dc:creator>
  <cp:lastModifiedBy>Markus Schwarz</cp:lastModifiedBy>
  <cp:revision>128</cp:revision>
  <dcterms:created xsi:type="dcterms:W3CDTF">2018-09-24T09:55:19Z</dcterms:created>
  <dcterms:modified xsi:type="dcterms:W3CDTF">2019-01-17T14:01:32Z</dcterms:modified>
</cp:coreProperties>
</file>