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8" r:id="rId2"/>
    <p:sldId id="511" r:id="rId3"/>
    <p:sldId id="512" r:id="rId4"/>
    <p:sldId id="513" r:id="rId5"/>
    <p:sldId id="509" r:id="rId6"/>
    <p:sldId id="444" r:id="rId7"/>
    <p:sldId id="507" r:id="rId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A4CDC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5701" autoAdjust="0"/>
  </p:normalViewPr>
  <p:slideViewPr>
    <p:cSldViewPr snapToGrid="0">
      <p:cViewPr varScale="1">
        <p:scale>
          <a:sx n="132" d="100"/>
          <a:sy n="132" d="100"/>
        </p:scale>
        <p:origin x="144" y="22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1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6948173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5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6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955-FC90-41D1-8275-F7A2CC83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9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6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0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6E53-2F32-4E20-BA8A-243FF9827AB4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5DAD-C6E7-4723-BB92-B016182A0E06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36-3912-4B60-B3EA-1FD8AD5A04FC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B2B-9160-4DDC-8E0E-7E0918535C39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46F2-498A-46F6-A087-9846D20BFBAD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10A2-9EE2-4124-B1F4-1D43C1BE8D2C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69F5-EA0A-4F41-9EBA-5136AD2C7A4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BCB4-3325-42DD-9ADF-CE541BCAF3D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82B5-90DF-4C39-BB95-ECF84D1B81B7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CEDC-2490-42E4-9E84-55DA9B8AEEAD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72C-6FEA-4049-B4D0-137D52AB8429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0133-8804-463D-BFED-4DCD7B3B0044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680"/>
            <a:ext cx="7772400" cy="3863302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r>
              <a:rPr lang="en-GB" sz="5300" b="1" dirty="0"/>
              <a:t>Effect on beam stability </a:t>
            </a:r>
            <a:r>
              <a:rPr lang="en-GB" sz="5300" b="1" dirty="0" smtClean="0"/>
              <a:t>             of 200 MHz voltage reduction</a:t>
            </a:r>
            <a:r>
              <a:rPr lang="en-GB" sz="5300" b="1" dirty="0"/>
              <a:t/>
            </a:r>
            <a:br>
              <a:rPr lang="en-GB" sz="5300" b="1" dirty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a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 smtClean="0"/>
              <a:t>17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January 2019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" y="46229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Repond, E. Shaposhnikova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623613" y="3225538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1" y="1721317"/>
            <a:ext cx="4705224" cy="347827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6108" y="282013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smtClean="0">
                <a:solidFill>
                  <a:schemeClr val="accent1"/>
                </a:solidFill>
              </a:rPr>
              <a:t>Maximum 200 MHz voltage </a:t>
            </a:r>
            <a:r>
              <a:rPr lang="fr-CH" sz="3200" dirty="0" err="1" smtClean="0">
                <a:solidFill>
                  <a:schemeClr val="accent1"/>
                </a:solidFill>
              </a:rPr>
              <a:t>before</a:t>
            </a:r>
            <a:r>
              <a:rPr lang="fr-CH" sz="3200" dirty="0">
                <a:solidFill>
                  <a:schemeClr val="accent1"/>
                </a:solidFill>
              </a:rPr>
              <a:t>/</a:t>
            </a:r>
            <a:r>
              <a:rPr lang="fr-CH" sz="3200" dirty="0" err="1" smtClean="0">
                <a:solidFill>
                  <a:schemeClr val="accent1"/>
                </a:solidFill>
              </a:rPr>
              <a:t>after</a:t>
            </a:r>
            <a:r>
              <a:rPr lang="fr-CH" sz="3200" dirty="0" smtClean="0">
                <a:solidFill>
                  <a:schemeClr val="accent1"/>
                </a:solidFill>
              </a:rPr>
              <a:t> RF upgrade  </a:t>
            </a:r>
            <a:r>
              <a:rPr lang="fr-CH" sz="2800" dirty="0" smtClean="0">
                <a:solidFill>
                  <a:schemeClr val="accent1"/>
                </a:solidFill>
              </a:rPr>
              <a:t>at SPS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2800" dirty="0" smtClean="0">
                <a:solidFill>
                  <a:schemeClr val="accent1"/>
                </a:solidFill>
              </a:rPr>
              <a:t>flat top (short </a:t>
            </a:r>
            <a:r>
              <a:rPr lang="fr-CH" sz="2800" dirty="0" err="1" smtClean="0">
                <a:solidFill>
                  <a:schemeClr val="accent1"/>
                </a:solidFill>
              </a:rPr>
              <a:t>bunches</a:t>
            </a:r>
            <a:r>
              <a:rPr lang="fr-CH" sz="2800" dirty="0" smtClean="0">
                <a:solidFill>
                  <a:schemeClr val="accent1"/>
                </a:solidFill>
              </a:rPr>
              <a:t>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02767" y="1311929"/>
                <a:ext cx="403963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bSup>
                  </m:oMath>
                </a14:m>
                <a:r>
                  <a:rPr lang="fr-CH" dirty="0" smtClean="0"/>
                  <a:t> </a:t>
                </a:r>
                <a:r>
                  <a:rPr lang="fr-CH" b="1" dirty="0" smtClean="0"/>
                  <a:t>available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defined</a:t>
                </a:r>
                <a:r>
                  <a:rPr lang="fr-CH" dirty="0" smtClean="0"/>
                  <a:t> by </a:t>
                </a:r>
                <a:r>
                  <a:rPr lang="fr-CH" dirty="0" err="1" smtClean="0"/>
                  <a:t>beam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loading</a:t>
                </a:r>
                <a:r>
                  <a:rPr lang="fr-CH" dirty="0" smtClean="0"/>
                  <a:t> and RF 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err="1" smtClean="0">
                    <a:solidFill>
                      <a:schemeClr val="accent1"/>
                    </a:solidFill>
                  </a:rPr>
                  <a:t>Present</a:t>
                </a:r>
                <a:r>
                  <a:rPr lang="fr-CH" sz="1600" dirty="0" smtClean="0">
                    <a:solidFill>
                      <a:schemeClr val="accent1"/>
                    </a:solidFill>
                  </a:rPr>
                  <a:t>: 4 x 0.75 MW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>
                    <a:solidFill>
                      <a:schemeClr val="accent2"/>
                    </a:solidFill>
                  </a:rPr>
                  <a:t>Future: 2 x 1.6 MW +     	                   	           4 x 1.05 MW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bSup>
                    <m:r>
                      <a:rPr lang="fr-CH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fr-CH" dirty="0" smtClean="0"/>
                  <a:t> MV </a:t>
                </a:r>
                <a:r>
                  <a:rPr lang="fr-CH" dirty="0" err="1" smtClean="0"/>
                  <a:t>assumed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stability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 simulations</a:t>
                </a:r>
                <a:endParaRPr lang="fr-CH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Beam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loading</a:t>
                </a:r>
                <a:r>
                  <a:rPr lang="fr-CH" dirty="0" smtClean="0"/>
                  <a:t> at HL-LHC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=2.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ppb</a:t>
                </a:r>
                <a:r>
                  <a:rPr lang="en-US" dirty="0" smtClean="0"/>
                  <a:t>) reduces </a:t>
                </a:r>
                <a:r>
                  <a:rPr lang="en-US" dirty="0" smtClean="0"/>
                  <a:t>this value </a:t>
                </a:r>
                <a:endParaRPr lang="fr-CH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Some</a:t>
                </a:r>
                <a:r>
                  <a:rPr lang="fr-CH" dirty="0" smtClean="0"/>
                  <a:t> </a:t>
                </a:r>
                <a:r>
                  <a:rPr lang="fr-CH" dirty="0" smtClean="0"/>
                  <a:t>630 MHz HOM </a:t>
                </a:r>
                <a:r>
                  <a:rPr lang="fr-CH" dirty="0" err="1" smtClean="0"/>
                  <a:t>damping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schemes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could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reduce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too</a:t>
                </a:r>
                <a:endParaRPr lang="fr-CH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67" y="1311929"/>
                <a:ext cx="4039633" cy="3416320"/>
              </a:xfrm>
              <a:prstGeom prst="rect">
                <a:avLst/>
              </a:prstGeom>
              <a:blipFill>
                <a:blip r:embed="rId4"/>
                <a:stretch>
                  <a:fillRect l="-1057" t="-891" r="-906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47314" y="1377184"/>
                <a:ext cx="4104009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H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  <m:sup>
                        <m:r>
                          <a:rPr lang="fr-CH" sz="16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</m:sup>
                    </m:sSubSup>
                  </m:oMath>
                </a14:m>
                <a:r>
                  <a:rPr lang="en-US" sz="1600" b="1" dirty="0" smtClean="0"/>
                  <a:t> for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present</a:t>
                </a:r>
                <a:r>
                  <a:rPr lang="en-US" sz="1600" b="1" dirty="0" smtClean="0"/>
                  <a:t> and </a:t>
                </a:r>
                <a:r>
                  <a:rPr lang="en-US" sz="1600" b="1" dirty="0" smtClean="0">
                    <a:solidFill>
                      <a:schemeClr val="accent2"/>
                    </a:solidFill>
                  </a:rPr>
                  <a:t>future</a:t>
                </a:r>
                <a:r>
                  <a:rPr lang="en-US" sz="1600" b="1" dirty="0" smtClean="0"/>
                  <a:t> RF configurations</a:t>
                </a:r>
                <a:endParaRPr lang="en-US" sz="16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4" y="1377184"/>
                <a:ext cx="4104009" cy="344133"/>
              </a:xfrm>
              <a:prstGeom prst="rect">
                <a:avLst/>
              </a:prstGeom>
              <a:blipFill>
                <a:blip r:embed="rId5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6108" y="5650561"/>
                <a:ext cx="8877740" cy="6525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b="1" dirty="0">
                    <a:sym typeface="Wingdings" panose="05000000000000000000" pitchFamily="2" charset="2"/>
                  </a:rPr>
                  <a:t>T</a:t>
                </a:r>
                <a:r>
                  <a:rPr lang="fr-CH" b="1" dirty="0" smtClean="0">
                    <a:sym typeface="Wingdings" panose="05000000000000000000" pitchFamily="2" charset="2"/>
                  </a:rPr>
                  <a:t>he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effect</a:t>
                </a:r>
                <a:r>
                  <a:rPr lang="fr-CH" b="1" dirty="0" smtClean="0">
                    <a:sym typeface="Wingdings" panose="05000000000000000000" pitchFamily="2" charset="2"/>
                  </a:rPr>
                  <a:t> of a </a:t>
                </a:r>
                <a:r>
                  <a:rPr lang="fr-CH" b="1" dirty="0" err="1" smtClean="0">
                    <a:sym typeface="Wingdings" panose="05000000000000000000" pitchFamily="2" charset="2"/>
                  </a:rPr>
                  <a:t>smaller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  <m:sup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𝟐𝟎𝟎</m:t>
                        </m:r>
                      </m:sup>
                    </m:sSubSup>
                  </m:oMath>
                </a14:m>
                <a:r>
                  <a:rPr lang="fr-CH" b="1" dirty="0" smtClean="0"/>
                  <a:t> on </a:t>
                </a:r>
                <a:r>
                  <a:rPr lang="fr-CH" b="1" dirty="0" err="1" smtClean="0"/>
                  <a:t>beam</a:t>
                </a:r>
                <a:r>
                  <a:rPr lang="fr-CH" b="1" dirty="0" smtClean="0"/>
                  <a:t> </a:t>
                </a:r>
                <a:r>
                  <a:rPr lang="fr-CH" b="1" dirty="0" err="1" smtClean="0"/>
                  <a:t>stability</a:t>
                </a:r>
                <a:r>
                  <a:rPr lang="fr-CH" b="1" dirty="0" smtClean="0"/>
                  <a:t> </a:t>
                </a:r>
                <a:r>
                  <a:rPr lang="fr-CH" b="1" dirty="0" err="1" smtClean="0"/>
                  <a:t>studied</a:t>
                </a:r>
                <a:r>
                  <a:rPr lang="fr-CH" b="1" dirty="0" smtClean="0"/>
                  <a:t> for the case </a:t>
                </a:r>
                <a:r>
                  <a:rPr lang="fr-CH" b="1" dirty="0" err="1" smtClean="0"/>
                  <a:t>when</a:t>
                </a:r>
                <a:r>
                  <a:rPr lang="fr-CH" b="1" dirty="0" smtClean="0"/>
                  <a:t> the </a:t>
                </a:r>
                <a:r>
                  <a:rPr lang="fr-CH" b="1" dirty="0" smtClean="0"/>
                  <a:t>new HOM </a:t>
                </a:r>
                <a:r>
                  <a:rPr lang="fr-CH" b="1" dirty="0" err="1" smtClean="0"/>
                  <a:t>damping</a:t>
                </a:r>
                <a:r>
                  <a:rPr lang="fr-CH" b="1" dirty="0" smtClean="0"/>
                  <a:t> </a:t>
                </a:r>
                <a:r>
                  <a:rPr lang="fr-CH" b="1" dirty="0" err="1" smtClean="0"/>
                  <a:t>scheme</a:t>
                </a:r>
                <a:r>
                  <a:rPr lang="fr-CH" b="1" dirty="0" smtClean="0"/>
                  <a:t> </a:t>
                </a:r>
                <a:r>
                  <a:rPr lang="fr-CH" b="1" dirty="0" err="1" smtClean="0"/>
                  <a:t>reduces</a:t>
                </a:r>
                <a:r>
                  <a:rPr lang="fr-CH" b="1" dirty="0" smtClean="0"/>
                  <a:t> the </a:t>
                </a:r>
                <a:r>
                  <a:rPr lang="fr-CH" b="1" dirty="0" err="1" smtClean="0"/>
                  <a:t>available</a:t>
                </a:r>
                <a:r>
                  <a:rPr lang="fr-CH" b="1" dirty="0" smtClean="0"/>
                  <a:t> 200 </a:t>
                </a:r>
                <a:r>
                  <a:rPr lang="fr-CH" b="1" dirty="0" smtClean="0"/>
                  <a:t>MHz voltage </a:t>
                </a:r>
                <a:r>
                  <a:rPr lang="fr-CH" b="1" dirty="0" smtClean="0"/>
                  <a:t>to </a:t>
                </a:r>
                <a:r>
                  <a:rPr lang="fr-CH" b="1" dirty="0" smtClean="0"/>
                  <a:t>9 </a:t>
                </a:r>
                <a:r>
                  <a:rPr lang="fr-CH" b="1" dirty="0" smtClean="0"/>
                  <a:t>MV (min) </a:t>
                </a:r>
                <a:r>
                  <a:rPr lang="fr-CH" dirty="0" smtClean="0"/>
                  <a:t> </a:t>
                </a:r>
                <a:r>
                  <a:rPr lang="fr-CH" b="1" dirty="0" smtClean="0">
                    <a:sym typeface="Wingdings" panose="05000000000000000000" pitchFamily="2" charset="2"/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8" y="5650561"/>
                <a:ext cx="8877740" cy="652551"/>
              </a:xfrm>
              <a:prstGeom prst="rect">
                <a:avLst/>
              </a:prstGeom>
              <a:blipFill>
                <a:blip r:embed="rId6"/>
                <a:stretch>
                  <a:fillRect t="-3670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02851" y="4961359"/>
                <a:ext cx="720710" cy="1846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2.3×</m:t>
                      </m:r>
                      <m:sSup>
                        <m:sSup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51" y="4961359"/>
                <a:ext cx="720710" cy="184666"/>
              </a:xfrm>
              <a:prstGeom prst="rect">
                <a:avLst/>
              </a:prstGeom>
              <a:blipFill>
                <a:blip r:embed="rId7"/>
                <a:stretch>
                  <a:fillRect l="-41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68421" y="3685939"/>
                <a:ext cx="2159921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dirty="0" smtClean="0"/>
                  <a:t>Available voltage (10 MV) 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H" sz="14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fr-CH" sz="14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  <m:r>
                      <a:rPr lang="fr-CH" sz="1400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=2.</m:t>
                    </m:r>
                    <m:r>
                      <a:rPr lang="fr-CH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fr-CH" sz="1400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fr-CH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sz="14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sz="14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r>
                  <a:rPr lang="en-US" sz="1400" dirty="0" smtClean="0"/>
                  <a:t>ppb </a:t>
                </a:r>
                <a:r>
                  <a:rPr lang="fr-CH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21" y="3685939"/>
                <a:ext cx="2159921" cy="523220"/>
              </a:xfrm>
              <a:prstGeom prst="rect">
                <a:avLst/>
              </a:prstGeom>
              <a:blipFill>
                <a:blip r:embed="rId8"/>
                <a:stretch>
                  <a:fillRect t="-114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4348382" y="3294743"/>
            <a:ext cx="201847" cy="39119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01029" y="4706157"/>
            <a:ext cx="0" cy="255202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200" dirty="0" smtClean="0">
                    <a:solidFill>
                      <a:schemeClr val="accent1"/>
                    </a:solidFill>
                  </a:rPr>
                  <a:t>Stability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threshold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after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LIU upgrades (RF,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impedance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/>
                </a:r>
                <a:br>
                  <a:rPr lang="fr-CH" sz="3600" dirty="0" smtClean="0">
                    <a:solidFill>
                      <a:schemeClr val="accent1"/>
                    </a:solidFill>
                  </a:rPr>
                </a:br>
                <a:r>
                  <a:rPr lang="fr-CH" sz="2800" dirty="0" err="1" smtClean="0">
                    <a:solidFill>
                      <a:schemeClr val="accent1"/>
                    </a:solidFill>
                  </a:rPr>
                  <a:t>Effect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of double RF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operation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with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fr-CH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MV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  <a:blipFill>
                <a:blip r:embed="rId3"/>
                <a:stretch>
                  <a:fillRect l="-1667" t="-20588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9830" y="1381007"/>
                <a:ext cx="476794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Simulations of </a:t>
                </a:r>
                <a:r>
                  <a:rPr lang="fr-CH" sz="2000" dirty="0" err="1" smtClean="0"/>
                  <a:t>stability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endParaRPr lang="fr-CH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72 </a:t>
                </a:r>
                <a:r>
                  <a:rPr lang="fr-CH" sz="1600" dirty="0" err="1"/>
                  <a:t>bunches</a:t>
                </a:r>
                <a:r>
                  <a:rPr lang="fr-CH" sz="1600" dirty="0"/>
                  <a:t> </a:t>
                </a:r>
                <a:r>
                  <a:rPr lang="fr-CH" sz="1600" dirty="0" err="1" smtClean="0"/>
                  <a:t>spaced</a:t>
                </a:r>
                <a:r>
                  <a:rPr lang="fr-CH" sz="1600" dirty="0" smtClean="0"/>
                  <a:t> </a:t>
                </a:r>
                <a:r>
                  <a:rPr lang="fr-CH" sz="1600" dirty="0"/>
                  <a:t>by 25 </a:t>
                </a:r>
                <a:r>
                  <a:rPr lang="fr-CH" sz="1600" dirty="0" smtClean="0"/>
                  <a:t>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Single and double RF (BSM),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  <m:r>
                      <a:rPr lang="fr-CH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MV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fr-CH" sz="1600" i="1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r>
                  <a:rPr lang="fr-CH" sz="1600" b="1" dirty="0"/>
                  <a:t> </a:t>
                </a:r>
                <a:r>
                  <a:rPr lang="fr-CH" sz="1600" dirty="0"/>
                  <a:t>MV (1.7 MV if </a:t>
                </a:r>
                <a:r>
                  <a:rPr lang="fr-CH" sz="1600" dirty="0" err="1" smtClean="0"/>
                  <a:t>pulsed</a:t>
                </a:r>
                <a:r>
                  <a:rPr lang="fr-CH" sz="1600" dirty="0" smtClean="0"/>
                  <a:t> </a:t>
                </a:r>
                <a:r>
                  <a:rPr lang="fr-CH" sz="1600" dirty="0"/>
                  <a:t>mode</a:t>
                </a:r>
                <a:r>
                  <a:rPr lang="fr-CH" sz="1600" dirty="0" smtClean="0"/>
                  <a:t>)</a:t>
                </a:r>
                <a:endParaRPr lang="fr-CH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err="1"/>
                  <a:t>Impedance</a:t>
                </a:r>
                <a:r>
                  <a:rPr lang="fr-CH" sz="1600" dirty="0"/>
                  <a:t> model </a:t>
                </a:r>
                <a:r>
                  <a:rPr lang="fr-CH" sz="1600" dirty="0" err="1"/>
                  <a:t>with</a:t>
                </a:r>
                <a:endParaRPr lang="fr-CH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-26 </a:t>
                </a:r>
                <a:r>
                  <a:rPr lang="fr-CH" sz="1600" dirty="0"/>
                  <a:t>dB </a:t>
                </a:r>
                <a:r>
                  <a:rPr lang="fr-CH" sz="1600" dirty="0" err="1"/>
                  <a:t>reduction</a:t>
                </a:r>
                <a:r>
                  <a:rPr lang="fr-CH" sz="1600" dirty="0"/>
                  <a:t> by </a:t>
                </a:r>
                <a:r>
                  <a:rPr lang="fr-CH" sz="1600" dirty="0" smtClean="0"/>
                  <a:t>feedback (200 MHz)</a:t>
                </a:r>
                <a:endParaRPr lang="fr-CH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1600" dirty="0"/>
                  <a:t>QF </a:t>
                </a:r>
                <a:r>
                  <a:rPr lang="fr-CH" sz="1600" dirty="0" err="1"/>
                  <a:t>flanges</a:t>
                </a:r>
                <a:r>
                  <a:rPr lang="fr-CH" sz="1600" dirty="0"/>
                  <a:t> </a:t>
                </a:r>
                <a:r>
                  <a:rPr lang="fr-CH" sz="1600" dirty="0" err="1" smtClean="0"/>
                  <a:t>shielded</a:t>
                </a:r>
                <a:r>
                  <a:rPr lang="fr-CH" sz="1600" dirty="0" smtClean="0"/>
                  <a:t> </a:t>
                </a:r>
                <a:r>
                  <a:rPr lang="fr-CH" sz="1600" dirty="0"/>
                  <a:t>(1.4 GHz)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1600" dirty="0" err="1" smtClean="0"/>
                  <a:t>Latest</a:t>
                </a:r>
                <a:r>
                  <a:rPr lang="fr-CH" sz="1600" dirty="0" smtClean="0"/>
                  <a:t> </a:t>
                </a:r>
                <a:r>
                  <a:rPr lang="fr-CH" sz="1600" dirty="0"/>
                  <a:t>MKE model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1600" dirty="0"/>
                  <a:t>630 MHz </a:t>
                </a:r>
                <a:r>
                  <a:rPr lang="fr-CH" sz="1600" dirty="0">
                    <a:solidFill>
                      <a:srgbClr val="CC0099"/>
                    </a:solidFill>
                  </a:rPr>
                  <a:t>HOM </a:t>
                </a:r>
                <a:r>
                  <a:rPr lang="fr-CH" sz="1600" dirty="0" err="1">
                    <a:solidFill>
                      <a:srgbClr val="CC0099"/>
                    </a:solidFill>
                  </a:rPr>
                  <a:t>damped</a:t>
                </a:r>
                <a:r>
                  <a:rPr lang="fr-CH" sz="1600" dirty="0">
                    <a:solidFill>
                      <a:srgbClr val="CC0099"/>
                    </a:solidFill>
                  </a:rPr>
                  <a:t> </a:t>
                </a:r>
                <a:r>
                  <a:rPr lang="fr-CH" sz="1600" dirty="0" smtClean="0">
                    <a:solidFill>
                      <a:srgbClr val="CC0099"/>
                    </a:solidFill>
                  </a:rPr>
                  <a:t>by a factor of 3</a:t>
                </a:r>
              </a:p>
              <a:p>
                <a:pPr lvl="2"/>
                <a:endParaRPr lang="fr-CH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The </a:t>
                </a:r>
                <a:r>
                  <a:rPr lang="fr-CH" sz="2000" dirty="0" err="1" smtClean="0"/>
                  <a:t>intensity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needs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sufficient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margins</a:t>
                </a:r>
                <a:r>
                  <a:rPr lang="fr-CH" sz="2000" dirty="0" smtClean="0"/>
                  <a:t> due to </a:t>
                </a:r>
                <a:r>
                  <a:rPr lang="fr-CH" sz="2000" dirty="0" err="1" smtClean="0"/>
                  <a:t>bunch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length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spread</a:t>
                </a:r>
                <a:r>
                  <a:rPr lang="fr-CH" sz="2000" dirty="0" smtClean="0"/>
                  <a:t> </a:t>
                </a:r>
                <a:endParaRPr lang="fr-CH" sz="20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" y="1381007"/>
                <a:ext cx="4767942" cy="3108543"/>
              </a:xfrm>
              <a:prstGeom prst="rect">
                <a:avLst/>
              </a:prstGeom>
              <a:blipFill>
                <a:blip r:embed="rId4"/>
                <a:stretch>
                  <a:fillRect l="-1151" t="-1179" r="-128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3440" y="4970245"/>
                <a:ext cx="8698705" cy="10156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In single RF the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below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present</a:t>
                </a:r>
                <a:r>
                  <a:rPr lang="fr-CH" sz="2000" dirty="0" smtClean="0"/>
                  <a:t> nominal </a:t>
                </a:r>
                <a:r>
                  <a:rPr lang="fr-CH" sz="2000" dirty="0" err="1" smtClean="0"/>
                  <a:t>intensity</a:t>
                </a:r>
                <a:r>
                  <a:rPr lang="fr-CH" sz="2000" dirty="0" smtClean="0"/>
                  <a:t> (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1.15×</m:t>
                    </m:r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1600" dirty="0" smtClean="0"/>
                  <a:t>ppb</a:t>
                </a:r>
                <a:r>
                  <a:rPr lang="fr-CH" sz="2000" dirty="0" smtClean="0"/>
                  <a:t>)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nominal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ratio r=0.1, </a:t>
                </a:r>
                <a:r>
                  <a:rPr lang="fr-CH" sz="2000" dirty="0" smtClean="0"/>
                  <a:t>no </a:t>
                </a:r>
                <a:r>
                  <a:rPr lang="fr-CH" sz="2000" dirty="0" err="1" smtClean="0"/>
                  <a:t>margins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at HL-LHC </a:t>
                </a:r>
                <a:r>
                  <a:rPr lang="fr-CH" sz="2000" dirty="0" err="1" smtClean="0"/>
                  <a:t>intensity</a:t>
                </a:r>
                <a:endParaRPr lang="fr-CH" sz="2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The voltage ratio </a:t>
                </a:r>
                <a:r>
                  <a:rPr lang="fr-CH" sz="2000" dirty="0" err="1" smtClean="0"/>
                  <a:t>can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increased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to gain </a:t>
                </a:r>
                <a:r>
                  <a:rPr lang="fr-CH" sz="2000" dirty="0" err="1" smtClean="0"/>
                  <a:t>sufficient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margins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0" y="4970245"/>
                <a:ext cx="8698705" cy="1015663"/>
              </a:xfrm>
              <a:prstGeom prst="rect">
                <a:avLst/>
              </a:prstGeom>
              <a:blipFill>
                <a:blip r:embed="rId5"/>
                <a:stretch>
                  <a:fillRect l="-701" t="-2994" r="-561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39611" y="1233450"/>
            <a:ext cx="387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 smtClean="0"/>
              <a:t>Intensity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thresholds</a:t>
            </a:r>
            <a:r>
              <a:rPr lang="fr-CH" sz="1600" b="1" dirty="0" smtClean="0"/>
              <a:t> of 72b. at SPS </a:t>
            </a:r>
            <a:r>
              <a:rPr lang="fr-CH" sz="1600" b="1" dirty="0" smtClean="0">
                <a:solidFill>
                  <a:srgbClr val="CC0099"/>
                </a:solidFill>
              </a:rPr>
              <a:t>flat top </a:t>
            </a:r>
          </a:p>
          <a:p>
            <a:pPr algn="ctr"/>
            <a:r>
              <a:rPr lang="fr-CH" sz="1600" b="1" dirty="0" err="1" smtClean="0"/>
              <a:t>after</a:t>
            </a:r>
            <a:r>
              <a:rPr lang="fr-CH" sz="1600" b="1" dirty="0" smtClean="0"/>
              <a:t> RF upgrade and </a:t>
            </a:r>
            <a:r>
              <a:rPr lang="fr-CH" sz="1600" b="1" dirty="0" err="1" smtClean="0"/>
              <a:t>impedance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reduction</a:t>
            </a:r>
            <a:r>
              <a:rPr lang="fr-CH" sz="1600" b="1" dirty="0" smtClean="0"/>
              <a:t> </a:t>
            </a:r>
            <a:endParaRPr lang="en-US" sz="1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49371" y="1818225"/>
            <a:ext cx="4062647" cy="3029546"/>
            <a:chOff x="4949371" y="2144797"/>
            <a:chExt cx="4062647" cy="30295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371" y="2144797"/>
              <a:ext cx="4062647" cy="302954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70432" y="3246538"/>
              <a:ext cx="1331110" cy="7386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400" dirty="0" err="1" smtClean="0"/>
                <a:t>Operational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bunch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length</a:t>
              </a:r>
              <a:r>
                <a:rPr lang="fr-CH" sz="1400" dirty="0" smtClean="0"/>
                <a:t> </a:t>
              </a:r>
              <a:r>
                <a:rPr lang="fr-CH" sz="1400" dirty="0" smtClean="0"/>
                <a:t>spread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flipV="1">
              <a:off x="6235987" y="2593396"/>
              <a:ext cx="563956" cy="6531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88991" y="6226629"/>
            <a:ext cx="88076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ym typeface="Wingdings" panose="05000000000000000000" pitchFamily="2" charset="2"/>
              </a:rPr>
              <a:t> </a:t>
            </a:r>
            <a:r>
              <a:rPr lang="fr-CH" sz="2000" b="1" dirty="0" err="1" smtClean="0"/>
              <a:t>What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the </a:t>
            </a:r>
            <a:r>
              <a:rPr lang="fr-CH" sz="2000" b="1" dirty="0" err="1" smtClean="0"/>
              <a:t>effect</a:t>
            </a:r>
            <a:r>
              <a:rPr lang="fr-CH" sz="2000" b="1" dirty="0" smtClean="0"/>
              <a:t> of a </a:t>
            </a:r>
            <a:r>
              <a:rPr lang="fr-CH" sz="2000" b="1" dirty="0" err="1" smtClean="0"/>
              <a:t>lower</a:t>
            </a:r>
            <a:r>
              <a:rPr lang="fr-CH" sz="2000" b="1" dirty="0" smtClean="0"/>
              <a:t> 200 MHz voltage or </a:t>
            </a:r>
            <a:r>
              <a:rPr lang="fr-CH" sz="2000" b="1" dirty="0" err="1" smtClean="0"/>
              <a:t>less</a:t>
            </a:r>
            <a:r>
              <a:rPr lang="fr-CH" sz="2000" b="1" dirty="0" smtClean="0"/>
              <a:t> 630 MHz HOM </a:t>
            </a:r>
            <a:r>
              <a:rPr lang="fr-CH" sz="2000" b="1" dirty="0" err="1" smtClean="0"/>
              <a:t>damping</a:t>
            </a:r>
            <a:r>
              <a:rPr lang="fr-CH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408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2229" y="5587263"/>
                <a:ext cx="8730593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CH" sz="2000" b="1" dirty="0" smtClean="0">
                    <a:sym typeface="Wingdings" panose="05000000000000000000" pitchFamily="2" charset="2"/>
                  </a:rPr>
                  <a:t>With nominal voltage ratio (r=0.1), the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intensity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threshold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is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higher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the HOM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damped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𝟐𝟎𝟎</m:t>
                        </m:r>
                      </m:sub>
                    </m:sSub>
                    <m:r>
                      <a:rPr lang="fr-CH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𝟗</m:t>
                    </m:r>
                  </m:oMath>
                </a14:m>
                <a:r>
                  <a:rPr lang="fr-CH" sz="2000" b="1" dirty="0" smtClean="0">
                    <a:sym typeface="Wingdings" panose="05000000000000000000" pitchFamily="2" charset="2"/>
                  </a:rPr>
                  <a:t> MV)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than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without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HOM </a:t>
                </a:r>
                <a:r>
                  <a:rPr lang="fr-CH" sz="2000" b="1" dirty="0" err="1" smtClean="0">
                    <a:sym typeface="Wingdings" panose="05000000000000000000" pitchFamily="2" charset="2"/>
                  </a:rPr>
                  <a:t>damping</a:t>
                </a:r>
                <a:r>
                  <a:rPr lang="fr-CH" sz="2000" b="1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sz="2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𝟐𝟎𝟎</m:t>
                        </m:r>
                      </m:sub>
                    </m:sSub>
                    <m:r>
                      <a:rPr lang="fr-CH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𝟏𝟎</m:t>
                    </m:r>
                  </m:oMath>
                </a14:m>
                <a:r>
                  <a:rPr lang="fr-CH" sz="2000" b="1" dirty="0">
                    <a:sym typeface="Wingdings" panose="05000000000000000000" pitchFamily="2" charset="2"/>
                  </a:rPr>
                  <a:t> MV</a:t>
                </a:r>
                <a:endParaRPr lang="en-US" sz="2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5587263"/>
                <a:ext cx="8730593" cy="707886"/>
              </a:xfrm>
              <a:prstGeom prst="rect">
                <a:avLst/>
              </a:prstGeom>
              <a:blipFill>
                <a:blip r:embed="rId3"/>
                <a:stretch>
                  <a:fillRect l="-558" t="-4237" r="-558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200" dirty="0" smtClean="0">
                    <a:solidFill>
                      <a:schemeClr val="accent1"/>
                    </a:solidFill>
                  </a:rPr>
                  <a:t>Effect of 630 MHz HOM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impedance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reduction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           on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intensity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threshold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at flat top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with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H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  <a:blipFill>
                <a:blip r:embed="rId4"/>
                <a:stretch>
                  <a:fillRect l="-1667" t="-23529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6476" y="1423371"/>
                <a:ext cx="463339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Two</a:t>
                </a:r>
                <a:r>
                  <a:rPr lang="fr-CH" sz="2000" dirty="0" smtClean="0"/>
                  <a:t> cases </a:t>
                </a:r>
                <a:r>
                  <a:rPr lang="fr-CH" sz="2000" dirty="0" err="1" smtClean="0"/>
                  <a:t>studied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and </a:t>
                </a:r>
                <a:r>
                  <a:rPr lang="fr-CH" sz="2000" dirty="0" err="1" smtClean="0"/>
                  <a:t>compared</a:t>
                </a:r>
                <a:r>
                  <a:rPr lang="fr-CH" sz="2000" dirty="0" smtClean="0"/>
                  <a:t> to the </a:t>
                </a:r>
                <a:r>
                  <a:rPr lang="fr-CH" dirty="0">
                    <a:solidFill>
                      <a:schemeClr val="accent1"/>
                    </a:solidFill>
                  </a:rPr>
                  <a:t>initial model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(</a:t>
                </a:r>
                <a:r>
                  <a:rPr lang="fr-CH" sz="2000" dirty="0" err="1" smtClean="0"/>
                  <a:t>impedance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reduction</a:t>
                </a:r>
                <a:r>
                  <a:rPr lang="fr-CH" sz="2000" dirty="0"/>
                  <a:t>,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fr-CH" sz="2000" dirty="0" smtClean="0"/>
                  <a:t> </a:t>
                </a:r>
                <a:r>
                  <a:rPr lang="fr-CH" sz="2000" dirty="0" smtClean="0"/>
                  <a:t>MV and </a:t>
                </a:r>
                <a:r>
                  <a:rPr lang="fr-CH" sz="2000" dirty="0" smtClean="0"/>
                  <a:t>r=0.1)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fr-CH" sz="1600" dirty="0" smtClean="0">
                    <a:solidFill>
                      <a:schemeClr val="accent2"/>
                    </a:solidFill>
                  </a:rPr>
                  <a:t> MV but the 630 MHz </a:t>
                </a:r>
                <a:r>
                  <a:rPr lang="fr-CH" sz="1600" b="1" dirty="0" smtClean="0">
                    <a:solidFill>
                      <a:schemeClr val="accent2"/>
                    </a:solidFill>
                  </a:rPr>
                  <a:t>HOM </a:t>
                </a:r>
                <a:r>
                  <a:rPr lang="fr-CH" sz="1600" b="1" dirty="0" err="1" smtClean="0">
                    <a:solidFill>
                      <a:schemeClr val="accent2"/>
                    </a:solidFill>
                  </a:rPr>
                  <a:t>is</a:t>
                </a:r>
                <a:r>
                  <a:rPr lang="fr-CH" sz="1600" b="1" dirty="0" smtClean="0">
                    <a:solidFill>
                      <a:schemeClr val="accent2"/>
                    </a:solidFill>
                  </a:rPr>
                  <a:t> not </a:t>
                </a:r>
                <a:r>
                  <a:rPr lang="fr-CH" sz="1600" b="1" dirty="0" err="1" smtClean="0">
                    <a:solidFill>
                      <a:schemeClr val="accent2"/>
                    </a:solidFill>
                  </a:rPr>
                  <a:t>damped</a:t>
                </a:r>
                <a:endParaRPr lang="fr-CH" sz="1600" dirty="0" smtClean="0">
                  <a:solidFill>
                    <a:schemeClr val="accent2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fr-CH" sz="1600" dirty="0" smtClean="0">
                    <a:solidFill>
                      <a:schemeClr val="accent6"/>
                    </a:solidFill>
                  </a:rPr>
                  <a:t> MV and the 630 MHz </a:t>
                </a:r>
                <a:r>
                  <a:rPr lang="fr-CH" sz="1600" b="1" dirty="0" smtClean="0">
                    <a:solidFill>
                      <a:schemeClr val="accent6"/>
                    </a:solidFill>
                  </a:rPr>
                  <a:t>HOM </a:t>
                </a:r>
                <a:r>
                  <a:rPr lang="fr-CH" sz="1600" b="1" dirty="0" err="1" smtClean="0">
                    <a:solidFill>
                      <a:schemeClr val="accent6"/>
                    </a:solidFill>
                  </a:rPr>
                  <a:t>is</a:t>
                </a:r>
                <a:r>
                  <a:rPr lang="fr-CH" sz="16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CH" sz="1600" b="1" dirty="0" err="1" smtClean="0">
                    <a:solidFill>
                      <a:schemeClr val="accent6"/>
                    </a:solidFill>
                  </a:rPr>
                  <a:t>damped</a:t>
                </a:r>
                <a:r>
                  <a:rPr lang="fr-CH" sz="16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CH" sz="1600" dirty="0" smtClean="0">
                    <a:solidFill>
                      <a:schemeClr val="accent6"/>
                    </a:solidFill>
                  </a:rPr>
                  <a:t>(factor 3)</a:t>
                </a:r>
                <a:endParaRPr lang="fr-CH" sz="1600" dirty="0" smtClean="0">
                  <a:solidFill>
                    <a:schemeClr val="accent6"/>
                  </a:solidFill>
                </a:endParaRPr>
              </a:p>
              <a:p>
                <a:pPr lvl="1"/>
                <a:endParaRPr lang="fr-CH" sz="2000" dirty="0" smtClean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CH" sz="2000" dirty="0">
                    <a:sym typeface="Wingdings" panose="05000000000000000000" pitchFamily="2" charset="2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200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MV, </a:t>
                </a:r>
                <a:r>
                  <a:rPr lang="fr-CH" sz="2000" dirty="0">
                    <a:sym typeface="Wingdings" panose="05000000000000000000" pitchFamily="2" charset="2"/>
                  </a:rPr>
                  <a:t>the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HOM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damped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by </a:t>
                </a:r>
                <a:r>
                  <a:rPr lang="fr-CH" sz="2000" dirty="0">
                    <a:sym typeface="Wingdings" panose="05000000000000000000" pitchFamily="2" charset="2"/>
                  </a:rPr>
                  <a:t>3 </a:t>
                </a:r>
                <a:r>
                  <a:rPr lang="fr-CH" sz="2000" dirty="0" err="1">
                    <a:sym typeface="Wingdings" panose="05000000000000000000" pitchFamily="2" charset="2"/>
                  </a:rPr>
                  <a:t>increases</a:t>
                </a:r>
                <a:r>
                  <a:rPr lang="fr-CH" sz="2000" dirty="0">
                    <a:sym typeface="Wingdings" panose="05000000000000000000" pitchFamily="2" charset="2"/>
                  </a:rPr>
                  <a:t> the </a:t>
                </a:r>
                <a:r>
                  <a:rPr lang="fr-CH" sz="2000" dirty="0" err="1">
                    <a:sym typeface="Wingdings" panose="05000000000000000000" pitchFamily="2" charset="2"/>
                  </a:rPr>
                  <a:t>stability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threshold</a:t>
                </a:r>
                <a:r>
                  <a:rPr lang="fr-CH" sz="2000" dirty="0">
                    <a:sym typeface="Wingdings" panose="05000000000000000000" pitchFamily="2" charset="2"/>
                  </a:rPr>
                  <a:t> by 20% (</a:t>
                </a:r>
                <a:r>
                  <a:rPr lang="fr-CH" sz="2000" dirty="0" err="1">
                    <a:sym typeface="Wingdings" panose="05000000000000000000" pitchFamily="2" charset="2"/>
                  </a:rPr>
                  <a:t>bunch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length</a:t>
                </a:r>
                <a:r>
                  <a:rPr lang="fr-CH" sz="2000" dirty="0">
                    <a:sym typeface="Wingdings" panose="05000000000000000000" pitchFamily="2" charset="2"/>
                  </a:rPr>
                  <a:t> = 1.65 ns)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CH" sz="2000" dirty="0" smtClean="0">
                    <a:sym typeface="Wingdings" panose="05000000000000000000" pitchFamily="2" charset="2"/>
                  </a:rPr>
                  <a:t>For 9 </a:t>
                </a:r>
                <a:r>
                  <a:rPr lang="fr-CH" sz="2000" dirty="0">
                    <a:sym typeface="Wingdings" panose="05000000000000000000" pitchFamily="2" charset="2"/>
                  </a:rPr>
                  <a:t>MV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HOM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damping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(factor 3),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the </a:t>
                </a:r>
                <a:r>
                  <a:rPr lang="fr-CH" sz="2000" dirty="0">
                    <a:sym typeface="Wingdings" panose="05000000000000000000" pitchFamily="2" charset="2"/>
                  </a:rPr>
                  <a:t>gain in </a:t>
                </a:r>
                <a:r>
                  <a:rPr lang="fr-CH" sz="2000" dirty="0" err="1">
                    <a:sym typeface="Wingdings" panose="05000000000000000000" pitchFamily="2" charset="2"/>
                  </a:rPr>
                  <a:t>stability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is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around</a:t>
                </a:r>
                <a:r>
                  <a:rPr lang="fr-CH" sz="2000" dirty="0">
                    <a:sym typeface="Wingdings" panose="05000000000000000000" pitchFamily="2" charset="2"/>
                  </a:rPr>
                  <a:t> 10%</a:t>
                </a:r>
                <a:endParaRPr lang="en-US" sz="2000" dirty="0"/>
              </a:p>
              <a:p>
                <a:endParaRPr lang="fr-CH" sz="16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6" y="1423371"/>
                <a:ext cx="4633390" cy="4093428"/>
              </a:xfrm>
              <a:prstGeom prst="rect">
                <a:avLst/>
              </a:prstGeom>
              <a:blipFill>
                <a:blip r:embed="rId5"/>
                <a:stretch>
                  <a:fillRect l="-1184" t="-744" r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8516" y="1189997"/>
                <a:ext cx="37199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600" b="1" dirty="0" smtClean="0"/>
                  <a:t>Intensity </a:t>
                </a:r>
                <a:r>
                  <a:rPr lang="fr-CH" sz="1600" b="1" dirty="0" err="1" smtClean="0"/>
                  <a:t>threshold</a:t>
                </a:r>
                <a:r>
                  <a:rPr lang="fr-CH" sz="1600" b="1" dirty="0" smtClean="0"/>
                  <a:t> at </a:t>
                </a:r>
                <a:r>
                  <a:rPr lang="fr-CH" sz="1600" b="1" dirty="0" smtClean="0">
                    <a:solidFill>
                      <a:srgbClr val="CC0099"/>
                    </a:solidFill>
                  </a:rPr>
                  <a:t>flat top </a:t>
                </a:r>
              </a:p>
              <a:p>
                <a:pPr algn="ctr"/>
                <a:r>
                  <a:rPr lang="fr-CH" sz="1600" b="1" dirty="0" err="1" smtClean="0"/>
                  <a:t>after</a:t>
                </a:r>
                <a:r>
                  <a:rPr lang="fr-CH" sz="1600" b="1" dirty="0" smtClean="0"/>
                  <a:t> RF upgrades, in double RF (</a:t>
                </a:r>
                <a14:m>
                  <m:oMath xmlns:m="http://schemas.openxmlformats.org/officeDocument/2006/math"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CH" sz="1600" b="1" dirty="0" smtClean="0"/>
                  <a:t>)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16" y="1189997"/>
                <a:ext cx="3719929" cy="584775"/>
              </a:xfrm>
              <a:prstGeom prst="rect">
                <a:avLst/>
              </a:prstGeom>
              <a:blipFill>
                <a:blip r:embed="rId6"/>
                <a:stretch>
                  <a:fillRect l="-328" t="-3125" r="-32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28137" y="1774772"/>
            <a:ext cx="4134685" cy="3106930"/>
            <a:chOff x="4901139" y="2082549"/>
            <a:chExt cx="4134685" cy="31069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139" y="2082549"/>
              <a:ext cx="4134685" cy="3106930"/>
            </a:xfrm>
            <a:prstGeom prst="rect">
              <a:avLst/>
            </a:prstGeom>
          </p:spPr>
        </p:pic>
        <p:sp>
          <p:nvSpPr>
            <p:cNvPr id="3" name="Up Arrow 2"/>
            <p:cNvSpPr/>
            <p:nvPr/>
          </p:nvSpPr>
          <p:spPr>
            <a:xfrm>
              <a:off x="7814358" y="3240161"/>
              <a:ext cx="87801" cy="7486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3323" y="2916731"/>
              <a:ext cx="585417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CH" sz="1400" dirty="0" smtClean="0"/>
                <a:t>+20%</a:t>
              </a:r>
              <a:endParaRPr lang="en-US" sz="1400" dirty="0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7810548" y="3722914"/>
              <a:ext cx="106125" cy="273138"/>
            </a:xfrm>
            <a:prstGeom prst="up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74945" y="3834906"/>
              <a:ext cx="494046" cy="307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CH" sz="1400" dirty="0" smtClean="0"/>
                <a:t>+9%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8168" y="3705594"/>
              <a:ext cx="1554465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CH" sz="1400" dirty="0" smtClean="0"/>
                <a:t>Full imp. </a:t>
              </a:r>
              <a:r>
                <a:rPr lang="fr-CH" sz="1400" dirty="0" err="1" smtClean="0"/>
                <a:t>reduction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>
              <a:stCxn id="23" idx="0"/>
            </p:cNvCxnSpPr>
            <p:nvPr/>
          </p:nvCxnSpPr>
          <p:spPr>
            <a:xfrm flipV="1">
              <a:off x="6265401" y="3556000"/>
              <a:ext cx="1150630" cy="149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125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59" y="282078"/>
            <a:ext cx="8866087" cy="82941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Effect </a:t>
            </a:r>
            <a:r>
              <a:rPr lang="en-US" sz="3600" dirty="0">
                <a:solidFill>
                  <a:schemeClr val="accent1"/>
                </a:solidFill>
              </a:rPr>
              <a:t>of voltage </a:t>
            </a:r>
            <a:r>
              <a:rPr lang="en-US" sz="3600" dirty="0" smtClean="0">
                <a:solidFill>
                  <a:schemeClr val="accent1"/>
                </a:solidFill>
              </a:rPr>
              <a:t>ratio on stability threshold with/without HOM damping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3410" y="1434655"/>
            <a:ext cx="415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/>
              <a:t>Intensity </a:t>
            </a:r>
            <a:r>
              <a:rPr lang="fr-CH" sz="1600" b="1" dirty="0" err="1" smtClean="0"/>
              <a:t>threshold</a:t>
            </a:r>
            <a:r>
              <a:rPr lang="fr-CH" sz="1600" b="1" dirty="0" smtClean="0"/>
              <a:t> at SPS flat top in double RF,</a:t>
            </a:r>
          </a:p>
          <a:p>
            <a:pPr algn="ctr"/>
            <a:r>
              <a:rPr lang="fr-CH" sz="1600" b="1" dirty="0" err="1"/>
              <a:t>e</a:t>
            </a:r>
            <a:r>
              <a:rPr lang="fr-CH" sz="1600" b="1" dirty="0" err="1" smtClean="0"/>
              <a:t>ffect</a:t>
            </a:r>
            <a:r>
              <a:rPr lang="fr-CH" sz="1600" b="1" dirty="0" smtClean="0"/>
              <a:t> of voltage ratio and HOM </a:t>
            </a:r>
            <a:r>
              <a:rPr lang="fr-CH" sz="1600" b="1" dirty="0" err="1" smtClean="0"/>
              <a:t>damping</a:t>
            </a:r>
            <a:endParaRPr lang="en-US" sz="1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6746" y="1765272"/>
                <a:ext cx="396611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At </a:t>
                </a:r>
                <a:r>
                  <a:rPr lang="fr-CH" sz="2000" dirty="0" err="1" smtClean="0"/>
                  <a:t>operational</a:t>
                </a:r>
                <a:r>
                  <a:rPr lang="fr-CH" sz="2000" dirty="0" smtClean="0"/>
                  <a:t> ratio (r=0.1), </a:t>
                </a:r>
                <a:r>
                  <a:rPr lang="fr-CH" sz="2000" dirty="0" err="1" smtClean="0"/>
                  <a:t>better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beam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stability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HOM </a:t>
                </a:r>
                <a:r>
                  <a:rPr lang="fr-CH" sz="2000" dirty="0" err="1" smtClean="0"/>
                  <a:t>damping</a:t>
                </a:r>
                <a:r>
                  <a:rPr lang="fr-CH" sz="2000" dirty="0" smtClean="0"/>
                  <a:t> but </a:t>
                </a:r>
                <a:r>
                  <a:rPr lang="fr-CH" sz="2000" dirty="0" err="1" smtClean="0"/>
                  <a:t>reduced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000" dirty="0" smtClean="0"/>
                  <a:t> (9 MV)</a:t>
                </a:r>
                <a:endParaRPr lang="fr-CH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At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voltage ratio (r=0.16), no </a:t>
                </a:r>
                <a:r>
                  <a:rPr lang="fr-CH" sz="2000" dirty="0" err="1" smtClean="0"/>
                  <a:t>significant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difference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between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both</a:t>
                </a:r>
                <a:r>
                  <a:rPr lang="fr-CH" sz="2000" dirty="0" smtClean="0"/>
                  <a:t> </a:t>
                </a:r>
                <a:r>
                  <a:rPr lang="fr-CH" sz="2000" dirty="0" smtClean="0"/>
                  <a:t>configurations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A </a:t>
                </a:r>
                <a:r>
                  <a:rPr lang="fr-CH" sz="2000" dirty="0" err="1" smtClean="0"/>
                  <a:t>smaller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000" dirty="0" smtClean="0"/>
                  <a:t> 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US" sz="2000" dirty="0" smtClean="0"/>
                  <a:t> allows to increase the voltage ratio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      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beam stability improved</a:t>
                </a:r>
                <a:endParaRPr lang="en-US" sz="2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6" y="1765272"/>
                <a:ext cx="3966111" cy="3785652"/>
              </a:xfrm>
              <a:prstGeom prst="rect">
                <a:avLst/>
              </a:prstGeom>
              <a:blipFill>
                <a:blip r:embed="rId3"/>
                <a:stretch>
                  <a:fillRect l="-1382" t="-966" r="-2919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53323" y="2088994"/>
            <a:ext cx="4741823" cy="3563152"/>
            <a:chOff x="4260601" y="2373191"/>
            <a:chExt cx="4741823" cy="35631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601" y="2373191"/>
              <a:ext cx="4741823" cy="35631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42628" y="2459992"/>
              <a:ext cx="1600118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CH" sz="1600" dirty="0" smtClean="0"/>
                <a:t>HOM/1</a:t>
              </a:r>
              <a:r>
                <a:rPr lang="fr-CH" sz="1600" dirty="0" smtClean="0">
                  <a:sym typeface="Wingdings" panose="05000000000000000000" pitchFamily="2" charset="2"/>
                </a:rPr>
                <a:t> 10 MV</a:t>
              </a:r>
            </a:p>
            <a:p>
              <a:r>
                <a:rPr lang="fr-CH" sz="1600" dirty="0" smtClean="0">
                  <a:sym typeface="Wingdings" panose="05000000000000000000" pitchFamily="2" charset="2"/>
                </a:rPr>
                <a:t>HOM/3  9 MV</a:t>
              </a:r>
              <a:endParaRPr lang="en-US" sz="1600" dirty="0"/>
            </a:p>
          </p:txBody>
        </p:sp>
      </p:grp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746" y="6033185"/>
            <a:ext cx="878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At flat top</a:t>
            </a:r>
            <a:r>
              <a:rPr lang="fr-CH" b="1" dirty="0" smtClean="0">
                <a:sym typeface="Wingdings" panose="05000000000000000000" pitchFamily="2" charset="2"/>
              </a:rPr>
              <a:t>, the HOM </a:t>
            </a:r>
            <a:r>
              <a:rPr lang="fr-CH" b="1" dirty="0" err="1" smtClean="0">
                <a:sym typeface="Wingdings" panose="05000000000000000000" pitchFamily="2" charset="2"/>
              </a:rPr>
              <a:t>damping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with</a:t>
            </a:r>
            <a:r>
              <a:rPr lang="fr-CH" b="1" dirty="0" smtClean="0">
                <a:sym typeface="Wingdings" panose="05000000000000000000" pitchFamily="2" charset="2"/>
              </a:rPr>
              <a:t> a </a:t>
            </a:r>
            <a:r>
              <a:rPr lang="fr-CH" b="1" dirty="0" err="1" smtClean="0">
                <a:sym typeface="Wingdings" panose="05000000000000000000" pitchFamily="2" charset="2"/>
              </a:rPr>
              <a:t>lower</a:t>
            </a:r>
            <a:r>
              <a:rPr lang="fr-CH" b="1" dirty="0" smtClean="0">
                <a:sym typeface="Wingdings" panose="05000000000000000000" pitchFamily="2" charset="2"/>
              </a:rPr>
              <a:t> 200 MHz voltage (9 MV) </a:t>
            </a:r>
            <a:r>
              <a:rPr lang="fr-CH" b="1" dirty="0" err="1" smtClean="0">
                <a:sym typeface="Wingdings" panose="05000000000000000000" pitchFamily="2" charset="2"/>
              </a:rPr>
              <a:t>gives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smtClean="0">
                <a:sym typeface="Wingdings" panose="05000000000000000000" pitchFamily="2" charset="2"/>
              </a:rPr>
              <a:t>more </a:t>
            </a:r>
            <a:r>
              <a:rPr lang="fr-CH" b="1" dirty="0" err="1" smtClean="0">
                <a:sym typeface="Wingdings" panose="05000000000000000000" pitchFamily="2" charset="2"/>
              </a:rPr>
              <a:t>margins</a:t>
            </a:r>
            <a:r>
              <a:rPr lang="fr-CH" b="1" dirty="0" smtClean="0">
                <a:sym typeface="Wingdings" panose="05000000000000000000" pitchFamily="2" charset="2"/>
              </a:rPr>
              <a:t> to the </a:t>
            </a:r>
            <a:r>
              <a:rPr lang="fr-CH" b="1" dirty="0" err="1" smtClean="0">
                <a:sym typeface="Wingdings" panose="05000000000000000000" pitchFamily="2" charset="2"/>
              </a:rPr>
              <a:t>stability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threshold</a:t>
            </a:r>
            <a:r>
              <a:rPr lang="fr-CH" b="1" dirty="0" smtClean="0">
                <a:sym typeface="Wingdings" panose="05000000000000000000" pitchFamily="2" charset="2"/>
              </a:rPr>
              <a:t>. This </a:t>
            </a:r>
            <a:r>
              <a:rPr lang="fr-CH" b="1" dirty="0" err="1" smtClean="0">
                <a:sym typeface="Wingdings" panose="05000000000000000000" pitchFamily="2" charset="2"/>
              </a:rPr>
              <a:t>result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still</a:t>
            </a:r>
            <a:r>
              <a:rPr lang="fr-CH" b="1" dirty="0" smtClean="0">
                <a:sym typeface="Wingdings" panose="05000000000000000000" pitchFamily="2" charset="2"/>
              </a:rPr>
              <a:t> has to </a:t>
            </a:r>
            <a:r>
              <a:rPr lang="fr-CH" b="1" dirty="0" err="1" smtClean="0">
                <a:sym typeface="Wingdings" panose="05000000000000000000" pitchFamily="2" charset="2"/>
              </a:rPr>
              <a:t>be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confirmed</a:t>
            </a:r>
            <a:r>
              <a:rPr lang="fr-CH" b="1" dirty="0" smtClean="0">
                <a:sym typeface="Wingdings" panose="05000000000000000000" pitchFamily="2" charset="2"/>
              </a:rPr>
              <a:t> for the full </a:t>
            </a:r>
            <a:r>
              <a:rPr lang="fr-CH" b="1" dirty="0" err="1" smtClean="0">
                <a:sym typeface="Wingdings" panose="05000000000000000000" pitchFamily="2" charset="2"/>
              </a:rPr>
              <a:t>acceleration</a:t>
            </a:r>
            <a:r>
              <a:rPr lang="fr-CH" b="1" dirty="0" smtClean="0">
                <a:sym typeface="Wingdings" panose="05000000000000000000" pitchFamily="2" charset="2"/>
              </a:rPr>
              <a:t> cycle.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5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35546"/>
            <a:ext cx="4296229" cy="3228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7" y="2283617"/>
            <a:ext cx="4232260" cy="3180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4824" y="1643834"/>
                <a:ext cx="41562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b="1" dirty="0" smtClean="0"/>
                  <a:t>Intensity </a:t>
                </a:r>
                <a:r>
                  <a:rPr lang="fr-CH" sz="1600" b="1" dirty="0" err="1" smtClean="0"/>
                  <a:t>threshold</a:t>
                </a:r>
                <a:r>
                  <a:rPr lang="fr-CH" sz="1600" b="1" dirty="0" smtClean="0"/>
                  <a:t> at SPS flat top in double RF,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  <m:r>
                      <a:rPr lang="fr-CH" sz="16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1600" b="1" dirty="0" smtClean="0">
                    <a:solidFill>
                      <a:srgbClr val="CC0099"/>
                    </a:solidFill>
                  </a:rPr>
                  <a:t> MV and HOM not damped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4" y="1643834"/>
                <a:ext cx="4156204" cy="584775"/>
              </a:xfrm>
              <a:prstGeom prst="rect">
                <a:avLst/>
              </a:prstGeom>
              <a:blipFill>
                <a:blip r:embed="rId5"/>
                <a:stretch>
                  <a:fillRect l="-440" t="-3125" r="-44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849513" y="1643835"/>
                <a:ext cx="41562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b="1" dirty="0" smtClean="0"/>
                  <a:t>Intensity </a:t>
                </a:r>
                <a:r>
                  <a:rPr lang="fr-CH" sz="1600" b="1" dirty="0" err="1" smtClean="0"/>
                  <a:t>threshold</a:t>
                </a:r>
                <a:r>
                  <a:rPr lang="fr-CH" sz="1600" b="1" dirty="0" smtClean="0"/>
                  <a:t> at SPS flat top in double RF,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600" b="1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  <m:r>
                      <a:rPr lang="fr-CH" sz="16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1600" b="1" dirty="0" smtClean="0">
                    <a:solidFill>
                      <a:srgbClr val="CC0099"/>
                    </a:solidFill>
                  </a:rPr>
                  <a:t> MV and HOM damped by 3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13" y="1643835"/>
                <a:ext cx="4156204" cy="584775"/>
              </a:xfrm>
              <a:prstGeom prst="rect">
                <a:avLst/>
              </a:prstGeom>
              <a:blipFill>
                <a:blip r:embed="rId6"/>
                <a:stretch>
                  <a:fillRect l="-587" t="-3125" r="-44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94945</TotalTime>
  <Words>323</Words>
  <Application>Microsoft Office PowerPoint</Application>
  <PresentationFormat>On-screen Show (4:3)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 Effect on beam stability              of 200 MHz voltage reduction  s a 17th of January 2019</vt:lpstr>
      <vt:lpstr>Maximum 200 MHz voltage before/after RF upgrade  at SPS flat top (short bunches)</vt:lpstr>
      <vt:lpstr>Stability threshold after LIU upgrades (RF, impedance) Effect of double RF operation with V_200=10 MV</vt:lpstr>
      <vt:lpstr>Effect of 630 MHz HOM impedance reduction            on intensity threshold at flat top with V_800/V_200 =0.1</vt:lpstr>
      <vt:lpstr>Effect of voltage ratio on stability threshold with/without HOM damping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4189</cp:revision>
  <cp:lastPrinted>2018-07-31T08:55:26Z</cp:lastPrinted>
  <dcterms:created xsi:type="dcterms:W3CDTF">2014-07-23T07:54:45Z</dcterms:created>
  <dcterms:modified xsi:type="dcterms:W3CDTF">2019-01-17T14:15:43Z</dcterms:modified>
</cp:coreProperties>
</file>