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1" r:id="rId5"/>
    <p:sldId id="259" r:id="rId6"/>
    <p:sldId id="268" r:id="rId7"/>
    <p:sldId id="257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5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6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1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2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5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2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23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58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2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3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6B5C-DC1B-40B7-B51D-6E5DFE4BE268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C047-5A22-4F79-9C9B-BD40D2CAD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7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Beam dynamics requirements </a:t>
            </a:r>
            <a:br>
              <a:rPr lang="en-GB" sz="4800" b="1" dirty="0">
                <a:solidFill>
                  <a:srgbClr val="0070C0"/>
                </a:solidFill>
              </a:rPr>
            </a:br>
            <a:r>
              <a:rPr lang="en-GB" sz="4800" b="1" dirty="0">
                <a:solidFill>
                  <a:srgbClr val="0070C0"/>
                </a:solidFill>
              </a:rPr>
              <a:t>after LS2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GB" dirty="0"/>
              <a:t>E. </a:t>
            </a:r>
            <a:r>
              <a:rPr lang="en-GB" dirty="0" err="1"/>
              <a:t>Shaposhnikova</a:t>
            </a:r>
            <a:endParaRPr lang="en-GB" dirty="0"/>
          </a:p>
          <a:p>
            <a:pPr algn="r"/>
            <a:r>
              <a:rPr lang="en-GB" i="1" dirty="0"/>
              <a:t>LIU-SPS BD WG meeting</a:t>
            </a:r>
          </a:p>
          <a:p>
            <a:pPr algn="r"/>
            <a:r>
              <a:rPr lang="en-GB" dirty="0"/>
              <a:t>17.01.2019</a:t>
            </a:r>
          </a:p>
          <a:p>
            <a:pPr algn="l"/>
            <a:r>
              <a:rPr lang="en-GB" dirty="0"/>
              <a:t>With input from T. Argyropoulos, T. Bohl, G. Papotti and J. Repond</a:t>
            </a:r>
          </a:p>
        </p:txBody>
      </p:sp>
    </p:spTree>
    <p:extLst>
      <p:ext uri="{BB962C8B-B14F-4D97-AF65-F5344CB8AC3E}">
        <p14:creationId xmlns:p14="http://schemas.microsoft.com/office/powerpoint/2010/main" val="149739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LHC protons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800 MHz RF power </a:t>
            </a:r>
            <a:r>
              <a:rPr lang="en-GB" sz="2400" dirty="0"/>
              <a:t>(-10% @cavity input): peak 240 (216) kW, average 160 (144) kW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en-GB" sz="2500" dirty="0"/>
              <a:t>pulsing at </a:t>
            </a:r>
            <a:r>
              <a:rPr lang="en-GB" sz="2500" dirty="0" err="1"/>
              <a:t>f</a:t>
            </a:r>
            <a:r>
              <a:rPr lang="en-GB" sz="2500" baseline="-25000" dirty="0" err="1"/>
              <a:t>rev</a:t>
            </a:r>
            <a:r>
              <a:rPr lang="en-GB" sz="2500" dirty="0"/>
              <a:t>  (&lt; 80 kW w/o beam) helps to have max 800 MHz voltage </a:t>
            </a:r>
            <a:endParaRPr lang="en-US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06" y="2933863"/>
            <a:ext cx="3475763" cy="25940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544" y="2919117"/>
            <a:ext cx="3441935" cy="25687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6192" y="3153245"/>
            <a:ext cx="14510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V</a:t>
            </a:r>
            <a:r>
              <a:rPr lang="en-US" sz="1600" b="1" baseline="-25000" dirty="0"/>
              <a:t>800</a:t>
            </a:r>
            <a:r>
              <a:rPr lang="en-US" sz="1600" b="1" dirty="0"/>
              <a:t> = 0.25 V</a:t>
            </a:r>
            <a:r>
              <a:rPr lang="en-US" sz="1600" b="1" baseline="-25000" dirty="0"/>
              <a:t>200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3134" y="3155980"/>
            <a:ext cx="179004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Optimum V</a:t>
            </a:r>
            <a:r>
              <a:rPr lang="en-US" sz="1600" b="1" baseline="-25000" dirty="0"/>
              <a:t>800</a:t>
            </a:r>
            <a:r>
              <a:rPr lang="en-US" sz="1600" b="1" dirty="0"/>
              <a:t>/V</a:t>
            </a:r>
            <a:r>
              <a:rPr lang="en-US" sz="1600" b="1" baseline="-25000" dirty="0"/>
              <a:t>200</a:t>
            </a:r>
          </a:p>
          <a:p>
            <a:r>
              <a:rPr lang="en-US" sz="1600" b="1" dirty="0"/>
              <a:t>ratio during ramp</a:t>
            </a:r>
          </a:p>
          <a:p>
            <a:r>
              <a:rPr lang="en-US" sz="1600" b="1" dirty="0"/>
              <a:t>confirmed in MDs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0521" y="5599454"/>
            <a:ext cx="338696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Increasing V</a:t>
            </a:r>
            <a:r>
              <a:rPr lang="en-GB" baseline="-25000" dirty="0">
                <a:solidFill>
                  <a:srgbClr val="C00000"/>
                </a:solidFill>
              </a:rPr>
              <a:t>800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 helps to improve beam stability thresholds, …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442237" y="5625940"/>
            <a:ext cx="304446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en-US" b="1" dirty="0"/>
              <a:t>V</a:t>
            </a:r>
            <a:r>
              <a:rPr lang="en-US" b="1" baseline="-25000" dirty="0"/>
              <a:t>800</a:t>
            </a:r>
            <a:r>
              <a:rPr lang="en-US" b="1" dirty="0"/>
              <a:t>/V</a:t>
            </a:r>
            <a:r>
              <a:rPr lang="en-US" b="1" baseline="-25000" dirty="0"/>
              <a:t>200 </a:t>
            </a:r>
            <a:r>
              <a:rPr lang="en-US" b="1" dirty="0"/>
              <a:t> = 0.1 </a:t>
            </a:r>
            <a:r>
              <a:rPr lang="en-GB" dirty="0"/>
              <a:t>was used in operation till the end of 2018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9378965" y="5068332"/>
            <a:ext cx="388338" cy="6493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16706" y="5609249"/>
            <a:ext cx="375124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but only towards the end of the ramp,</a:t>
            </a:r>
          </a:p>
          <a:p>
            <a:r>
              <a:rPr lang="en-GB" dirty="0">
                <a:solidFill>
                  <a:schemeClr val="tx1"/>
                </a:solidFill>
              </a:rPr>
              <a:t>where the threshold is minimum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9" y="2919117"/>
            <a:ext cx="3440142" cy="258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5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0070C0"/>
                </a:solidFill>
              </a:rPr>
              <a:t>200 MHz and 800 MHz voltage </a:t>
            </a:r>
            <a:r>
              <a:rPr lang="en-GB" sz="4000" dirty="0"/>
              <a:t>available on             the SPS flat top for different values of RF power                                              </a:t>
            </a:r>
            <a:r>
              <a:rPr lang="en-GB" sz="32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57AF-8029-4AF6-801F-593B5E56EB9F}" type="slidenum">
              <a:rPr lang="en-GB" smtClean="0"/>
              <a:t>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70056" y="5274577"/>
            <a:ext cx="475244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- For P</a:t>
            </a:r>
            <a:r>
              <a:rPr lang="en-GB" sz="1600" baseline="-25000" dirty="0"/>
              <a:t>3 </a:t>
            </a:r>
            <a:r>
              <a:rPr lang="en-GB" sz="1600" dirty="0"/>
              <a:t>= 1.05 MW (with pulsing) V</a:t>
            </a:r>
            <a:r>
              <a:rPr lang="en-GB" sz="1600" baseline="-25000" dirty="0"/>
              <a:t>200 </a:t>
            </a:r>
            <a:r>
              <a:rPr lang="en-GB" sz="1600" dirty="0"/>
              <a:t>= 10 MV  </a:t>
            </a:r>
            <a:r>
              <a:rPr lang="en-US" sz="1600" dirty="0">
                <a:cs typeface="Tahoma" pitchFamily="34" charset="0"/>
              </a:rPr>
              <a:t>                          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For voltage ratio of 0.25, </a:t>
            </a:r>
            <a:r>
              <a:rPr lang="en-US" sz="1600" dirty="0">
                <a:cs typeface="Tahoma" pitchFamily="34" charset="0"/>
              </a:rPr>
              <a:t>max required V</a:t>
            </a:r>
            <a:r>
              <a:rPr lang="en-US" sz="1600" baseline="-25000" dirty="0">
                <a:cs typeface="Tahoma" pitchFamily="34" charset="0"/>
              </a:rPr>
              <a:t>800 </a:t>
            </a:r>
            <a:r>
              <a:rPr lang="en-US" sz="1600" dirty="0">
                <a:cs typeface="Tahoma" pitchFamily="34" charset="0"/>
              </a:rPr>
              <a:t>= 2.5 MV</a:t>
            </a:r>
            <a:endParaRPr lang="en-GB" sz="1600" dirty="0"/>
          </a:p>
          <a:p>
            <a:r>
              <a:rPr lang="en-GB" sz="1600" dirty="0"/>
              <a:t>- For P</a:t>
            </a:r>
            <a:r>
              <a:rPr lang="en-GB" sz="1600" baseline="-25000" dirty="0"/>
              <a:t>3</a:t>
            </a:r>
            <a:r>
              <a:rPr lang="en-GB" sz="1600" dirty="0"/>
              <a:t> = 0.75 MW limitation is 2.2E11 ppb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D8F-6B29-46AF-AEF8-6AA533F55ABF}" type="datetime1">
              <a:rPr lang="en-US" smtClean="0"/>
              <a:t>1/17/19</a:t>
            </a:fld>
            <a:endParaRPr lang="en-GB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056" y="2098946"/>
            <a:ext cx="4401037" cy="29248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20133" y="1690688"/>
            <a:ext cx="4151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Total 200 MHz voltage </a:t>
            </a:r>
            <a:r>
              <a:rPr lang="en-GB" sz="2000" b="1" dirty="0"/>
              <a:t>for P</a:t>
            </a:r>
            <a:r>
              <a:rPr lang="en-GB" sz="2000" b="1" baseline="-25000" dirty="0"/>
              <a:t>4</a:t>
            </a:r>
            <a:r>
              <a:rPr lang="en-GB" sz="2000" b="1" dirty="0"/>
              <a:t>=1.6 MW</a:t>
            </a:r>
          </a:p>
        </p:txBody>
      </p:sp>
      <p:sp>
        <p:nvSpPr>
          <p:cNvPr id="9" name="Rectangle 8"/>
          <p:cNvSpPr/>
          <p:nvPr/>
        </p:nvSpPr>
        <p:spPr>
          <a:xfrm>
            <a:off x="6286924" y="1653038"/>
            <a:ext cx="4471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Maximum total 800 MHz voltage (2 </a:t>
            </a:r>
            <a:r>
              <a:rPr lang="en-GB" sz="2000" b="1" dirty="0" err="1">
                <a:solidFill>
                  <a:srgbClr val="0070C0"/>
                </a:solidFill>
              </a:rPr>
              <a:t>cav</a:t>
            </a:r>
            <a:r>
              <a:rPr lang="en-GB" sz="2000" b="1" dirty="0">
                <a:solidFill>
                  <a:srgbClr val="0070C0"/>
                </a:solidFill>
              </a:rPr>
              <a:t>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9946" y="5279132"/>
            <a:ext cx="5321307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cs typeface="Tahoma" pitchFamily="34" charset="0"/>
              </a:rPr>
              <a:t>For 2.4x10</a:t>
            </a:r>
            <a:r>
              <a:rPr lang="en-US" sz="1600" baseline="30000" dirty="0">
                <a:cs typeface="Tahoma" pitchFamily="34" charset="0"/>
              </a:rPr>
              <a:t>11</a:t>
            </a:r>
            <a:r>
              <a:rPr lang="en-US" sz="1600" dirty="0">
                <a:cs typeface="Tahoma" pitchFamily="34" charset="0"/>
              </a:rPr>
              <a:t> ppb </a:t>
            </a:r>
            <a:r>
              <a:rPr lang="en-US" sz="1600" dirty="0" err="1">
                <a:cs typeface="Tahoma" pitchFamily="34" charset="0"/>
              </a:rPr>
              <a:t>Irf</a:t>
            </a:r>
            <a:r>
              <a:rPr lang="en-US" sz="1600" dirty="0">
                <a:cs typeface="Tahoma" pitchFamily="34" charset="0"/>
              </a:rPr>
              <a:t> = 1.0 A 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(g = 0.35) and </a:t>
            </a:r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Pb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=120 kW     → max V</a:t>
            </a:r>
            <a:r>
              <a:rPr lang="en-US" sz="1600" baseline="-25000" dirty="0">
                <a:ea typeface="Tahoma" panose="020B0604030504040204" pitchFamily="34" charset="0"/>
                <a:cs typeface="Tahoma" panose="020B0604030504040204" pitchFamily="34" charset="0"/>
              </a:rPr>
              <a:t>800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 = 1.7 MV for 216 kW and </a:t>
            </a:r>
            <a:r>
              <a:rPr lang="en-US" sz="16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1.6 MV for average 144 kW 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(at cavity input) </a:t>
            </a:r>
            <a:r>
              <a:rPr lang="en-US" sz="16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without pulsing</a:t>
            </a:r>
          </a:p>
          <a:p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→ </a:t>
            </a:r>
            <a:r>
              <a:rPr lang="en-US" sz="1600" dirty="0">
                <a:cs typeface="Tahoma" pitchFamily="34" charset="0"/>
              </a:rPr>
              <a:t> ~ 30% missing to follow V</a:t>
            </a:r>
            <a:r>
              <a:rPr lang="en-US" sz="1600" baseline="-25000" dirty="0">
                <a:cs typeface="Tahoma" pitchFamily="34" charset="0"/>
              </a:rPr>
              <a:t>200</a:t>
            </a:r>
            <a:r>
              <a:rPr lang="en-US" sz="1600" dirty="0">
                <a:cs typeface="Tahoma" pitchFamily="34" charset="0"/>
              </a:rPr>
              <a:t> available after upgrade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24522"/>
            <a:ext cx="4490485" cy="302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0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LHC protons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LLRF loops</a:t>
            </a:r>
          </a:p>
          <a:p>
            <a:pPr lvl="1"/>
            <a:r>
              <a:rPr lang="en-GB" dirty="0"/>
              <a:t>Phase and synchro-loops (&amp; LD) adaptive for wide f</a:t>
            </a:r>
            <a:r>
              <a:rPr lang="en-GB" baseline="-25000" dirty="0"/>
              <a:t>s</a:t>
            </a:r>
            <a:r>
              <a:rPr lang="en-GB" dirty="0"/>
              <a:t> ranges (Q20-Q26)</a:t>
            </a:r>
          </a:p>
          <a:p>
            <a:pPr lvl="1"/>
            <a:r>
              <a:rPr lang="en-GB" dirty="0"/>
              <a:t>FS: switching from radial loop to synchro loop (or frequency loop) at start flat top for stabilizing the radial position before RF off (p FT, ions FT). Add “</a:t>
            </a:r>
            <a:r>
              <a:rPr lang="en-GB" i="1" dirty="0"/>
              <a:t>or </a:t>
            </a:r>
            <a:r>
              <a:rPr lang="en-GB" i="1" dirty="0">
                <a:solidFill>
                  <a:srgbClr val="0070C0"/>
                </a:solidFill>
              </a:rPr>
              <a:t>before fast extraction </a:t>
            </a:r>
            <a:r>
              <a:rPr lang="en-GB" i="1" dirty="0"/>
              <a:t>for synchronization (e.g. LHC or AWAKE)”. </a:t>
            </a:r>
          </a:p>
          <a:p>
            <a:r>
              <a:rPr lang="en-GB" dirty="0">
                <a:solidFill>
                  <a:srgbClr val="0070C0"/>
                </a:solidFill>
              </a:rPr>
              <a:t>Optimum partition of RF voltage </a:t>
            </a:r>
            <a:r>
              <a:rPr lang="en-GB" dirty="0"/>
              <a:t>between 3- and 4-section cavities is a function of intensity and should be automatic in operation (ions, FT beam, HL-LHC beam)</a:t>
            </a:r>
          </a:p>
          <a:p>
            <a:r>
              <a:rPr lang="en-GB" dirty="0"/>
              <a:t>Procedure for accurate </a:t>
            </a:r>
            <a:r>
              <a:rPr lang="en-GB" dirty="0">
                <a:solidFill>
                  <a:srgbClr val="0070C0"/>
                </a:solidFill>
              </a:rPr>
              <a:t>800 MHz phase calibration </a:t>
            </a:r>
            <a:r>
              <a:rPr lang="en-GB" dirty="0"/>
              <a:t>during whole cycle → additional increase of instability threshold in simulations for positive phase shifts. Needs to be done at each start-up and be repeated later during run. </a:t>
            </a:r>
          </a:p>
          <a:p>
            <a:r>
              <a:rPr lang="en-GB" dirty="0"/>
              <a:t>Significant </a:t>
            </a:r>
            <a:r>
              <a:rPr lang="en-GB" dirty="0">
                <a:solidFill>
                  <a:srgbClr val="0070C0"/>
                </a:solidFill>
              </a:rPr>
              <a:t>RF noise reduction</a:t>
            </a:r>
            <a:r>
              <a:rPr lang="en-GB" dirty="0"/>
              <a:t> for both 200 MHz and 800 MHz, especially on flat bottom, is required for particle loss reduction (already in FS)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0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Some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batch-by-batch voltage modulation at each injection of the PS proton batches is used anymore for LHC beam: was applied in the past in Q26 optics with too low matched injection voltage</a:t>
            </a:r>
          </a:p>
          <a:p>
            <a:pPr marL="0" indent="0">
              <a:buNone/>
            </a:pPr>
            <a:r>
              <a:rPr lang="en-GB" dirty="0"/>
              <a:t>	- higher injection voltage for Q20 optics (and Q22)</a:t>
            </a:r>
          </a:p>
          <a:p>
            <a:pPr marL="0" indent="0">
              <a:buNone/>
            </a:pPr>
            <a:r>
              <a:rPr lang="en-GB" dirty="0"/>
              <a:t>	- satellite bunches in LHC</a:t>
            </a:r>
          </a:p>
          <a:p>
            <a:r>
              <a:rPr lang="en-GB" dirty="0"/>
              <a:t>Minimum proton batch spacing 200 ns achieved (not 225 ns), for LHC ions – 100 ns</a:t>
            </a:r>
          </a:p>
        </p:txBody>
      </p:sp>
    </p:spTree>
    <p:extLst>
      <p:ext uri="{BB962C8B-B14F-4D97-AF65-F5344CB8AC3E}">
        <p14:creationId xmlns:p14="http://schemas.microsoft.com/office/powerpoint/2010/main" val="384743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LHC 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9" t="4966" r="6797"/>
          <a:stretch/>
        </p:blipFill>
        <p:spPr>
          <a:xfrm>
            <a:off x="510258" y="2438224"/>
            <a:ext cx="4194265" cy="33817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9259DB-0695-984F-BE73-D547FA9FF6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5" t="5735" r="6962"/>
          <a:stretch/>
        </p:blipFill>
        <p:spPr>
          <a:xfrm>
            <a:off x="7020349" y="2471048"/>
            <a:ext cx="4136565" cy="33030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9824" y="1576308"/>
            <a:ext cx="102789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Improving transition crossing leads to smaller blow-up but beam becomes unstable later: instability is often starting at the 300 </a:t>
            </a:r>
            <a:r>
              <a:rPr lang="en-GB" sz="2200" dirty="0" err="1"/>
              <a:t>GeVZ</a:t>
            </a:r>
            <a:r>
              <a:rPr lang="en-GB" sz="2200" dirty="0"/>
              <a:t>/c (slip-stacking) plateau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8110" y="2761600"/>
            <a:ext cx="1927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75000"/>
                  </a:schemeClr>
                </a:solidFill>
              </a:rPr>
              <a:t>Bad transition,</a:t>
            </a:r>
          </a:p>
          <a:p>
            <a:r>
              <a:rPr lang="en-GB" sz="2000" dirty="0">
                <a:solidFill>
                  <a:schemeClr val="accent5">
                    <a:lumMod val="75000"/>
                  </a:schemeClr>
                </a:solidFill>
              </a:rPr>
              <a:t>not reproducible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98201" y="2660237"/>
            <a:ext cx="2204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75000"/>
                  </a:schemeClr>
                </a:solidFill>
              </a:rPr>
              <a:t>More reproducible,</a:t>
            </a:r>
          </a:p>
          <a:p>
            <a:r>
              <a:rPr lang="en-GB" sz="2000" dirty="0">
                <a:solidFill>
                  <a:schemeClr val="accent5">
                    <a:lumMod val="75000"/>
                  </a:schemeClr>
                </a:solidFill>
              </a:rPr>
              <a:t>but unstable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66587" y="4540470"/>
            <a:ext cx="2468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MD Dec 2018 :  one batch of 4 nominal bunches (</a:t>
            </a:r>
            <a:r>
              <a:rPr lang="en-US" sz="1600" dirty="0">
                <a:solidFill>
                  <a:srgbClr val="C00000"/>
                </a:solidFill>
              </a:rPr>
              <a:t>~2.8E10 charges/</a:t>
            </a:r>
            <a:r>
              <a:rPr lang="en-US" sz="1600" dirty="0"/>
              <a:t>bunch)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9817" y="2506348"/>
            <a:ext cx="11893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75000"/>
                  </a:schemeClr>
                </a:solidFill>
              </a:rPr>
              <a:t>Adjusted </a:t>
            </a:r>
          </a:p>
          <a:p>
            <a:r>
              <a:rPr lang="en-GB" sz="2000" dirty="0">
                <a:solidFill>
                  <a:schemeClr val="accent5">
                    <a:lumMod val="75000"/>
                  </a:schemeClr>
                </a:solidFill>
              </a:rPr>
              <a:t>transition</a:t>
            </a:r>
          </a:p>
          <a:p>
            <a:r>
              <a:rPr lang="en-GB" sz="2000" dirty="0">
                <a:solidFill>
                  <a:schemeClr val="accent5">
                    <a:lumMod val="75000"/>
                  </a:schemeClr>
                </a:solidFill>
              </a:rPr>
              <a:t>crossing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5373232" y="3547729"/>
            <a:ext cx="978408" cy="269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9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LHC 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One-turn delay feedback </a:t>
            </a:r>
            <a:r>
              <a:rPr lang="en-GB" dirty="0"/>
              <a:t>for the 200 MHz RF: after slip-stacking beam intensity becomes comparable to the (low intensity) FT proton beam</a:t>
            </a:r>
          </a:p>
          <a:p>
            <a:r>
              <a:rPr lang="en-GB" dirty="0"/>
              <a:t>Controlled emittance blow-up </a:t>
            </a:r>
            <a:r>
              <a:rPr lang="en-GB" dirty="0">
                <a:solidFill>
                  <a:srgbClr val="0070C0"/>
                </a:solidFill>
              </a:rPr>
              <a:t>before transition crossing (in a single RF) </a:t>
            </a:r>
            <a:r>
              <a:rPr lang="en-GB" dirty="0"/>
              <a:t>using 200 MHz phase modulation. Large bunch-to bunch variation in intensity and bunch length – feasibility?</a:t>
            </a:r>
          </a:p>
          <a:p>
            <a:r>
              <a:rPr lang="en-GB" dirty="0"/>
              <a:t>Use of the 800 MHz RF (above transition) - tested end 2018 (no effect). </a:t>
            </a:r>
            <a:r>
              <a:rPr lang="en-GB" dirty="0">
                <a:solidFill>
                  <a:srgbClr val="0070C0"/>
                </a:solidFill>
              </a:rPr>
              <a:t>Separate control of two cavities (?) </a:t>
            </a:r>
            <a:r>
              <a:rPr lang="en-GB" dirty="0"/>
              <a:t>during slip stacking</a:t>
            </a:r>
          </a:p>
          <a:p>
            <a:r>
              <a:rPr lang="en-GB" dirty="0"/>
              <a:t>RF noise reduction on flat bottom with </a:t>
            </a:r>
            <a:r>
              <a:rPr lang="en-GB" dirty="0">
                <a:solidFill>
                  <a:srgbClr val="0070C0"/>
                </a:solidFill>
              </a:rPr>
              <a:t>fixed h</a:t>
            </a:r>
            <a:r>
              <a:rPr lang="en-GB" dirty="0"/>
              <a:t> (4653) avoiding FM&amp;AM</a:t>
            </a:r>
          </a:p>
          <a:p>
            <a:r>
              <a:rPr lang="en-GB" dirty="0">
                <a:solidFill>
                  <a:srgbClr val="0070C0"/>
                </a:solidFill>
              </a:rPr>
              <a:t>Phase loop per beam </a:t>
            </a:r>
            <a:r>
              <a:rPr lang="en-GB" dirty="0"/>
              <a:t>(signal from “edge” bunches) during slip stacking</a:t>
            </a:r>
          </a:p>
          <a:p>
            <a:r>
              <a:rPr lang="en-GB" dirty="0"/>
              <a:t>Fast </a:t>
            </a:r>
            <a:r>
              <a:rPr lang="en-GB" dirty="0">
                <a:solidFill>
                  <a:srgbClr val="0070C0"/>
                </a:solidFill>
              </a:rPr>
              <a:t>voltage reduction between batches </a:t>
            </a:r>
            <a:r>
              <a:rPr lang="en-GB" dirty="0"/>
              <a:t>during slip stacking</a:t>
            </a:r>
          </a:p>
          <a:p>
            <a:r>
              <a:rPr lang="en-GB" dirty="0"/>
              <a:t>Fast (~ T</a:t>
            </a:r>
            <a:r>
              <a:rPr lang="en-GB" baseline="-25000" dirty="0"/>
              <a:t>rev</a:t>
            </a:r>
            <a:r>
              <a:rPr lang="en-GB" dirty="0"/>
              <a:t>) </a:t>
            </a:r>
            <a:r>
              <a:rPr lang="en-GB" dirty="0">
                <a:solidFill>
                  <a:srgbClr val="0070C0"/>
                </a:solidFill>
              </a:rPr>
              <a:t>voltage step </a:t>
            </a:r>
            <a:r>
              <a:rPr lang="en-GB" dirty="0"/>
              <a:t>for bunch rotation at extraction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27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FT-type proton beam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dirty="0"/>
              <a:t>FT </a:t>
            </a:r>
            <a:r>
              <a:rPr lang="fr-FR" sz="2400" dirty="0" err="1"/>
              <a:t>beam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unstable</a:t>
            </a:r>
            <a:r>
              <a:rPr lang="fr-FR" sz="2400" dirty="0"/>
              <a:t> </a:t>
            </a:r>
            <a:r>
              <a:rPr lang="fr-FR" sz="2400" dirty="0" err="1"/>
              <a:t>during</a:t>
            </a:r>
            <a:r>
              <a:rPr lang="fr-FR" sz="2400" dirty="0"/>
              <a:t> </a:t>
            </a:r>
            <a:r>
              <a:rPr lang="fr-FR" sz="2400" dirty="0" err="1"/>
              <a:t>ramp</a:t>
            </a:r>
            <a:r>
              <a:rPr lang="fr-FR" sz="2400" dirty="0"/>
              <a:t>, maximum </a:t>
            </a:r>
            <a:r>
              <a:rPr lang="fr-FR" sz="2400" dirty="0" err="1"/>
              <a:t>available</a:t>
            </a:r>
            <a:r>
              <a:rPr lang="fr-FR" sz="2400" dirty="0"/>
              <a:t> 200 MHz voltage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used</a:t>
            </a:r>
            <a:r>
              <a:rPr lang="fr-FR" sz="2400" dirty="0"/>
              <a:t> </a:t>
            </a:r>
            <a:r>
              <a:rPr lang="fr-FR" sz="2400" dirty="0" err="1"/>
              <a:t>during</a:t>
            </a:r>
            <a:r>
              <a:rPr lang="fr-FR" sz="2400" dirty="0"/>
              <a:t> </a:t>
            </a:r>
            <a:r>
              <a:rPr lang="fr-FR" sz="2400" dirty="0" err="1"/>
              <a:t>acceleration</a:t>
            </a:r>
            <a:r>
              <a:rPr lang="fr-FR" sz="2400" dirty="0"/>
              <a:t> due to </a:t>
            </a:r>
            <a:r>
              <a:rPr lang="fr-FR" sz="2400" dirty="0" err="1"/>
              <a:t>uncontrolled</a:t>
            </a:r>
            <a:r>
              <a:rPr lang="fr-FR" sz="2400" dirty="0"/>
              <a:t> </a:t>
            </a:r>
            <a:r>
              <a:rPr lang="fr-FR" sz="2400" dirty="0" err="1"/>
              <a:t>emittance</a:t>
            </a:r>
            <a:r>
              <a:rPr lang="fr-FR" sz="2400" dirty="0"/>
              <a:t> </a:t>
            </a:r>
            <a:r>
              <a:rPr lang="fr-FR" sz="2400" dirty="0" err="1"/>
              <a:t>blow</a:t>
            </a:r>
            <a:r>
              <a:rPr lang="fr-FR" sz="2400" dirty="0"/>
              <a:t>-up and </a:t>
            </a:r>
            <a:r>
              <a:rPr lang="fr-FR" sz="2400" dirty="0" err="1"/>
              <a:t>losses</a:t>
            </a:r>
            <a:endParaRPr lang="fr-FR" sz="2400" dirty="0"/>
          </a:p>
          <a:p>
            <a:r>
              <a:rPr lang="fr-FR" sz="2400" dirty="0"/>
              <a:t>Use of the 800 MHz RF (</a:t>
            </a:r>
            <a:r>
              <a:rPr lang="fr-FR" sz="2400" dirty="0" err="1"/>
              <a:t>already</a:t>
            </a:r>
            <a:r>
              <a:rPr lang="fr-FR" sz="2400" dirty="0"/>
              <a:t> in the </a:t>
            </a:r>
            <a:r>
              <a:rPr lang="fr-FR" sz="2400" dirty="0" err="1"/>
              <a:t>functional</a:t>
            </a:r>
            <a:r>
              <a:rPr lang="fr-FR" sz="2400" dirty="0"/>
              <a:t> </a:t>
            </a:r>
            <a:r>
              <a:rPr lang="fr-FR" sz="2400" dirty="0" err="1"/>
              <a:t>specifications</a:t>
            </a:r>
            <a:r>
              <a:rPr lang="fr-FR" sz="2400" dirty="0"/>
              <a:t>) </a:t>
            </a:r>
            <a:r>
              <a:rPr lang="fr-FR" sz="2400" dirty="0" err="1"/>
              <a:t>can</a:t>
            </a:r>
            <a:r>
              <a:rPr lang="fr-FR" sz="2400" dirty="0"/>
              <a:t> help to stabilise the </a:t>
            </a:r>
            <a:r>
              <a:rPr lang="fr-FR" sz="2400" dirty="0" err="1"/>
              <a:t>beam</a:t>
            </a:r>
            <a:endParaRPr lang="fr-FR" sz="2400" dirty="0"/>
          </a:p>
          <a:p>
            <a:r>
              <a:rPr lang="fr-FR" sz="2400" dirty="0" err="1"/>
              <a:t>Controlled</a:t>
            </a:r>
            <a:r>
              <a:rPr lang="fr-FR" sz="2400" dirty="0"/>
              <a:t> </a:t>
            </a:r>
            <a:r>
              <a:rPr lang="fr-FR" sz="2400" dirty="0" err="1"/>
              <a:t>emittance</a:t>
            </a:r>
            <a:r>
              <a:rPr lang="fr-FR" sz="2400" dirty="0"/>
              <a:t> </a:t>
            </a:r>
            <a:r>
              <a:rPr lang="fr-FR" sz="2400" dirty="0" err="1"/>
              <a:t>blow</a:t>
            </a:r>
            <a:r>
              <a:rPr lang="fr-FR" sz="2400" dirty="0"/>
              <a:t>-up </a:t>
            </a:r>
            <a:r>
              <a:rPr lang="fr-FR" sz="2400" dirty="0" err="1"/>
              <a:t>may</a:t>
            </a:r>
            <a:r>
              <a:rPr lang="fr-FR" sz="2400" dirty="0"/>
              <a:t> </a:t>
            </a:r>
            <a:r>
              <a:rPr lang="fr-FR" sz="2400" dirty="0" err="1"/>
              <a:t>also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needed</a:t>
            </a:r>
            <a:r>
              <a:rPr lang="fr-FR" sz="2400" dirty="0"/>
              <a:t> for </a:t>
            </a:r>
            <a:r>
              <a:rPr lang="fr-FR" sz="2400" dirty="0" err="1"/>
              <a:t>beam</a:t>
            </a:r>
            <a:r>
              <a:rPr lang="fr-FR" sz="2400" dirty="0"/>
              <a:t> stabilisation</a:t>
            </a:r>
          </a:p>
          <a:p>
            <a:r>
              <a:rPr lang="fr-FR" sz="2400" dirty="0"/>
              <a:t>Variable gain of 1-turn-delay feedback (</a:t>
            </a:r>
            <a:r>
              <a:rPr lang="fr-FR" sz="2400" dirty="0" err="1"/>
              <a:t>from</a:t>
            </a:r>
            <a:r>
              <a:rPr lang="fr-FR" sz="2400" dirty="0"/>
              <a:t> high </a:t>
            </a:r>
            <a:r>
              <a:rPr lang="fr-FR" sz="2400" dirty="0" err="1"/>
              <a:t>intensity</a:t>
            </a:r>
            <a:r>
              <a:rPr lang="fr-FR" sz="2400" dirty="0"/>
              <a:t> CNGS </a:t>
            </a:r>
            <a:r>
              <a:rPr lang="fr-FR" sz="2400" dirty="0" err="1"/>
              <a:t>studies</a:t>
            </a:r>
            <a:r>
              <a:rPr lang="fr-FR" sz="2400" dirty="0"/>
              <a:t> in 2005)</a:t>
            </a:r>
          </a:p>
          <a:p>
            <a:r>
              <a:rPr lang="fr-FR" sz="2400" dirty="0" err="1"/>
              <a:t>Individual</a:t>
            </a:r>
            <a:r>
              <a:rPr lang="fr-FR" sz="2400" dirty="0"/>
              <a:t> capture of </a:t>
            </a:r>
            <a:r>
              <a:rPr lang="fr-FR" sz="2400" dirty="0" err="1"/>
              <a:t>two</a:t>
            </a:r>
            <a:r>
              <a:rPr lang="fr-FR" sz="2400" dirty="0"/>
              <a:t> PS </a:t>
            </a:r>
            <a:r>
              <a:rPr lang="fr-FR" sz="2400" dirty="0" err="1"/>
              <a:t>batches</a:t>
            </a:r>
            <a:r>
              <a:rPr lang="fr-FR" sz="2400" dirty="0"/>
              <a:t> (</a:t>
            </a:r>
            <a:r>
              <a:rPr lang="fr-FR" sz="2400" dirty="0" err="1"/>
              <a:t>reduced</a:t>
            </a:r>
            <a:r>
              <a:rPr lang="fr-FR" sz="2400" dirty="0"/>
              <a:t> injection voltage), </a:t>
            </a:r>
            <a:r>
              <a:rPr lang="fr-FR" sz="2400" dirty="0" err="1"/>
              <a:t>also</a:t>
            </a:r>
            <a:r>
              <a:rPr lang="fr-FR" sz="2400" dirty="0"/>
              <a:t> for FT-ions</a:t>
            </a:r>
          </a:p>
          <a:p>
            <a:r>
              <a:rPr lang="fr-FR" sz="2400" dirty="0"/>
              <a:t>Synchro- </a:t>
            </a:r>
            <a:r>
              <a:rPr lang="fr-FR" sz="2400" dirty="0" err="1"/>
              <a:t>loop</a:t>
            </a:r>
            <a:r>
              <a:rPr lang="fr-FR" sz="2400" dirty="0"/>
              <a:t> adaptive to </a:t>
            </a:r>
            <a:r>
              <a:rPr lang="fr-FR" sz="2400" dirty="0" err="1"/>
              <a:t>f</a:t>
            </a:r>
            <a:r>
              <a:rPr lang="fr-FR" sz="2400" baseline="-25000" dirty="0" err="1"/>
              <a:t>s</a:t>
            </a:r>
            <a:r>
              <a:rPr lang="fr-FR" sz="2400" baseline="-25000" dirty="0"/>
              <a:t> </a:t>
            </a:r>
            <a:r>
              <a:rPr lang="fr-FR" sz="2400" dirty="0"/>
              <a:t>(</a:t>
            </a:r>
            <a:r>
              <a:rPr lang="fr-FR" sz="2400" dirty="0" err="1"/>
              <a:t>like</a:t>
            </a:r>
            <a:r>
              <a:rPr lang="fr-FR" sz="2400" dirty="0"/>
              <a:t> </a:t>
            </a:r>
            <a:r>
              <a:rPr lang="fr-FR" sz="2400" dirty="0" err="1"/>
              <a:t>now</a:t>
            </a:r>
            <a:r>
              <a:rPr lang="fr-FR" sz="2400" dirty="0"/>
              <a:t> for LHC </a:t>
            </a:r>
            <a:r>
              <a:rPr lang="fr-FR" sz="2400" dirty="0" err="1"/>
              <a:t>beams</a:t>
            </a:r>
            <a:r>
              <a:rPr lang="fr-FR" sz="2400" dirty="0"/>
              <a:t>)</a:t>
            </a:r>
          </a:p>
          <a:p>
            <a:r>
              <a:rPr lang="en-GB" sz="2400" dirty="0"/>
              <a:t>The option to switch </a:t>
            </a:r>
            <a:r>
              <a:rPr lang="en-GB" sz="2400" dirty="0">
                <a:solidFill>
                  <a:srgbClr val="0070C0"/>
                </a:solidFill>
              </a:rPr>
              <a:t>from synchro- to radial loop </a:t>
            </a:r>
            <a:r>
              <a:rPr lang="en-GB" sz="2400" dirty="0"/>
              <a:t>is also required before the start of the ramp, if the ramp is performed on the radial loop (as in case of transition crossing)</a:t>
            </a:r>
            <a:endParaRPr lang="fr-FR" sz="2400" dirty="0"/>
          </a:p>
          <a:p>
            <a:r>
              <a:rPr lang="fr-FR" sz="2400" dirty="0" err="1"/>
              <a:t>Keep</a:t>
            </a:r>
            <a:r>
              <a:rPr lang="fr-FR" sz="2400" dirty="0"/>
              <a:t> an « extraction </a:t>
            </a:r>
            <a:r>
              <a:rPr lang="fr-FR" sz="2400" dirty="0" err="1"/>
              <a:t>frequency</a:t>
            </a:r>
            <a:r>
              <a:rPr lang="fr-FR" sz="2400" dirty="0"/>
              <a:t> </a:t>
            </a:r>
            <a:r>
              <a:rPr lang="fr-FR" sz="2400" dirty="0" err="1"/>
              <a:t>loop</a:t>
            </a:r>
            <a:r>
              <a:rPr lang="fr-FR" sz="2400" dirty="0"/>
              <a:t> » (as at </a:t>
            </a:r>
            <a:r>
              <a:rPr lang="fr-FR" sz="2400" dirty="0" err="1"/>
              <a:t>present</a:t>
            </a:r>
            <a:r>
              <a:rPr lang="fr-FR" sz="2400" dirty="0"/>
              <a:t>)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makes</a:t>
            </a:r>
            <a:r>
              <a:rPr lang="fr-FR" sz="2400" dirty="0"/>
              <a:t> </a:t>
            </a:r>
            <a:r>
              <a:rPr lang="fr-FR" sz="2400" dirty="0" err="1"/>
              <a:t>f</a:t>
            </a:r>
            <a:r>
              <a:rPr lang="fr-FR" sz="2400" baseline="-25000" dirty="0" err="1"/>
              <a:t>RF</a:t>
            </a:r>
            <a:r>
              <a:rPr lang="fr-FR" sz="2400" baseline="-25000" dirty="0"/>
              <a:t> </a:t>
            </a:r>
            <a:r>
              <a:rPr lang="fr-FR" sz="2400" dirty="0"/>
              <a:t>and </a:t>
            </a:r>
            <a:r>
              <a:rPr lang="fr-FR" sz="2400" dirty="0" err="1"/>
              <a:t>f</a:t>
            </a:r>
            <a:r>
              <a:rPr lang="fr-FR" sz="2400" baseline="-25000" dirty="0" err="1"/>
              <a:t>rev</a:t>
            </a:r>
            <a:r>
              <a:rPr lang="fr-FR" sz="2400" dirty="0"/>
              <a:t> </a:t>
            </a:r>
            <a:r>
              <a:rPr lang="fr-FR" sz="2400" dirty="0" err="1"/>
              <a:t>available</a:t>
            </a:r>
            <a:r>
              <a:rPr lang="fr-FR" sz="2400" dirty="0"/>
              <a:t> </a:t>
            </a:r>
            <a:r>
              <a:rPr lang="fr-FR" sz="2400" dirty="0" err="1"/>
              <a:t>also</a:t>
            </a:r>
            <a:r>
              <a:rPr lang="fr-FR" sz="2400" dirty="0"/>
              <a:t> </a:t>
            </a:r>
            <a:r>
              <a:rPr lang="fr-FR" sz="2400" dirty="0" err="1"/>
              <a:t>after</a:t>
            </a:r>
            <a:r>
              <a:rPr lang="fr-FR" sz="2400" dirty="0"/>
              <a:t> the RF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switched</a:t>
            </a:r>
            <a:r>
              <a:rPr lang="fr-FR" sz="2400" dirty="0"/>
              <a:t> off, </a:t>
            </a:r>
            <a:r>
              <a:rPr lang="fr-FR" sz="2400" dirty="0" err="1"/>
              <a:t>during</a:t>
            </a:r>
            <a:r>
              <a:rPr lang="fr-FR" sz="2400" dirty="0"/>
              <a:t> slow extraction. </a:t>
            </a:r>
            <a:r>
              <a:rPr lang="fr-FR" sz="2400" dirty="0" err="1"/>
              <a:t>Useful</a:t>
            </a:r>
            <a:r>
              <a:rPr lang="fr-FR" sz="2400" dirty="0"/>
              <a:t> for </a:t>
            </a:r>
            <a:r>
              <a:rPr lang="fr-FR" sz="2400" dirty="0" err="1"/>
              <a:t>exp</a:t>
            </a:r>
            <a:r>
              <a:rPr lang="fr-FR" sz="2400" dirty="0"/>
              <a:t>. and </a:t>
            </a:r>
            <a:r>
              <a:rPr lang="fr-FR" sz="2400" dirty="0" err="1"/>
              <a:t>beam</a:t>
            </a:r>
            <a:r>
              <a:rPr lang="fr-FR" sz="2400" dirty="0"/>
              <a:t> observation</a:t>
            </a:r>
          </a:p>
          <a:p>
            <a:r>
              <a:rPr lang="fr-FR" sz="2400" dirty="0"/>
              <a:t>Use of longitudinal damper?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9052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Controlled emittance blow-up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Remarks:</a:t>
            </a:r>
          </a:p>
          <a:p>
            <a:r>
              <a:rPr lang="en-GB" dirty="0"/>
              <a:t>Controlled emittance blow-up was not practically used in operation during run2, after switching to the Q20 optics in the SPS</a:t>
            </a:r>
          </a:p>
          <a:p>
            <a:r>
              <a:rPr lang="en-GB" dirty="0"/>
              <a:t>Attempts to apply controlled emittance in a single RF system (ions) were not successful and very difficult in a double RF with Q22 (protons)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Possible solutions:</a:t>
            </a:r>
          </a:p>
          <a:p>
            <a:r>
              <a:rPr lang="en-GB" dirty="0"/>
              <a:t>Feedforward on bunch intensity and length (+ info from injected emittance and voltage program)?</a:t>
            </a:r>
          </a:p>
          <a:p>
            <a:r>
              <a:rPr lang="en-GB" dirty="0"/>
              <a:t>Feedback on bunch length during BUP?</a:t>
            </a:r>
          </a:p>
          <a:p>
            <a:r>
              <a:rPr lang="en-GB" dirty="0"/>
              <a:t>Use of 800 MHz (phase modulation)?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6256</TotalTime>
  <Words>861</Words>
  <Application>Microsoft Macintosh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Beam dynamics requirements  after LS2</vt:lpstr>
      <vt:lpstr>LHC protons</vt:lpstr>
      <vt:lpstr>200 MHz and 800 MHz voltage available on             the SPS flat top for different values of RF power                                               </vt:lpstr>
      <vt:lpstr>LHC protons</vt:lpstr>
      <vt:lpstr>Some remarks</vt:lpstr>
      <vt:lpstr>LHC ions</vt:lpstr>
      <vt:lpstr>LHC ions </vt:lpstr>
      <vt:lpstr>FT-type proton beam</vt:lpstr>
      <vt:lpstr>Controlled emittance blow-up</vt:lpstr>
    </vt:vector>
  </TitlesOfParts>
  <Company>CERN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dynamics requirements  after LS2</dc:title>
  <dc:creator>Elena Chapochnikova</dc:creator>
  <cp:lastModifiedBy>Microsoft Office User</cp:lastModifiedBy>
  <cp:revision>85</cp:revision>
  <dcterms:created xsi:type="dcterms:W3CDTF">2019-01-07T14:33:29Z</dcterms:created>
  <dcterms:modified xsi:type="dcterms:W3CDTF">2019-01-17T14:25:15Z</dcterms:modified>
</cp:coreProperties>
</file>