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88" r:id="rId2"/>
    <p:sldId id="466" r:id="rId3"/>
    <p:sldId id="469" r:id="rId4"/>
    <p:sldId id="462" r:id="rId5"/>
    <p:sldId id="463" r:id="rId6"/>
    <p:sldId id="464" r:id="rId7"/>
    <p:sldId id="470" r:id="rId8"/>
    <p:sldId id="465" r:id="rId9"/>
    <p:sldId id="467" r:id="rId10"/>
    <p:sldId id="468" r:id="rId11"/>
    <p:sldId id="424" r:id="rId12"/>
    <p:sldId id="444" r:id="rId13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0000"/>
    <a:srgbClr val="0000FF"/>
    <a:srgbClr val="19D596"/>
    <a:srgbClr val="41E0F1"/>
    <a:srgbClr val="EB7DC6"/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5701" autoAdjust="0"/>
  </p:normalViewPr>
  <p:slideViewPr>
    <p:cSldViewPr snapToGrid="0">
      <p:cViewPr varScale="1">
        <p:scale>
          <a:sx n="130" d="100"/>
          <a:sy n="130" d="100"/>
        </p:scale>
        <p:origin x="108" y="216"/>
      </p:cViewPr>
      <p:guideLst>
        <p:guide orient="horz" pos="216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62" y="3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4C58-C7F4-46DF-877F-89F37E80852E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6948172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62" y="6948172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8596-93B5-45D9-AA7E-794FF3E0F1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79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62" y="3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9D56E-B78E-4961-B86C-F98E5B945B3E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914400"/>
            <a:ext cx="3292475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1" y="3520440"/>
            <a:ext cx="7680960" cy="2880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948172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62" y="6948172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CF955-FC90-41D1-8275-F7A2CC83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69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6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19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52AB-0279-4F27-B745-9AE7AB92DAA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79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75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85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58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64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00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6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942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28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8911-81DF-40FF-B8C3-F5DDD91B14CE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2B91-5CEF-4B98-A74C-802504CDABF2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6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DBE6-FC89-41EE-B231-28A4E3C16F1C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0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61"/>
            <a:ext cx="8763034" cy="47456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2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51E6-15AF-4B42-8DBD-377A1D01E9B6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5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F7EF-7F45-4446-8E0A-8A62475A4F52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7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9D7-AD75-40F7-8E08-8A1773C06D56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1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898-A4DE-4853-85A5-4FF8272B33EF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4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DF0F-7106-431D-A2BE-908BBED6AE24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6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E53F6-38FD-464C-B1D2-D4CCB228DC18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6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4CD9-55F3-44E2-8064-A3C11C15E617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2082-693E-4A0E-BD59-95766A750A6C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3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95AC-357D-48FA-AB7B-73D794C89959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5680"/>
            <a:ext cx="7772400" cy="3863302"/>
          </a:xfr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5300" b="1" dirty="0" smtClean="0"/>
              <a:t>Update on </a:t>
            </a:r>
            <a:br>
              <a:rPr lang="en-GB" sz="5300" b="1" dirty="0" smtClean="0"/>
            </a:br>
            <a:r>
              <a:rPr lang="en-GB" sz="5300" b="1" dirty="0" smtClean="0"/>
              <a:t>the SPS 80 MHz RF system evaluation</a:t>
            </a:r>
            <a:br>
              <a:rPr lang="en-GB" sz="5300" b="1" dirty="0" smtClean="0"/>
            </a:br>
            <a:r>
              <a:rPr lang="en-GB" sz="5400" b="1" dirty="0"/>
              <a:t/>
            </a:r>
            <a:br>
              <a:rPr lang="en-GB" sz="5400" b="1" dirty="0"/>
            </a:br>
            <a:r>
              <a:rPr lang="en-GB" sz="2700" b="1" dirty="0" smtClean="0">
                <a:solidFill>
                  <a:schemeClr val="bg1"/>
                </a:solidFill>
              </a:rPr>
              <a:t>s</a:t>
            </a:r>
            <a:r>
              <a:rPr lang="en-GB" sz="5400" dirty="0"/>
              <a:t/>
            </a:r>
            <a:br>
              <a:rPr lang="en-GB" sz="5400" dirty="0"/>
            </a:br>
            <a:r>
              <a:rPr lang="en-GB" sz="1800" dirty="0" smtClean="0"/>
              <a:t>6</a:t>
            </a:r>
            <a:r>
              <a:rPr lang="en-GB" sz="1800" baseline="30000" dirty="0" smtClean="0"/>
              <a:t>th</a:t>
            </a:r>
            <a:r>
              <a:rPr lang="en-GB" sz="1800" dirty="0" smtClean="0"/>
              <a:t> </a:t>
            </a:r>
            <a:r>
              <a:rPr lang="en-GB" sz="1800" dirty="0"/>
              <a:t>of </a:t>
            </a:r>
            <a:r>
              <a:rPr lang="en-GB" sz="1800" dirty="0" smtClean="0"/>
              <a:t>June </a:t>
            </a:r>
            <a:r>
              <a:rPr lang="en-GB" sz="1800" dirty="0"/>
              <a:t>2018</a:t>
            </a:r>
            <a:endParaRPr lang="en-US" sz="1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950" y="46229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J. Repond, E. Shaposhnikova</a:t>
            </a:r>
            <a:endParaRPr lang="en-US" sz="2400" i="1" dirty="0"/>
          </a:p>
        </p:txBody>
      </p:sp>
      <p:sp>
        <p:nvSpPr>
          <p:cNvPr id="5" name="ZoneTexte 4"/>
          <p:cNvSpPr txBox="1"/>
          <p:nvPr/>
        </p:nvSpPr>
        <p:spPr>
          <a:xfrm flipH="1">
            <a:off x="75584" y="5338529"/>
            <a:ext cx="9008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/>
              <a:t>Acknowledgements</a:t>
            </a:r>
            <a:r>
              <a:rPr lang="fr-FR" sz="2000" dirty="0"/>
              <a:t>: A. Lasheen, H. </a:t>
            </a:r>
            <a:r>
              <a:rPr lang="fr-FR" sz="2000" dirty="0" smtClean="0"/>
              <a:t>Damerau, G</a:t>
            </a:r>
            <a:r>
              <a:rPr lang="fr-FR" sz="2000" dirty="0"/>
              <a:t>. Papotti</a:t>
            </a:r>
            <a:r>
              <a:rPr lang="en-US" sz="2000" dirty="0"/>
              <a:t>, BLonD dev. team.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3613" y="3414223"/>
            <a:ext cx="391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LIU-SPS </a:t>
            </a:r>
            <a:r>
              <a:rPr lang="fr-CH" dirty="0" err="1"/>
              <a:t>Beam</a:t>
            </a:r>
            <a:r>
              <a:rPr lang="fr-CH" dirty="0"/>
              <a:t> Dynamics </a:t>
            </a:r>
            <a:r>
              <a:rPr lang="fr-CH" dirty="0" err="1"/>
              <a:t>Working</a:t>
            </a:r>
            <a:r>
              <a:rPr lang="fr-CH" dirty="0"/>
              <a:t>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62" y="194067"/>
            <a:ext cx="9144000" cy="829411"/>
          </a:xfrm>
        </p:spPr>
        <p:txBody>
          <a:bodyPr>
            <a:noAutofit/>
          </a:bodyPr>
          <a:lstStyle/>
          <a:p>
            <a:r>
              <a:rPr lang="fr-CH" sz="4000" dirty="0" err="1" smtClean="0">
                <a:solidFill>
                  <a:schemeClr val="accent1"/>
                </a:solidFill>
              </a:rPr>
              <a:t>Losses</a:t>
            </a:r>
            <a:r>
              <a:rPr lang="fr-CH" sz="4000" dirty="0" smtClean="0">
                <a:solidFill>
                  <a:schemeClr val="accent1"/>
                </a:solidFill>
              </a:rPr>
              <a:t> versus </a:t>
            </a:r>
            <a:r>
              <a:rPr lang="fr-CH" sz="4000" dirty="0" err="1" smtClean="0">
                <a:solidFill>
                  <a:schemeClr val="accent1"/>
                </a:solidFill>
              </a:rPr>
              <a:t>emittance</a:t>
            </a:r>
            <a:r>
              <a:rPr lang="fr-CH" sz="4000" dirty="0" smtClean="0">
                <a:solidFill>
                  <a:schemeClr val="accent1"/>
                </a:solidFill>
              </a:rPr>
              <a:t> </a:t>
            </a:r>
            <a:r>
              <a:rPr lang="fr-CH" sz="4000" dirty="0" err="1" smtClean="0">
                <a:solidFill>
                  <a:schemeClr val="accent1"/>
                </a:solidFill>
              </a:rPr>
              <a:t>extracted</a:t>
            </a:r>
            <a:r>
              <a:rPr lang="fr-CH" sz="4000" dirty="0" smtClean="0">
                <a:solidFill>
                  <a:schemeClr val="accent1"/>
                </a:solidFill>
              </a:rPr>
              <a:t> </a:t>
            </a:r>
            <a:r>
              <a:rPr lang="fr-CH" sz="4000" dirty="0" err="1" smtClean="0">
                <a:solidFill>
                  <a:schemeClr val="accent1"/>
                </a:solidFill>
              </a:rPr>
              <a:t>from</a:t>
            </a:r>
            <a:r>
              <a:rPr lang="fr-CH" sz="4000" dirty="0" smtClean="0">
                <a:solidFill>
                  <a:schemeClr val="accent1"/>
                </a:solidFill>
              </a:rPr>
              <a:t> PS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38" y="2396975"/>
            <a:ext cx="3925420" cy="2901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69" y="2451852"/>
            <a:ext cx="3925419" cy="2901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68694" y="1876875"/>
                <a:ext cx="23809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200" b="1" dirty="0" smtClean="0"/>
                  <a:t>Losses in </a:t>
                </a:r>
                <a:r>
                  <a:rPr lang="fr-CH" sz="1200" b="1" dirty="0" err="1" smtClean="0"/>
                  <a:t>function</a:t>
                </a:r>
                <a:r>
                  <a:rPr lang="fr-CH" sz="1200" b="1" dirty="0" smtClean="0"/>
                  <a:t> of PS </a:t>
                </a:r>
                <a:r>
                  <a:rPr lang="fr-CH" sz="1200" b="1" dirty="0" err="1" smtClean="0"/>
                  <a:t>emittance</a:t>
                </a:r>
                <a:endParaRPr lang="fr-CH" sz="1200" b="1" dirty="0" smtClean="0"/>
              </a:p>
              <a:p>
                <a:pPr algn="ctr"/>
                <a:r>
                  <a:rPr lang="fr-CH" sz="1200" b="1" dirty="0" err="1" smtClean="0"/>
                  <a:t>Different</a:t>
                </a:r>
                <a:r>
                  <a:rPr lang="fr-CH" sz="1200" b="1" dirty="0" smtClean="0"/>
                  <a:t> </a:t>
                </a:r>
                <a:r>
                  <a:rPr lang="fr-CH" sz="1200" b="1" dirty="0" err="1" smtClean="0"/>
                  <a:t>assumptions</a:t>
                </a:r>
                <a:r>
                  <a:rPr lang="fr-CH" sz="1200" b="1" dirty="0" smtClean="0"/>
                  <a:t> on </a:t>
                </a:r>
                <a:r>
                  <a:rPr lang="fr-CH" sz="1200" b="1" dirty="0" err="1" smtClean="0"/>
                  <a:t>tails</a:t>
                </a:r>
                <a:r>
                  <a:rPr lang="fr-CH" sz="1200" b="1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200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fr-CH" sz="12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sz="1200" b="1" dirty="0" smtClean="0"/>
                  <a:t>)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CH" sz="12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2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CH" sz="12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𝟖𝟎</m:t>
                        </m:r>
                      </m:sub>
                    </m:sSub>
                    <m:r>
                      <a:rPr lang="fr-CH" sz="1200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1200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CH" sz="1200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CH" sz="1200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1200" b="1" dirty="0" smtClean="0">
                    <a:solidFill>
                      <a:srgbClr val="CC0099"/>
                    </a:solidFill>
                  </a:rPr>
                  <a:t> MV</a:t>
                </a:r>
                <a:endParaRPr lang="en-US" sz="1200" b="1" dirty="0">
                  <a:solidFill>
                    <a:srgbClr val="CC0099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694" y="1876875"/>
                <a:ext cx="2380908" cy="646331"/>
              </a:xfrm>
              <a:prstGeom prst="rect">
                <a:avLst/>
              </a:prstGeom>
              <a:blipFill>
                <a:blip r:embed="rId5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81397" y="1847986"/>
                <a:ext cx="23809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200" b="1" dirty="0" smtClean="0"/>
                  <a:t>Losses in </a:t>
                </a:r>
                <a:r>
                  <a:rPr lang="fr-CH" sz="1200" b="1" dirty="0" err="1" smtClean="0"/>
                  <a:t>function</a:t>
                </a:r>
                <a:r>
                  <a:rPr lang="fr-CH" sz="1200" b="1" dirty="0" smtClean="0"/>
                  <a:t> of PS </a:t>
                </a:r>
                <a:r>
                  <a:rPr lang="fr-CH" sz="1200" b="1" dirty="0" err="1" smtClean="0"/>
                  <a:t>emittance</a:t>
                </a:r>
                <a:endParaRPr lang="fr-CH" sz="1200" b="1" dirty="0" smtClean="0"/>
              </a:p>
              <a:p>
                <a:pPr algn="ctr"/>
                <a:r>
                  <a:rPr lang="fr-CH" sz="1200" b="1" dirty="0" err="1" smtClean="0"/>
                  <a:t>Different</a:t>
                </a:r>
                <a:r>
                  <a:rPr lang="fr-CH" sz="1200" b="1" dirty="0" smtClean="0"/>
                  <a:t> </a:t>
                </a:r>
                <a:r>
                  <a:rPr lang="fr-CH" sz="1200" b="1" dirty="0" err="1" smtClean="0"/>
                  <a:t>assumptions</a:t>
                </a:r>
                <a:r>
                  <a:rPr lang="fr-CH" sz="1200" b="1" dirty="0" smtClean="0"/>
                  <a:t> on </a:t>
                </a:r>
                <a:r>
                  <a:rPr lang="fr-CH" sz="1200" b="1" dirty="0" err="1" smtClean="0"/>
                  <a:t>tails</a:t>
                </a:r>
                <a:r>
                  <a:rPr lang="fr-CH" sz="1200" b="1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200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fr-CH" sz="12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sz="1200" b="1" dirty="0" smtClean="0"/>
                  <a:t>)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CH" sz="12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2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CH" sz="12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𝟖𝟎</m:t>
                        </m:r>
                      </m:sub>
                    </m:sSub>
                    <m:r>
                      <a:rPr lang="fr-CH" sz="1200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1200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CH" sz="1200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CH" sz="1200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1200" b="1" dirty="0" smtClean="0">
                    <a:solidFill>
                      <a:srgbClr val="CC0099"/>
                    </a:solidFill>
                  </a:rPr>
                  <a:t> MV</a:t>
                </a:r>
                <a:endParaRPr lang="en-US" sz="1200" b="1" dirty="0">
                  <a:solidFill>
                    <a:srgbClr val="CC0099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397" y="1847986"/>
                <a:ext cx="2380908" cy="646331"/>
              </a:xfrm>
              <a:prstGeom prst="rect">
                <a:avLst/>
              </a:prstGeom>
              <a:blipFill>
                <a:blip r:embed="rId6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85825" y="5471956"/>
            <a:ext cx="7950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CH" dirty="0" smtClean="0">
                <a:sym typeface="Wingdings" panose="05000000000000000000" pitchFamily="2" charset="2"/>
              </a:rPr>
              <a:t>A 80 MHz voltage of 2.5 MV </a:t>
            </a:r>
            <a:r>
              <a:rPr lang="fr-CH" dirty="0" err="1" smtClean="0">
                <a:sym typeface="Wingdings" panose="05000000000000000000" pitchFamily="2" charset="2"/>
              </a:rPr>
              <a:t>is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necessary</a:t>
            </a:r>
            <a:endParaRPr lang="fr-CH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CH" dirty="0" smtClean="0">
                <a:sym typeface="Wingdings" panose="05000000000000000000" pitchFamily="2" charset="2"/>
              </a:rPr>
              <a:t>Bunches </a:t>
            </a:r>
            <a:r>
              <a:rPr lang="fr-CH" dirty="0" err="1" smtClean="0">
                <a:sym typeface="Wingdings" panose="05000000000000000000" pitchFamily="2" charset="2"/>
              </a:rPr>
              <a:t>with</a:t>
            </a:r>
            <a:r>
              <a:rPr lang="fr-CH" dirty="0" smtClean="0">
                <a:sym typeface="Wingdings" panose="05000000000000000000" pitchFamily="2" charset="2"/>
              </a:rPr>
              <a:t> large </a:t>
            </a:r>
            <a:r>
              <a:rPr lang="fr-CH" dirty="0" err="1" smtClean="0">
                <a:sym typeface="Wingdings" panose="05000000000000000000" pitchFamily="2" charset="2"/>
              </a:rPr>
              <a:t>tails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exceed</a:t>
            </a:r>
            <a:r>
              <a:rPr lang="fr-CH" dirty="0" smtClean="0">
                <a:sym typeface="Wingdings" panose="05000000000000000000" pitchFamily="2" charset="2"/>
              </a:rPr>
              <a:t> the </a:t>
            </a:r>
            <a:r>
              <a:rPr lang="fr-CH" dirty="0" err="1" smtClean="0">
                <a:sym typeface="Wingdings" panose="05000000000000000000" pitchFamily="2" charset="2"/>
              </a:rPr>
              <a:t>threshold</a:t>
            </a:r>
            <a:r>
              <a:rPr lang="fr-CH" dirty="0" smtClean="0">
                <a:sym typeface="Wingdings" panose="05000000000000000000" pitchFamily="2" charset="2"/>
              </a:rPr>
              <a:t> for satellite </a:t>
            </a:r>
            <a:r>
              <a:rPr lang="fr-CH" dirty="0" err="1" smtClean="0">
                <a:sym typeface="Wingdings" panose="05000000000000000000" pitchFamily="2" charset="2"/>
              </a:rPr>
              <a:t>bunches</a:t>
            </a:r>
            <a:endParaRPr lang="fr-CH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CH" dirty="0" err="1" smtClean="0">
                <a:sym typeface="Wingdings" panose="05000000000000000000" pitchFamily="2" charset="2"/>
              </a:rPr>
              <a:t>Feasibility</a:t>
            </a:r>
            <a:r>
              <a:rPr lang="fr-CH" dirty="0" smtClean="0">
                <a:sym typeface="Wingdings" panose="05000000000000000000" pitchFamily="2" charset="2"/>
              </a:rPr>
              <a:t> of the scenario </a:t>
            </a:r>
            <a:r>
              <a:rPr lang="fr-CH" dirty="0" err="1" smtClean="0">
                <a:sym typeface="Wingdings" panose="05000000000000000000" pitchFamily="2" charset="2"/>
              </a:rPr>
              <a:t>depends</a:t>
            </a:r>
            <a:r>
              <a:rPr lang="fr-CH" dirty="0" smtClean="0">
                <a:sym typeface="Wingdings" panose="05000000000000000000" pitchFamily="2" charset="2"/>
              </a:rPr>
              <a:t> on </a:t>
            </a:r>
            <a:r>
              <a:rPr lang="fr-CH" dirty="0" err="1" smtClean="0">
                <a:sym typeface="Wingdings" panose="05000000000000000000" pitchFamily="2" charset="2"/>
              </a:rPr>
              <a:t>bunch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quality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from</a:t>
            </a:r>
            <a:r>
              <a:rPr lang="fr-CH" dirty="0" smtClean="0">
                <a:sym typeface="Wingdings" panose="05000000000000000000" pitchFamily="2" charset="2"/>
              </a:rPr>
              <a:t> the PS, shaving in the PS </a:t>
            </a:r>
            <a:r>
              <a:rPr lang="fr-CH" dirty="0" err="1" smtClean="0">
                <a:sym typeface="Wingdings" panose="05000000000000000000" pitchFamily="2" charset="2"/>
              </a:rPr>
              <a:t>may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be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needed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7812" y="1040158"/>
            <a:ext cx="7771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The extensions of the </a:t>
            </a:r>
            <a:r>
              <a:rPr lang="fr-CH" dirty="0" err="1" smtClean="0"/>
              <a:t>tails</a:t>
            </a:r>
            <a:r>
              <a:rPr lang="fr-CH" dirty="0" smtClean="0"/>
              <a:t> of the </a:t>
            </a:r>
            <a:r>
              <a:rPr lang="fr-CH" dirty="0" err="1" smtClean="0"/>
              <a:t>bunch</a:t>
            </a:r>
            <a:r>
              <a:rPr lang="fr-CH" dirty="0" smtClean="0"/>
              <a:t> distribution are crucial in the </a:t>
            </a:r>
            <a:r>
              <a:rPr lang="fr-CH" dirty="0" err="1" smtClean="0"/>
              <a:t>creation</a:t>
            </a:r>
            <a:r>
              <a:rPr lang="fr-CH" dirty="0" smtClean="0"/>
              <a:t> of satellite </a:t>
            </a:r>
            <a:r>
              <a:rPr lang="fr-CH" dirty="0" err="1" smtClean="0"/>
              <a:t>bunches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21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5173" y="198783"/>
            <a:ext cx="9144000" cy="73152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</a:rPr>
              <a:t>Conclusion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429" y="1256306"/>
            <a:ext cx="835714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CH" sz="2400" dirty="0" err="1"/>
              <a:t>S</a:t>
            </a:r>
            <a:r>
              <a:rPr lang="fr-CH" sz="2400" dirty="0" err="1" smtClean="0"/>
              <a:t>tability</a:t>
            </a:r>
            <a:r>
              <a:rPr lang="fr-CH" sz="2400" dirty="0" smtClean="0"/>
              <a:t> in double RF (200 MHz in </a:t>
            </a:r>
            <a:r>
              <a:rPr lang="fr-CH" sz="2400" dirty="0" err="1" smtClean="0"/>
              <a:t>bunch-shortening</a:t>
            </a:r>
            <a:r>
              <a:rPr lang="fr-CH" sz="2400" dirty="0" smtClean="0"/>
              <a:t> mode) </a:t>
            </a:r>
            <a:r>
              <a:rPr lang="fr-CH" sz="2400" dirty="0" err="1" smtClean="0"/>
              <a:t>gives</a:t>
            </a:r>
            <a:r>
              <a:rPr lang="fr-CH" sz="2400" dirty="0" smtClean="0"/>
              <a:t> </a:t>
            </a:r>
            <a:r>
              <a:rPr lang="fr-CH" sz="2400" dirty="0" err="1" smtClean="0"/>
              <a:t>sufficient</a:t>
            </a:r>
            <a:r>
              <a:rPr lang="fr-CH" sz="2400" dirty="0" smtClean="0"/>
              <a:t> </a:t>
            </a:r>
            <a:r>
              <a:rPr lang="fr-CH" sz="2400" dirty="0" err="1" smtClean="0"/>
              <a:t>margins</a:t>
            </a:r>
            <a:endParaRPr lang="fr-CH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CH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H" sz="2400" dirty="0" smtClean="0"/>
              <a:t>The 80 MHz voltage at capture </a:t>
            </a:r>
            <a:r>
              <a:rPr lang="fr-CH" sz="2400" dirty="0" err="1" smtClean="0"/>
              <a:t>is</a:t>
            </a:r>
            <a:r>
              <a:rPr lang="fr-CH" sz="2400" dirty="0" smtClean="0"/>
              <a:t> ~0.8 MV to minimise </a:t>
            </a:r>
            <a:r>
              <a:rPr lang="fr-CH" sz="2400" dirty="0" err="1" smtClean="0"/>
              <a:t>uncontrolled</a:t>
            </a:r>
            <a:r>
              <a:rPr lang="fr-CH" sz="2400" dirty="0" smtClean="0"/>
              <a:t> </a:t>
            </a:r>
            <a:r>
              <a:rPr lang="fr-CH" sz="2400" dirty="0" err="1" smtClean="0"/>
              <a:t>emittance</a:t>
            </a:r>
            <a:r>
              <a:rPr lang="fr-CH" sz="2400" dirty="0" smtClean="0"/>
              <a:t> </a:t>
            </a:r>
            <a:r>
              <a:rPr lang="fr-CH" sz="2400" dirty="0" err="1" smtClean="0"/>
              <a:t>blow</a:t>
            </a:r>
            <a:r>
              <a:rPr lang="fr-CH" sz="2400" dirty="0" smtClean="0"/>
              <a:t>-up </a:t>
            </a:r>
            <a:r>
              <a:rPr lang="fr-CH" sz="2400" dirty="0" err="1" smtClean="0"/>
              <a:t>along</a:t>
            </a:r>
            <a:r>
              <a:rPr lang="fr-CH" sz="2400" dirty="0" smtClean="0"/>
              <a:t> the batch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CH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H" sz="2400" dirty="0" smtClean="0"/>
              <a:t>A maximum 80 MHz voltage of 2.5 MV </a:t>
            </a:r>
            <a:r>
              <a:rPr lang="fr-CH" sz="2400" dirty="0" err="1" smtClean="0"/>
              <a:t>is</a:t>
            </a:r>
            <a:r>
              <a:rPr lang="fr-CH" sz="2400" dirty="0" smtClean="0"/>
              <a:t> </a:t>
            </a:r>
            <a:r>
              <a:rPr lang="fr-CH" sz="2400" dirty="0" err="1" smtClean="0"/>
              <a:t>needed</a:t>
            </a:r>
            <a:r>
              <a:rPr lang="fr-CH" sz="2400" dirty="0" smtClean="0"/>
              <a:t> for the         </a:t>
            </a:r>
            <a:r>
              <a:rPr lang="fr-CH" sz="2400" dirty="0" err="1" smtClean="0"/>
              <a:t>re-bucketing</a:t>
            </a:r>
            <a:r>
              <a:rPr lang="fr-CH" sz="2400" dirty="0" smtClean="0"/>
              <a:t> to minimise the </a:t>
            </a:r>
            <a:r>
              <a:rPr lang="fr-CH" sz="2400" dirty="0" err="1" smtClean="0"/>
              <a:t>creation</a:t>
            </a:r>
            <a:r>
              <a:rPr lang="fr-CH" sz="2400" dirty="0" smtClean="0"/>
              <a:t> of satellite </a:t>
            </a:r>
            <a:r>
              <a:rPr lang="fr-CH" sz="2400" dirty="0" err="1" smtClean="0"/>
              <a:t>bunches</a:t>
            </a:r>
            <a:endParaRPr lang="fr-CH" sz="2400" dirty="0" smtClean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CH" sz="2000" dirty="0" smtClean="0"/>
              <a:t>The </a:t>
            </a:r>
            <a:r>
              <a:rPr lang="fr-CH" sz="2000" dirty="0" err="1" smtClean="0"/>
              <a:t>losses</a:t>
            </a:r>
            <a:r>
              <a:rPr lang="fr-CH" sz="2000" dirty="0" smtClean="0"/>
              <a:t> for large </a:t>
            </a:r>
            <a:r>
              <a:rPr lang="fr-CH" sz="2000" dirty="0" err="1" smtClean="0"/>
              <a:t>bunches</a:t>
            </a:r>
            <a:r>
              <a:rPr lang="fr-CH" sz="2000" dirty="0" smtClean="0"/>
              <a:t> </a:t>
            </a:r>
            <a:r>
              <a:rPr lang="fr-CH" sz="2000" dirty="0" err="1" smtClean="0"/>
              <a:t>with</a:t>
            </a:r>
            <a:r>
              <a:rPr lang="fr-CH" sz="2000" dirty="0" smtClean="0"/>
              <a:t> large </a:t>
            </a:r>
            <a:r>
              <a:rPr lang="fr-CH" sz="2000" dirty="0" err="1" smtClean="0"/>
              <a:t>tails</a:t>
            </a:r>
            <a:r>
              <a:rPr lang="fr-CH" sz="2000" dirty="0" smtClean="0"/>
              <a:t> </a:t>
            </a:r>
            <a:r>
              <a:rPr lang="fr-CH" sz="2000" dirty="0" err="1" smtClean="0"/>
              <a:t>can</a:t>
            </a:r>
            <a:r>
              <a:rPr lang="fr-CH" sz="2000" dirty="0" smtClean="0"/>
              <a:t> </a:t>
            </a:r>
            <a:r>
              <a:rPr lang="fr-CH" sz="2000" dirty="0" err="1" smtClean="0"/>
              <a:t>however</a:t>
            </a:r>
            <a:r>
              <a:rPr lang="fr-CH" sz="2000" dirty="0" smtClean="0"/>
              <a:t> </a:t>
            </a:r>
            <a:r>
              <a:rPr lang="fr-CH" sz="2000" dirty="0" err="1" smtClean="0"/>
              <a:t>exceed</a:t>
            </a:r>
            <a:r>
              <a:rPr lang="fr-CH" sz="2000" dirty="0" smtClean="0"/>
              <a:t> the </a:t>
            </a:r>
            <a:r>
              <a:rPr lang="fr-CH" sz="2000" dirty="0" err="1" smtClean="0"/>
              <a:t>threshold</a:t>
            </a:r>
            <a:r>
              <a:rPr lang="fr-CH" sz="2000" dirty="0" smtClean="0"/>
              <a:t> of satellite </a:t>
            </a:r>
            <a:r>
              <a:rPr lang="fr-CH" sz="2000" dirty="0" err="1" smtClean="0"/>
              <a:t>bunches</a:t>
            </a:r>
            <a:endParaRPr lang="fr-CH" sz="2000" dirty="0" smtClean="0"/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fr-CH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H" sz="2400" dirty="0" smtClean="0"/>
              <a:t>The </a:t>
            </a:r>
            <a:r>
              <a:rPr lang="fr-CH" sz="2400" dirty="0" err="1" smtClean="0"/>
              <a:t>feasibility</a:t>
            </a:r>
            <a:r>
              <a:rPr lang="fr-CH" sz="2400" dirty="0" smtClean="0"/>
              <a:t> of the scenario </a:t>
            </a:r>
            <a:r>
              <a:rPr lang="fr-CH" sz="2400" dirty="0" err="1" smtClean="0"/>
              <a:t>depends</a:t>
            </a:r>
            <a:r>
              <a:rPr lang="fr-CH" sz="2400" dirty="0" smtClean="0"/>
              <a:t> on the </a:t>
            </a:r>
            <a:r>
              <a:rPr lang="fr-CH" sz="2400" dirty="0" err="1" smtClean="0"/>
              <a:t>bunch</a:t>
            </a:r>
            <a:r>
              <a:rPr lang="fr-CH" sz="2400" dirty="0" smtClean="0"/>
              <a:t> </a:t>
            </a:r>
            <a:r>
              <a:rPr lang="fr-CH" sz="2400" dirty="0" err="1" smtClean="0"/>
              <a:t>quality</a:t>
            </a:r>
            <a:r>
              <a:rPr lang="fr-CH" sz="2400" dirty="0"/>
              <a:t> </a:t>
            </a:r>
            <a:r>
              <a:rPr lang="fr-CH" sz="2400" dirty="0" err="1" smtClean="0"/>
              <a:t>from</a:t>
            </a:r>
            <a:r>
              <a:rPr lang="fr-CH" sz="2400" dirty="0" smtClean="0"/>
              <a:t> the PS</a:t>
            </a:r>
            <a:endParaRPr lang="fr-CH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CH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60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74"/>
          <p:cNvSpPr>
            <a:spLocks noGrp="1"/>
          </p:cNvSpPr>
          <p:nvPr>
            <p:ph type="sldNum" sz="quarter" idx="4294967295"/>
          </p:nvPr>
        </p:nvSpPr>
        <p:spPr>
          <a:xfrm>
            <a:off x="7010400" y="1"/>
            <a:ext cx="2133600" cy="260648"/>
          </a:xfrm>
          <a:prstGeom prst="rect">
            <a:avLst/>
          </a:prstGeom>
        </p:spPr>
        <p:txBody>
          <a:bodyPr/>
          <a:lstStyle/>
          <a:p>
            <a:fld id="{80312B61-8FBB-43B8-A6DD-B3B75C37806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 descr="C:\Heiko\Presentations\2012-02_PerformanceOfInjectorsChamonix\LIUThankYou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8563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28233" y="188373"/>
                <a:ext cx="9144000" cy="829411"/>
              </a:xfrm>
            </p:spPr>
            <p:txBody>
              <a:bodyPr>
                <a:noAutofit/>
              </a:bodyPr>
              <a:lstStyle/>
              <a:p>
                <a:r>
                  <a:rPr lang="fr-CH" sz="3600" dirty="0" err="1" smtClean="0">
                    <a:solidFill>
                      <a:schemeClr val="accent1"/>
                    </a:solidFill>
                  </a:rPr>
                  <a:t>Problem</a:t>
                </a:r>
                <a:r>
                  <a:rPr lang="fr-CH" sz="3600" dirty="0" smtClean="0">
                    <a:solidFill>
                      <a:schemeClr val="accent1"/>
                    </a:solidFill>
                  </a:rPr>
                  <a:t> in </a:t>
                </a:r>
                <a:r>
                  <a:rPr lang="fr-CH" sz="3600" dirty="0" err="1" smtClean="0">
                    <a:solidFill>
                      <a:schemeClr val="accent1"/>
                    </a:solidFill>
                  </a:rPr>
                  <a:t>previous</a:t>
                </a:r>
                <a:r>
                  <a:rPr lang="fr-CH" sz="3600" dirty="0" smtClean="0">
                    <a:solidFill>
                      <a:schemeClr val="accent1"/>
                    </a:solidFill>
                  </a:rPr>
                  <a:t> simulations (last meeting) – </a:t>
                </a:r>
                <a:br>
                  <a:rPr lang="fr-CH" sz="3600" dirty="0" smtClean="0">
                    <a:solidFill>
                      <a:schemeClr val="accent1"/>
                    </a:solidFill>
                  </a:rPr>
                </a:br>
                <a:r>
                  <a:rPr lang="fr-CH" sz="2400" dirty="0" err="1" smtClean="0">
                    <a:solidFill>
                      <a:schemeClr val="accent1"/>
                    </a:solidFill>
                  </a:rPr>
                  <a:t>Lack</a:t>
                </a:r>
                <a:r>
                  <a:rPr lang="fr-CH" sz="2400" dirty="0" smtClean="0">
                    <a:solidFill>
                      <a:schemeClr val="accent1"/>
                    </a:solidFill>
                  </a:rPr>
                  <a:t> of </a:t>
                </a:r>
                <a:r>
                  <a:rPr lang="fr-CH" sz="2400" dirty="0" err="1" smtClean="0">
                    <a:solidFill>
                      <a:schemeClr val="accent1"/>
                    </a:solidFill>
                  </a:rPr>
                  <a:t>accuracy</a:t>
                </a:r>
                <a:r>
                  <a:rPr lang="fr-CH" sz="2400" dirty="0" smtClean="0">
                    <a:solidFill>
                      <a:schemeClr val="accent1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𝑖𝑛𝑑</m:t>
                        </m:r>
                      </m:sub>
                    </m:sSub>
                  </m:oMath>
                </a14:m>
                <a:r>
                  <a:rPr lang="fr-CH" sz="24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fr-CH" sz="2400" dirty="0" err="1" smtClean="0">
                    <a:solidFill>
                      <a:schemeClr val="accent1"/>
                    </a:solidFill>
                  </a:rPr>
                  <a:t>calculation</a:t>
                </a:r>
                <a:endParaRPr lang="en-US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8233" y="188373"/>
                <a:ext cx="9144000" cy="829411"/>
              </a:xfrm>
              <a:blipFill>
                <a:blip r:embed="rId3"/>
                <a:stretch>
                  <a:fillRect l="-2000" t="-23529" r="-467" b="-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1975" y="5005964"/>
            <a:ext cx="8354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After</a:t>
            </a:r>
            <a:r>
              <a:rPr lang="fr-CH" dirty="0" smtClean="0"/>
              <a:t> investigation, due </a:t>
            </a:r>
            <a:r>
              <a:rPr lang="fr-CH" dirty="0" err="1" smtClean="0"/>
              <a:t>mainly</a:t>
            </a:r>
            <a:r>
              <a:rPr lang="fr-CH" dirty="0" smtClean="0"/>
              <a:t> to </a:t>
            </a:r>
            <a:r>
              <a:rPr lang="fr-CH" dirty="0" err="1" smtClean="0"/>
              <a:t>lake</a:t>
            </a:r>
            <a:r>
              <a:rPr lang="fr-CH" dirty="0" smtClean="0"/>
              <a:t> of </a:t>
            </a:r>
            <a:r>
              <a:rPr lang="fr-CH" dirty="0" err="1" smtClean="0"/>
              <a:t>resolution</a:t>
            </a:r>
            <a:r>
              <a:rPr lang="fr-CH" dirty="0" smtClean="0"/>
              <a:t> at high </a:t>
            </a:r>
            <a:r>
              <a:rPr lang="fr-CH" dirty="0" err="1" smtClean="0"/>
              <a:t>frequency</a:t>
            </a:r>
            <a:r>
              <a:rPr lang="fr-CH" dirty="0" smtClean="0"/>
              <a:t> for </a:t>
            </a:r>
            <a:r>
              <a:rPr lang="fr-CH" dirty="0" err="1" smtClean="0"/>
              <a:t>broad-band</a:t>
            </a:r>
            <a:r>
              <a:rPr lang="fr-CH" dirty="0" smtClean="0"/>
              <a:t> </a:t>
            </a:r>
            <a:r>
              <a:rPr lang="fr-CH" dirty="0" err="1" smtClean="0"/>
              <a:t>impedance</a:t>
            </a:r>
            <a:r>
              <a:rPr lang="fr-CH" dirty="0" smtClean="0"/>
              <a:t> (kickers)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43756" y="1160847"/>
            <a:ext cx="8476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Induced</a:t>
            </a:r>
            <a:r>
              <a:rPr lang="fr-CH" dirty="0" smtClean="0"/>
              <a:t> voltage </a:t>
            </a:r>
            <a:r>
              <a:rPr lang="fr-CH" dirty="0" err="1" smtClean="0"/>
              <a:t>computed</a:t>
            </a:r>
            <a:r>
              <a:rPr lang="fr-CH" dirty="0"/>
              <a:t> </a:t>
            </a:r>
            <a:r>
              <a:rPr lang="fr-CH" dirty="0" smtClean="0"/>
              <a:t>in </a:t>
            </a:r>
            <a:r>
              <a:rPr lang="fr-CH" dirty="0" err="1" smtClean="0"/>
              <a:t>general</a:t>
            </a:r>
            <a:r>
              <a:rPr lang="fr-CH" dirty="0" smtClean="0"/>
              <a:t> (in SPS) in time </a:t>
            </a:r>
            <a:r>
              <a:rPr lang="fr-CH" dirty="0" err="1" smtClean="0"/>
              <a:t>domain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256 </a:t>
            </a:r>
            <a:r>
              <a:rPr lang="fr-CH" dirty="0" err="1" smtClean="0"/>
              <a:t>bins</a:t>
            </a:r>
            <a:r>
              <a:rPr lang="fr-CH" dirty="0" smtClean="0"/>
              <a:t> per RF </a:t>
            </a:r>
            <a:r>
              <a:rPr lang="fr-CH" dirty="0" err="1" smtClean="0"/>
              <a:t>bucket</a:t>
            </a:r>
            <a:endParaRPr lang="fr-CH" dirty="0" smtClean="0"/>
          </a:p>
          <a:p>
            <a:r>
              <a:rPr lang="fr-CH" dirty="0" smtClean="0">
                <a:sym typeface="Wingdings" panose="05000000000000000000" pitchFamily="2" charset="2"/>
              </a:rPr>
              <a:t> </a:t>
            </a:r>
            <a:r>
              <a:rPr lang="fr-CH" dirty="0" err="1" smtClean="0">
                <a:sym typeface="Wingdings" panose="05000000000000000000" pitchFamily="2" charset="2"/>
              </a:rPr>
              <a:t>Finally</a:t>
            </a:r>
            <a:r>
              <a:rPr lang="fr-CH" dirty="0" smtClean="0">
                <a:sym typeface="Wingdings" panose="05000000000000000000" pitchFamily="2" charset="2"/>
              </a:rPr>
              <a:t> not optimal for the 80 MHz RF system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15308" y="1958624"/>
            <a:ext cx="8535555" cy="2907192"/>
            <a:chOff x="292137" y="2259903"/>
            <a:chExt cx="8535555" cy="2907192"/>
          </a:xfrm>
        </p:grpSpPr>
        <p:grpSp>
          <p:nvGrpSpPr>
            <p:cNvPr id="23" name="Group 22"/>
            <p:cNvGrpSpPr/>
            <p:nvPr/>
          </p:nvGrpSpPr>
          <p:grpSpPr>
            <a:xfrm>
              <a:off x="292137" y="2818303"/>
              <a:ext cx="2699517" cy="2348792"/>
              <a:chOff x="395376" y="2574901"/>
              <a:chExt cx="2699517" cy="234879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376" y="3041777"/>
                <a:ext cx="2549424" cy="1881916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717639" y="2574901"/>
                <a:ext cx="23772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200" b="1" dirty="0" err="1" smtClean="0"/>
                  <a:t>Induced</a:t>
                </a:r>
                <a:r>
                  <a:rPr lang="fr-CH" sz="1200" b="1" dirty="0" smtClean="0"/>
                  <a:t> voltage time vs </a:t>
                </a:r>
                <a:r>
                  <a:rPr lang="fr-CH" sz="1200" b="1" dirty="0" err="1" smtClean="0"/>
                  <a:t>frequency</a:t>
                </a:r>
                <a:endParaRPr lang="fr-CH" sz="1200" b="1" dirty="0" smtClean="0"/>
              </a:p>
              <a:p>
                <a:pPr algn="ctr"/>
                <a:r>
                  <a:rPr lang="fr-CH" sz="1200" b="1" dirty="0" smtClean="0">
                    <a:solidFill>
                      <a:srgbClr val="CC0099"/>
                    </a:solidFill>
                  </a:rPr>
                  <a:t>80 MHz RF</a:t>
                </a:r>
                <a:r>
                  <a:rPr lang="fr-CH" sz="1200" b="1" dirty="0" smtClean="0"/>
                  <a:t> system flat </a:t>
                </a:r>
                <a:r>
                  <a:rPr lang="fr-CH" sz="1200" b="1" dirty="0" err="1" smtClean="0"/>
                  <a:t>bottom</a:t>
                </a:r>
                <a:endParaRPr lang="en-US" sz="1200" b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20585" y="2259903"/>
                  <a:ext cx="582499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1400" dirty="0" smtClean="0">
                      <a:solidFill>
                        <a:schemeClr val="accent1"/>
                      </a:solidFill>
                    </a:rPr>
                    <a:t>Blue :       </a:t>
                  </a:r>
                  <a:r>
                    <a:rPr lang="fr-CH" sz="1400" dirty="0" err="1" smtClean="0">
                      <a:solidFill>
                        <a:schemeClr val="accent1"/>
                      </a:solidFill>
                    </a:rPr>
                    <a:t>Induced</a:t>
                  </a:r>
                  <a:r>
                    <a:rPr lang="fr-CH" sz="1400" dirty="0" smtClean="0">
                      <a:solidFill>
                        <a:schemeClr val="accent1"/>
                      </a:solidFill>
                    </a:rPr>
                    <a:t> voltage </a:t>
                  </a:r>
                  <a:r>
                    <a:rPr lang="fr-CH" sz="1400" dirty="0" err="1" smtClean="0">
                      <a:solidFill>
                        <a:schemeClr val="accent1"/>
                      </a:solidFill>
                    </a:rPr>
                    <a:t>computed</a:t>
                  </a:r>
                  <a:r>
                    <a:rPr lang="fr-CH" sz="1400" dirty="0" smtClean="0">
                      <a:solidFill>
                        <a:schemeClr val="accent1"/>
                      </a:solidFill>
                    </a:rPr>
                    <a:t> in </a:t>
                  </a:r>
                  <a:r>
                    <a:rPr lang="fr-CH" sz="1400" u="sng" dirty="0" err="1" smtClean="0">
                      <a:solidFill>
                        <a:schemeClr val="accent1"/>
                      </a:solidFill>
                    </a:rPr>
                    <a:t>frequency</a:t>
                  </a:r>
                  <a:r>
                    <a:rPr lang="fr-CH" sz="1400" u="sng" dirty="0" smtClean="0">
                      <a:solidFill>
                        <a:schemeClr val="accent1"/>
                      </a:solidFill>
                    </a:rPr>
                    <a:t> </a:t>
                  </a:r>
                  <a:r>
                    <a:rPr lang="fr-CH" sz="1400" u="sng" dirty="0" err="1" smtClean="0">
                      <a:solidFill>
                        <a:schemeClr val="accent1"/>
                      </a:solidFill>
                    </a:rPr>
                    <a:t>domain</a:t>
                  </a:r>
                  <a:r>
                    <a:rPr lang="fr-CH" sz="1400" u="sng" dirty="0" smtClean="0">
                      <a:solidFill>
                        <a:schemeClr val="accent1"/>
                      </a:solidFill>
                    </a:rPr>
                    <a:t> </a:t>
                  </a:r>
                  <a:r>
                    <a:rPr lang="fr-CH" sz="1400" dirty="0" err="1" smtClean="0">
                      <a:solidFill>
                        <a:schemeClr val="accent1"/>
                      </a:solidFill>
                    </a:rPr>
                    <a:t>with</a:t>
                  </a:r>
                  <a:r>
                    <a:rPr lang="fr-CH" sz="1400" dirty="0" smtClean="0">
                      <a:solidFill>
                        <a:schemeClr val="accent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H" sz="1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r-CH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CH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=150</m:t>
                      </m:r>
                    </m:oMath>
                  </a14:m>
                  <a:r>
                    <a:rPr lang="fr-CH" sz="1400" dirty="0" smtClean="0">
                      <a:solidFill>
                        <a:schemeClr val="accent1"/>
                      </a:solidFill>
                    </a:rPr>
                    <a:t> kHz</a:t>
                  </a:r>
                  <a:endParaRPr lang="en-US" sz="1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585" y="2259903"/>
                  <a:ext cx="5824993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314" t="-1961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420585" y="2495785"/>
              <a:ext cx="61448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 smtClean="0">
                  <a:solidFill>
                    <a:schemeClr val="accent2"/>
                  </a:solidFill>
                </a:rPr>
                <a:t>Orange :  </a:t>
              </a:r>
              <a:r>
                <a:rPr lang="fr-CH" sz="1400" dirty="0" err="1" smtClean="0">
                  <a:solidFill>
                    <a:schemeClr val="accent2"/>
                  </a:solidFill>
                </a:rPr>
                <a:t>Induced</a:t>
              </a:r>
              <a:r>
                <a:rPr lang="fr-CH" sz="1400" dirty="0" smtClean="0">
                  <a:solidFill>
                    <a:schemeClr val="accent2"/>
                  </a:solidFill>
                </a:rPr>
                <a:t> voltage </a:t>
              </a:r>
              <a:r>
                <a:rPr lang="fr-CH" sz="1400" dirty="0" err="1" smtClean="0">
                  <a:solidFill>
                    <a:schemeClr val="accent2"/>
                  </a:solidFill>
                </a:rPr>
                <a:t>computed</a:t>
              </a:r>
              <a:r>
                <a:rPr lang="fr-CH" sz="1400" dirty="0" smtClean="0">
                  <a:solidFill>
                    <a:schemeClr val="accent2"/>
                  </a:solidFill>
                </a:rPr>
                <a:t> in </a:t>
              </a:r>
              <a:r>
                <a:rPr lang="fr-CH" sz="1400" u="sng" dirty="0" smtClean="0">
                  <a:solidFill>
                    <a:schemeClr val="accent2"/>
                  </a:solidFill>
                </a:rPr>
                <a:t>time </a:t>
              </a:r>
              <a:r>
                <a:rPr lang="fr-CH" sz="1400" u="sng" dirty="0" err="1" smtClean="0">
                  <a:solidFill>
                    <a:schemeClr val="accent2"/>
                  </a:solidFill>
                </a:rPr>
                <a:t>domain</a:t>
              </a:r>
              <a:r>
                <a:rPr lang="fr-CH" sz="1400" u="sng" dirty="0" smtClean="0">
                  <a:solidFill>
                    <a:schemeClr val="accent2"/>
                  </a:solidFill>
                </a:rPr>
                <a:t> </a:t>
              </a:r>
              <a:r>
                <a:rPr lang="fr-CH" sz="1400" dirty="0" err="1" smtClean="0">
                  <a:solidFill>
                    <a:schemeClr val="accent2"/>
                  </a:solidFill>
                </a:rPr>
                <a:t>with</a:t>
              </a:r>
              <a:r>
                <a:rPr lang="fr-CH" sz="1400" dirty="0" smtClean="0">
                  <a:solidFill>
                    <a:schemeClr val="accent2"/>
                  </a:solidFill>
                </a:rPr>
                <a:t> 256 slices per RF </a:t>
              </a:r>
              <a:r>
                <a:rPr lang="fr-CH" sz="1400" dirty="0" err="1" smtClean="0">
                  <a:solidFill>
                    <a:schemeClr val="accent2"/>
                  </a:solidFill>
                </a:rPr>
                <a:t>bucket</a:t>
              </a:r>
              <a:endParaRPr lang="en-US" sz="1400" dirty="0">
                <a:solidFill>
                  <a:schemeClr val="accent2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313017" y="2816763"/>
              <a:ext cx="2596656" cy="2286544"/>
              <a:chOff x="3416256" y="2573361"/>
              <a:chExt cx="2596656" cy="228654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6256" y="2980964"/>
                <a:ext cx="2547471" cy="1878941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3635658" y="2573361"/>
                <a:ext cx="23772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200" b="1" dirty="0" err="1" smtClean="0"/>
                  <a:t>Induced</a:t>
                </a:r>
                <a:r>
                  <a:rPr lang="fr-CH" sz="1200" b="1" dirty="0" smtClean="0"/>
                  <a:t> voltage time vs </a:t>
                </a:r>
                <a:r>
                  <a:rPr lang="fr-CH" sz="1200" b="1" dirty="0" err="1" smtClean="0"/>
                  <a:t>frequency</a:t>
                </a:r>
                <a:endParaRPr lang="fr-CH" sz="1200" b="1" dirty="0" smtClean="0"/>
              </a:p>
              <a:p>
                <a:pPr algn="ctr"/>
                <a:r>
                  <a:rPr lang="fr-CH" sz="1200" b="1" dirty="0" smtClean="0">
                    <a:solidFill>
                      <a:srgbClr val="CC0099"/>
                    </a:solidFill>
                  </a:rPr>
                  <a:t>200 MHz </a:t>
                </a:r>
                <a:r>
                  <a:rPr lang="fr-CH" sz="1200" b="1" dirty="0" smtClean="0"/>
                  <a:t>RF system flat </a:t>
                </a:r>
                <a:r>
                  <a:rPr lang="fr-CH" sz="1200" b="1" dirty="0" err="1" smtClean="0"/>
                  <a:t>bottom</a:t>
                </a:r>
                <a:endParaRPr lang="en-US" sz="1200" b="1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181851" y="2816762"/>
              <a:ext cx="2645841" cy="2286545"/>
              <a:chOff x="6285090" y="2573360"/>
              <a:chExt cx="2645841" cy="2286545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5090" y="2981003"/>
                <a:ext cx="2545342" cy="1878902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6553677" y="2573360"/>
                <a:ext cx="23772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200" b="1" dirty="0" err="1" smtClean="0"/>
                  <a:t>Induced</a:t>
                </a:r>
                <a:r>
                  <a:rPr lang="fr-CH" sz="1200" b="1" dirty="0" smtClean="0"/>
                  <a:t> voltage time vs </a:t>
                </a:r>
                <a:r>
                  <a:rPr lang="fr-CH" sz="1200" b="1" dirty="0" err="1" smtClean="0"/>
                  <a:t>frequency</a:t>
                </a:r>
                <a:endParaRPr lang="fr-CH" sz="1200" b="1" dirty="0" smtClean="0"/>
              </a:p>
              <a:p>
                <a:pPr algn="ctr"/>
                <a:r>
                  <a:rPr lang="fr-CH" sz="1200" b="1" dirty="0" smtClean="0">
                    <a:solidFill>
                      <a:srgbClr val="CC0099"/>
                    </a:solidFill>
                  </a:rPr>
                  <a:t>200 MHz </a:t>
                </a:r>
                <a:r>
                  <a:rPr lang="fr-CH" sz="1200" b="1" dirty="0" smtClean="0"/>
                  <a:t>RF system flat top</a:t>
                </a:r>
                <a:endParaRPr lang="en-US" sz="1200" b="1" dirty="0"/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215308" y="5740638"/>
            <a:ext cx="8535555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smtClean="0">
                <a:sym typeface="Wingdings" panose="05000000000000000000" pitchFamily="2" charset="2"/>
              </a:rPr>
              <a:t> </a:t>
            </a:r>
            <a:r>
              <a:rPr lang="fr-CH" dirty="0" smtClean="0"/>
              <a:t>Direct solution: </a:t>
            </a:r>
            <a:r>
              <a:rPr lang="fr-CH" dirty="0" err="1" smtClean="0"/>
              <a:t>Solve</a:t>
            </a:r>
            <a:r>
              <a:rPr lang="fr-CH" dirty="0" smtClean="0"/>
              <a:t> </a:t>
            </a:r>
            <a:r>
              <a:rPr lang="fr-CH" dirty="0" err="1" smtClean="0"/>
              <a:t>everything</a:t>
            </a:r>
            <a:r>
              <a:rPr lang="fr-CH" dirty="0" smtClean="0"/>
              <a:t> in </a:t>
            </a:r>
            <a:r>
              <a:rPr lang="fr-CH" dirty="0" err="1" smtClean="0"/>
              <a:t>frequency</a:t>
            </a:r>
            <a:r>
              <a:rPr lang="fr-CH" dirty="0" smtClean="0"/>
              <a:t> </a:t>
            </a:r>
            <a:r>
              <a:rPr lang="fr-CH" dirty="0" err="1" smtClean="0"/>
              <a:t>domain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enough</a:t>
            </a:r>
            <a:r>
              <a:rPr lang="fr-CH" dirty="0" smtClean="0"/>
              <a:t> </a:t>
            </a:r>
            <a:r>
              <a:rPr lang="fr-CH" dirty="0" err="1" smtClean="0"/>
              <a:t>accuracy</a:t>
            </a:r>
            <a:r>
              <a:rPr lang="fr-CH" dirty="0" smtClean="0"/>
              <a:t> for the </a:t>
            </a:r>
            <a:r>
              <a:rPr lang="fr-CH" dirty="0" err="1" smtClean="0"/>
              <a:t>narrow</a:t>
            </a:r>
            <a:r>
              <a:rPr lang="fr-CH" dirty="0" smtClean="0"/>
              <a:t>-band </a:t>
            </a:r>
            <a:r>
              <a:rPr lang="fr-CH" dirty="0" err="1" smtClean="0"/>
              <a:t>peaks</a:t>
            </a:r>
            <a:r>
              <a:rPr lang="fr-CH" dirty="0" smtClean="0"/>
              <a:t> (150 kHz)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19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4199" y="1316105"/>
                <a:ext cx="8603311" cy="4970196"/>
              </a:xfrm>
            </p:spPr>
            <p:txBody>
              <a:bodyPr lIns="91440" rIns="91440">
                <a:normAutofit fontScale="70000" lnSpcReduction="20000"/>
              </a:bodyPr>
              <a:lstStyle/>
              <a:p>
                <a:r>
                  <a:rPr lang="en-GB" dirty="0">
                    <a:solidFill>
                      <a:schemeClr val="tx1">
                        <a:alpha val="20000"/>
                      </a:schemeClr>
                    </a:solidFill>
                  </a:rPr>
                  <a:t>Acceleration of larger emittance bunches in 200 MHz (needed for beam stability in PS if no Landau system installed in PS)</a:t>
                </a:r>
              </a:p>
              <a:p>
                <a:pPr lvl="1"/>
                <a:r>
                  <a:rPr lang="en-GB" dirty="0">
                    <a:solidFill>
                      <a:schemeClr val="tx1">
                        <a:alpha val="20000"/>
                      </a:schemeClr>
                    </a:solidFill>
                  </a:rPr>
                  <a:t>SPS acceptance limited by available power and beam-loading</a:t>
                </a:r>
              </a:p>
              <a:p>
                <a:r>
                  <a:rPr lang="en-GB" dirty="0"/>
                  <a:t>Lower beam </a:t>
                </a:r>
                <a:r>
                  <a:rPr lang="en-GB" dirty="0">
                    <a:solidFill>
                      <a:srgbClr val="CC0099"/>
                    </a:solidFill>
                  </a:rPr>
                  <a:t>stability</a:t>
                </a:r>
                <a:r>
                  <a:rPr lang="en-GB" dirty="0"/>
                  <a:t> due to lower harmonic number</a:t>
                </a:r>
              </a:p>
              <a:p>
                <a:pPr marL="0" indent="0">
                  <a:buNone/>
                </a:pPr>
                <a:r>
                  <a:rPr lang="en-GB" dirty="0">
                    <a:latin typeface="Calibri" panose="020F0502020204030204" pitchFamily="34" charset="0"/>
                  </a:rPr>
                  <a:t>    </a:t>
                </a:r>
                <a:r>
                  <a:rPr lang="en-GB" dirty="0">
                    <a:solidFill>
                      <a:schemeClr val="tx1">
                        <a:alpha val="40000"/>
                      </a:schemeClr>
                    </a:solidFill>
                    <a:latin typeface="Calibri" panose="020F0502020204030204" pitchFamily="34" charset="0"/>
                  </a:rPr>
                  <a:t>→</a:t>
                </a:r>
                <a:r>
                  <a:rPr lang="en-GB" dirty="0"/>
                  <a:t> </a:t>
                </a:r>
                <a:r>
                  <a:rPr lang="en-GB" dirty="0" smtClean="0">
                    <a:solidFill>
                      <a:schemeClr val="tx1">
                        <a:alpha val="20000"/>
                      </a:schemeClr>
                    </a:solidFill>
                  </a:rPr>
                  <a:t>200 MHz as a Landau cavity, but</a:t>
                </a:r>
              </a:p>
              <a:p>
                <a:pPr lvl="1"/>
                <a:r>
                  <a:rPr lang="en-GB" dirty="0">
                    <a:solidFill>
                      <a:schemeClr val="tx1">
                        <a:alpha val="20000"/>
                      </a:schemeClr>
                    </a:solidFill>
                  </a:rPr>
                  <a:t>Residual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dirty="0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dirty="0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b="0" i="1" dirty="0" smtClean="0">
                            <a:solidFill>
                              <a:schemeClr val="tx1"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>
                        <a:alpha val="20000"/>
                      </a:schemeClr>
                    </a:solidFill>
                  </a:rPr>
                  <a:t> difficult to control to a low level → 6 ns bunch length from the PS but not guaranteed</a:t>
                </a:r>
              </a:p>
              <a:p>
                <a:pPr lvl="1"/>
                <a:r>
                  <a:rPr lang="en-GB" dirty="0">
                    <a:solidFill>
                      <a:schemeClr val="tx1">
                        <a:alpha val="20000"/>
                      </a:schemeClr>
                    </a:solidFill>
                  </a:rPr>
                  <a:t>Instabilities recently observed on flat bottom not fully understood and the 800 MHz RF was not very helpful</a:t>
                </a:r>
              </a:p>
              <a:p>
                <a:r>
                  <a:rPr lang="en-GB" dirty="0">
                    <a:solidFill>
                      <a:srgbClr val="CC0099"/>
                    </a:solidFill>
                  </a:rPr>
                  <a:t>Re-bucketing</a:t>
                </a:r>
                <a:r>
                  <a:rPr lang="en-GB" dirty="0"/>
                  <a:t> in the 200 MHz RF system </a:t>
                </a:r>
              </a:p>
              <a:p>
                <a:pPr lvl="1"/>
                <a:r>
                  <a:rPr lang="en-GB" dirty="0">
                    <a:solidFill>
                      <a:schemeClr val="tx1">
                        <a:alpha val="20000"/>
                      </a:schemeClr>
                    </a:solidFill>
                  </a:rPr>
                  <a:t>Potential reduction of losses only if related to bunch shape due to PS bunch rotation</a:t>
                </a:r>
              </a:p>
              <a:p>
                <a:pPr lvl="1"/>
                <a:r>
                  <a:rPr lang="en-GB" dirty="0">
                    <a:solidFill>
                      <a:schemeClr val="tx1">
                        <a:alpha val="20000"/>
                      </a:schemeClr>
                    </a:solidFill>
                  </a:rPr>
                  <a:t>Large 80 MHz voltage for re-bucketing in 200 MHz</a:t>
                </a:r>
              </a:p>
              <a:p>
                <a:pPr lvl="1"/>
                <a:r>
                  <a:rPr lang="en-GB" dirty="0">
                    <a:solidFill>
                      <a:schemeClr val="tx1">
                        <a:alpha val="20000"/>
                      </a:schemeClr>
                    </a:solidFill>
                  </a:rPr>
                  <a:t>Creation </a:t>
                </a:r>
                <a:r>
                  <a:rPr lang="en-GB" dirty="0" smtClean="0">
                    <a:solidFill>
                      <a:schemeClr val="tx1">
                        <a:alpha val="20000"/>
                      </a:schemeClr>
                    </a:solidFill>
                  </a:rPr>
                  <a:t>of satellite bunches if </a:t>
                </a:r>
                <a:r>
                  <a:rPr lang="en-GB" dirty="0">
                    <a:solidFill>
                      <a:schemeClr val="tx1">
                        <a:alpha val="20000"/>
                      </a:schemeClr>
                    </a:solidFill>
                  </a:rPr>
                  <a:t>PS bunch has large tails </a:t>
                </a:r>
                <a:r>
                  <a:rPr lang="en-GB" dirty="0">
                    <a:solidFill>
                      <a:schemeClr val="tx1">
                        <a:alpha val="20000"/>
                      </a:schemeClr>
                    </a:solidFill>
                    <a:sym typeface="Wingdings" panose="05000000000000000000" pitchFamily="2" charset="2"/>
                  </a:rPr>
                  <a:t> harmful for LHC</a:t>
                </a:r>
              </a:p>
              <a:p>
                <a:pPr lvl="1"/>
                <a:endParaRPr lang="en-GB" dirty="0">
                  <a:sym typeface="Wingdings" panose="05000000000000000000" pitchFamily="2" charset="2"/>
                </a:endParaRPr>
              </a:p>
              <a:p>
                <a:pPr marL="457200" lvl="1" indent="0">
                  <a:buNone/>
                </a:pPr>
                <a:endParaRPr lang="en-GB" dirty="0"/>
              </a:p>
              <a:p>
                <a:r>
                  <a:rPr lang="en-GB" dirty="0">
                    <a:solidFill>
                      <a:schemeClr val="tx1">
                        <a:alpha val="20000"/>
                      </a:schemeClr>
                    </a:solidFill>
                  </a:rPr>
                  <a:t>Impedance and beam-loading in the new RF system</a:t>
                </a:r>
              </a:p>
              <a:p>
                <a:pPr lvl="1"/>
                <a:r>
                  <a:rPr lang="en-GB" dirty="0">
                    <a:solidFill>
                      <a:schemeClr val="tx1">
                        <a:alpha val="20000"/>
                      </a:schemeClr>
                    </a:solidFill>
                  </a:rPr>
                  <a:t>Effect on beam stability during the rest of the cycle</a:t>
                </a:r>
              </a:p>
              <a:p>
                <a:pPr lvl="1"/>
                <a:r>
                  <a:rPr lang="en-GB" dirty="0">
                    <a:solidFill>
                      <a:schemeClr val="tx1">
                        <a:alpha val="20000"/>
                      </a:schemeClr>
                    </a:solidFill>
                  </a:rPr>
                  <a:t>Not treated here, requires a dedicated study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4199" y="1316105"/>
                <a:ext cx="8603311" cy="4970196"/>
              </a:xfrm>
              <a:blipFill>
                <a:blip r:embed="rId2"/>
                <a:stretch>
                  <a:fillRect l="-637" t="-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364829" y="8534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000" dirty="0" err="1">
                <a:solidFill>
                  <a:srgbClr val="0070C0"/>
                </a:solidFill>
              </a:rPr>
              <a:t>Potential</a:t>
            </a:r>
            <a:r>
              <a:rPr lang="fr-CH" sz="4000" dirty="0">
                <a:solidFill>
                  <a:srgbClr val="0070C0"/>
                </a:solidFill>
              </a:rPr>
              <a:t> issues </a:t>
            </a:r>
            <a:r>
              <a:rPr lang="fr-CH" sz="4000" dirty="0" err="1">
                <a:solidFill>
                  <a:srgbClr val="0070C0"/>
                </a:solidFill>
              </a:rPr>
              <a:t>with</a:t>
            </a:r>
            <a:r>
              <a:rPr lang="fr-CH" sz="4000" dirty="0">
                <a:solidFill>
                  <a:srgbClr val="0070C0"/>
                </a:solidFill>
              </a:rPr>
              <a:t> the 80 MHz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3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72" y="186601"/>
            <a:ext cx="9144000" cy="829411"/>
          </a:xfrm>
        </p:spPr>
        <p:txBody>
          <a:bodyPr>
            <a:noAutofit/>
          </a:bodyPr>
          <a:lstStyle/>
          <a:p>
            <a:r>
              <a:rPr lang="fr-CH" sz="4000" dirty="0" err="1" smtClean="0">
                <a:solidFill>
                  <a:schemeClr val="accent1"/>
                </a:solidFill>
              </a:rPr>
              <a:t>Bunch</a:t>
            </a:r>
            <a:r>
              <a:rPr lang="fr-CH" sz="4000" dirty="0" smtClean="0">
                <a:solidFill>
                  <a:schemeClr val="accent1"/>
                </a:solidFill>
              </a:rPr>
              <a:t> distribution in PS and RF program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39" y="4301988"/>
            <a:ext cx="3281297" cy="2419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46" y="4296030"/>
            <a:ext cx="3107735" cy="2311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3524" y="3834365"/>
                <a:ext cx="3636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200" b="1" dirty="0" smtClean="0"/>
                  <a:t>Normalised </a:t>
                </a:r>
                <a:r>
                  <a:rPr lang="fr-CH" sz="1200" b="1" dirty="0" err="1" smtClean="0"/>
                  <a:t>bunch</a:t>
                </a:r>
                <a:r>
                  <a:rPr lang="fr-CH" sz="1200" b="1" dirty="0" smtClean="0"/>
                  <a:t> line </a:t>
                </a:r>
                <a:r>
                  <a:rPr lang="fr-CH" sz="1200" b="1" dirty="0" err="1" smtClean="0"/>
                  <a:t>density</a:t>
                </a:r>
                <a:r>
                  <a:rPr lang="fr-CH" sz="1200" b="1" dirty="0" smtClean="0"/>
                  <a:t> for 0.5 </a:t>
                </a:r>
                <a:r>
                  <a:rPr lang="fr-CH" sz="1200" b="1" dirty="0" err="1" smtClean="0"/>
                  <a:t>eVs</a:t>
                </a:r>
                <a:r>
                  <a:rPr lang="fr-CH" sz="1200" b="1" dirty="0" smtClean="0"/>
                  <a:t> </a:t>
                </a:r>
                <a:r>
                  <a:rPr lang="fr-CH" sz="1200" b="1" dirty="0" err="1" smtClean="0"/>
                  <a:t>emittance</a:t>
                </a:r>
                <a:endParaRPr lang="fr-CH" sz="1200" b="1" dirty="0" smtClean="0"/>
              </a:p>
              <a:p>
                <a:pPr algn="ctr"/>
                <a:r>
                  <a:rPr lang="fr-CH" sz="1200" b="1" dirty="0"/>
                  <a:t>a</a:t>
                </a:r>
                <a:r>
                  <a:rPr lang="fr-CH" sz="1200" b="1" dirty="0" smtClean="0"/>
                  <a:t>nd </a:t>
                </a:r>
                <a:r>
                  <a:rPr lang="fr-CH" sz="1200" b="1" dirty="0" err="1" smtClean="0"/>
                  <a:t>different</a:t>
                </a:r>
                <a:r>
                  <a:rPr lang="fr-CH" sz="1200" b="1" dirty="0"/>
                  <a:t> </a:t>
                </a:r>
                <a:r>
                  <a:rPr lang="fr-CH" sz="1200" b="1" dirty="0" smtClean="0"/>
                  <a:t>extension of </a:t>
                </a:r>
                <a:r>
                  <a:rPr lang="fr-CH" sz="1200" b="1" dirty="0" err="1" smtClean="0"/>
                  <a:t>bunch</a:t>
                </a:r>
                <a:r>
                  <a:rPr lang="fr-CH" sz="1200" b="1" dirty="0" smtClean="0"/>
                  <a:t> </a:t>
                </a:r>
                <a:r>
                  <a:rPr lang="fr-CH" sz="1200" b="1" dirty="0" err="1" smtClean="0"/>
                  <a:t>tail</a:t>
                </a:r>
                <a:r>
                  <a:rPr lang="fr-CH" sz="1200" b="1" dirty="0" smtClean="0"/>
                  <a:t> </a:t>
                </a:r>
                <a:r>
                  <a:rPr lang="fr-CH" sz="1200" b="1" dirty="0" smtClean="0">
                    <a:solidFill>
                      <a:srgbClr val="CC0099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2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2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fr-CH" sz="12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sz="1200" b="1" dirty="0" smtClean="0">
                    <a:solidFill>
                      <a:srgbClr val="CC0099"/>
                    </a:solidFill>
                  </a:rPr>
                  <a:t>)</a:t>
                </a:r>
                <a:endParaRPr lang="en-US" sz="12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24" y="3834365"/>
                <a:ext cx="3636125" cy="461665"/>
              </a:xfrm>
              <a:prstGeom prst="rect">
                <a:avLst/>
              </a:prstGeom>
              <a:blipFill>
                <a:blip r:embed="rId5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15252" y="3792682"/>
            <a:ext cx="3152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b="1" dirty="0" smtClean="0"/>
              <a:t>RF Program</a:t>
            </a:r>
          </a:p>
          <a:p>
            <a:pPr algn="ctr"/>
            <a:r>
              <a:rPr lang="fr-CH" sz="1200" b="1" dirty="0" err="1" smtClean="0"/>
              <a:t>adiabatic</a:t>
            </a:r>
            <a:r>
              <a:rPr lang="fr-CH" sz="1200" b="1" dirty="0" smtClean="0"/>
              <a:t> </a:t>
            </a:r>
            <a:r>
              <a:rPr lang="fr-CH" sz="1200" b="1" dirty="0" err="1" smtClean="0"/>
              <a:t>bunch</a:t>
            </a:r>
            <a:r>
              <a:rPr lang="fr-CH" sz="1200" b="1" dirty="0" smtClean="0"/>
              <a:t> </a:t>
            </a:r>
            <a:r>
              <a:rPr lang="fr-CH" sz="1200" b="1" dirty="0" err="1" smtClean="0"/>
              <a:t>length</a:t>
            </a:r>
            <a:r>
              <a:rPr lang="fr-CH" sz="1200" b="1" dirty="0" smtClean="0"/>
              <a:t> </a:t>
            </a:r>
            <a:r>
              <a:rPr lang="fr-CH" sz="1200" b="1" dirty="0" err="1" smtClean="0"/>
              <a:t>reduction</a:t>
            </a:r>
            <a:r>
              <a:rPr lang="fr-CH" sz="1200" b="1" dirty="0" smtClean="0"/>
              <a:t> at PS flat top</a:t>
            </a:r>
            <a:endParaRPr lang="en-US" sz="1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17718" y="955649"/>
                <a:ext cx="6417033" cy="2754600"/>
              </a:xfrm>
              <a:prstGeom prst="rect">
                <a:avLst/>
              </a:prstGeom>
              <a:noFill/>
            </p:spPr>
            <p:txBody>
              <a:bodyPr wrap="square" bIns="4572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fr-CH" dirty="0" smtClean="0"/>
                  <a:t>Bunches are </a:t>
                </a:r>
                <a:r>
                  <a:rPr lang="fr-CH" dirty="0" err="1" smtClean="0"/>
                  <a:t>generated</a:t>
                </a:r>
                <a:endParaRPr lang="fr-CH" dirty="0" smtClean="0"/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fr-CH" sz="1600" dirty="0" smtClean="0"/>
                  <a:t>At PS flat top </a:t>
                </a:r>
                <a:r>
                  <a:rPr lang="fr-CH" sz="1600" dirty="0" err="1" smtClean="0"/>
                  <a:t>with</a:t>
                </a:r>
                <a:r>
                  <a:rPr lang="fr-CH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sub>
                    </m:sSub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sz="1600" dirty="0" smtClean="0"/>
                  <a:t> kV,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CH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/>
                  <a:t> kV</a:t>
                </a:r>
                <a:endParaRPr lang="en-US" sz="1600" dirty="0" smtClean="0"/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fr-CH" sz="1600" dirty="0" err="1" smtClean="0"/>
                  <a:t>According</a:t>
                </a:r>
                <a:r>
                  <a:rPr lang="fr-CH" sz="1600" dirty="0" smtClean="0"/>
                  <a:t> to </a:t>
                </a:r>
                <a:r>
                  <a:rPr lang="fr-CH" sz="1600" dirty="0" err="1" smtClean="0"/>
                  <a:t>their</a:t>
                </a:r>
                <a:r>
                  <a:rPr lang="fr-CH" sz="1600" dirty="0" smtClean="0"/>
                  <a:t> line </a:t>
                </a:r>
                <a:r>
                  <a:rPr lang="fr-CH" sz="1600" dirty="0" err="1" smtClean="0"/>
                  <a:t>density</a:t>
                </a:r>
                <a:r>
                  <a:rPr lang="fr-CH" sz="1600" dirty="0" smtClean="0"/>
                  <a:t> (binomial) </a:t>
                </a:r>
                <a:r>
                  <a:rPr lang="fr-CH" sz="1600" dirty="0" err="1" smtClean="0"/>
                  <a:t>using</a:t>
                </a:r>
                <a:r>
                  <a:rPr lang="fr-CH" sz="1600" dirty="0" smtClean="0"/>
                  <a:t> the </a:t>
                </a:r>
                <a:r>
                  <a:rPr lang="fr-CH" sz="1600" dirty="0" err="1" smtClean="0"/>
                  <a:t>Abbel</a:t>
                </a:r>
                <a:r>
                  <a:rPr lang="fr-CH" sz="1600" dirty="0" smtClean="0"/>
                  <a:t> </a:t>
                </a:r>
                <a:r>
                  <a:rPr lang="fr-CH" sz="1600" dirty="0" err="1" smtClean="0"/>
                  <a:t>transform</a:t>
                </a:r>
                <a:r>
                  <a:rPr lang="fr-CH" sz="1600" dirty="0" smtClean="0"/>
                  <a:t> for phase </a:t>
                </a:r>
                <a:r>
                  <a:rPr lang="fr-CH" sz="1600" dirty="0" err="1" smtClean="0"/>
                  <a:t>space</a:t>
                </a:r>
                <a:r>
                  <a:rPr lang="fr-CH" sz="1600" dirty="0" smtClean="0"/>
                  <a:t> </a:t>
                </a:r>
                <a:r>
                  <a:rPr lang="fr-CH" sz="1600" dirty="0" err="1" smtClean="0"/>
                  <a:t>generation</a:t>
                </a:r>
                <a:endParaRPr lang="fr-CH" sz="1600" dirty="0"/>
              </a:p>
              <a:p>
                <a:pPr marL="742950" lvl="1" indent="-28575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fr-CH" sz="1600" dirty="0" smtClean="0"/>
                  <a:t>With </a:t>
                </a:r>
                <a:r>
                  <a:rPr lang="fr-CH" sz="1600" dirty="0" err="1" smtClean="0"/>
                  <a:t>different</a:t>
                </a:r>
                <a:r>
                  <a:rPr lang="fr-CH" sz="1600" dirty="0" smtClean="0"/>
                  <a:t> </a:t>
                </a:r>
                <a:r>
                  <a:rPr lang="fr-CH" sz="1600" dirty="0" err="1" smtClean="0"/>
                  <a:t>tails</a:t>
                </a:r>
                <a:r>
                  <a:rPr lang="fr-CH" sz="1600" dirty="0" smtClean="0"/>
                  <a:t> for a </a:t>
                </a:r>
                <a:r>
                  <a:rPr lang="fr-CH" sz="1600" dirty="0" err="1" smtClean="0"/>
                  <a:t>given</a:t>
                </a:r>
                <a:r>
                  <a:rPr lang="fr-CH" sz="1600" dirty="0" smtClean="0"/>
                  <a:t> </a:t>
                </a:r>
                <a:r>
                  <a:rPr lang="fr-CH" sz="1600" dirty="0" err="1" smtClean="0"/>
                  <a:t>emittance</a:t>
                </a:r>
                <a:endParaRPr lang="fr-CH" sz="1600" dirty="0" smtClean="0"/>
              </a:p>
              <a:p>
                <a:pPr>
                  <a:spcAft>
                    <a:spcPts val="1200"/>
                  </a:spcAft>
                </a:pPr>
                <a:r>
                  <a:rPr lang="fr-CH" dirty="0" smtClean="0"/>
                  <a:t>Bunches are </a:t>
                </a:r>
                <a:r>
                  <a:rPr lang="fr-CH" dirty="0" err="1" smtClean="0"/>
                  <a:t>simulated</a:t>
                </a:r>
                <a:endParaRPr lang="fr-CH" dirty="0" smtClean="0"/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fr-CH" sz="1600" dirty="0" smtClean="0"/>
                  <a:t>At PS flat top (26 </a:t>
                </a:r>
                <a:r>
                  <a:rPr lang="fr-CH" sz="1600" dirty="0" err="1" smtClean="0"/>
                  <a:t>GeV</a:t>
                </a:r>
                <a:r>
                  <a:rPr lang="fr-CH" sz="1600" dirty="0" smtClean="0"/>
                  <a:t>)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fr-CH" sz="1600" dirty="0" err="1" smtClean="0"/>
                  <a:t>Without</a:t>
                </a:r>
                <a:r>
                  <a:rPr lang="fr-CH" sz="1600" dirty="0" smtClean="0"/>
                  <a:t> </a:t>
                </a:r>
                <a:r>
                  <a:rPr lang="fr-CH" sz="1600" dirty="0" err="1" smtClean="0"/>
                  <a:t>intensity</a:t>
                </a:r>
                <a:r>
                  <a:rPr lang="fr-CH" sz="1600" dirty="0" smtClean="0"/>
                  <a:t> </a:t>
                </a:r>
                <a:r>
                  <a:rPr lang="fr-CH" sz="1600" dirty="0" err="1" smtClean="0"/>
                  <a:t>effects</a:t>
                </a:r>
                <a:endParaRPr lang="fr-CH" sz="1600" dirty="0"/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fr-CH" sz="1600" dirty="0" smtClean="0"/>
                  <a:t>With an RF program </a:t>
                </a:r>
                <a:r>
                  <a:rPr lang="fr-CH" sz="1600" dirty="0" smtClean="0"/>
                  <a:t>for</a:t>
                </a:r>
                <a:r>
                  <a:rPr lang="fr-CH" sz="1600" dirty="0" smtClean="0"/>
                  <a:t> </a:t>
                </a:r>
                <a:r>
                  <a:rPr lang="fr-CH" sz="1600" dirty="0" err="1" smtClean="0"/>
                  <a:t>adiabatic</a:t>
                </a:r>
                <a:r>
                  <a:rPr lang="fr-CH" sz="1600" dirty="0" smtClean="0"/>
                  <a:t> </a:t>
                </a:r>
                <a:r>
                  <a:rPr lang="fr-CH" sz="1600" dirty="0" err="1" smtClean="0"/>
                  <a:t>bunch</a:t>
                </a:r>
                <a:r>
                  <a:rPr lang="fr-CH" sz="1600" dirty="0" smtClean="0"/>
                  <a:t> </a:t>
                </a:r>
                <a:r>
                  <a:rPr lang="fr-CH" sz="1600" dirty="0" err="1" smtClean="0"/>
                  <a:t>length</a:t>
                </a:r>
                <a:r>
                  <a:rPr lang="fr-CH" sz="1600" dirty="0" smtClean="0"/>
                  <a:t> </a:t>
                </a:r>
                <a:r>
                  <a:rPr lang="fr-CH" sz="1600" dirty="0" err="1" smtClean="0"/>
                  <a:t>reduction</a:t>
                </a:r>
                <a:endParaRPr lang="en-US" sz="16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8" y="955649"/>
                <a:ext cx="6417033" cy="2754600"/>
              </a:xfrm>
              <a:prstGeom prst="rect">
                <a:avLst/>
              </a:prstGeom>
              <a:blipFill>
                <a:blip r:embed="rId6"/>
                <a:stretch>
                  <a:fillRect l="-856" t="-1327" b="-1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6349027" y="1342294"/>
            <a:ext cx="2194484" cy="1423495"/>
            <a:chOff x="6770692" y="940590"/>
            <a:chExt cx="2194484" cy="14234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943018" y="1253241"/>
                  <a:ext cx="1946750" cy="5875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sz="1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fr-CH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sz="1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fr-CH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r-CH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fr-CH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fr-CH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CH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H" sz="1400" b="0" i="1" smtClean="0">
                                    <a:latin typeface="Cambria Math" panose="02040503050406030204" pitchFamily="18" charset="0"/>
                                  </a:rPr>
                                  <m:t>1−4</m:t>
                                </m:r>
                                <m:sSup>
                                  <m:sSupPr>
                                    <m:ctrlPr>
                                      <a:rPr lang="fr-CH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CH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fr-CH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fr-CH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fr-CH" sz="1400" b="1" i="1" smtClean="0">
                                                    <a:solidFill>
                                                      <a:srgbClr val="CC0099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fr-CH" sz="1400" b="1" i="1" smtClean="0">
                                                    <a:solidFill>
                                                      <a:srgbClr val="CC0099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𝝉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fr-CH" sz="1400" b="1" i="1" smtClean="0">
                                                    <a:solidFill>
                                                      <a:srgbClr val="CC0099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𝑳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fr-CH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fr-CH" sz="1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</m:oMath>
                    </m:oMathPara>
                  </a14:m>
                  <a:endParaRPr lang="fr-CH" sz="1400" b="0" dirty="0" smtClean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3018" y="1253241"/>
                  <a:ext cx="1946750" cy="58753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943018" y="1867709"/>
                  <a:ext cx="1274451" cy="3660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sz="1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fr-CH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CH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H" sz="1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lang="fr-CH" sz="14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fr-CH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CH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CH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fr-CH" sz="1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3018" y="1867709"/>
                  <a:ext cx="1274451" cy="366062"/>
                </a:xfrm>
                <a:prstGeom prst="rect">
                  <a:avLst/>
                </a:prstGeom>
                <a:blipFill>
                  <a:blip r:embed="rId8"/>
                  <a:stretch>
                    <a:fillRect l="-2871" r="-2871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/>
            <p:cNvSpPr/>
            <p:nvPr/>
          </p:nvSpPr>
          <p:spPr>
            <a:xfrm>
              <a:off x="6770692" y="1183842"/>
              <a:ext cx="2194484" cy="1180243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02198" y="940590"/>
              <a:ext cx="15295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b="1" dirty="0" smtClean="0"/>
                <a:t>Binomial line </a:t>
              </a:r>
              <a:r>
                <a:rPr lang="fr-CH" sz="1200" b="1" dirty="0" err="1" smtClean="0"/>
                <a:t>density</a:t>
              </a:r>
              <a:endParaRPr lang="en-US" sz="1200" b="1" dirty="0"/>
            </a:p>
          </p:txBody>
        </p:sp>
      </p:grpSp>
      <p:sp>
        <p:nvSpPr>
          <p:cNvPr id="19" name="Oval 18"/>
          <p:cNvSpPr/>
          <p:nvPr/>
        </p:nvSpPr>
        <p:spPr>
          <a:xfrm>
            <a:off x="1283109" y="4420146"/>
            <a:ext cx="287594" cy="678426"/>
          </a:xfrm>
          <a:prstGeom prst="ellipse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1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75" y="269464"/>
            <a:ext cx="9144000" cy="829411"/>
          </a:xfrm>
        </p:spPr>
        <p:txBody>
          <a:bodyPr>
            <a:noAutofit/>
          </a:bodyPr>
          <a:lstStyle/>
          <a:p>
            <a:r>
              <a:rPr lang="fr-CH" sz="4000" dirty="0" err="1" smtClean="0">
                <a:solidFill>
                  <a:schemeClr val="accent1"/>
                </a:solidFill>
              </a:rPr>
              <a:t>Bunch</a:t>
            </a:r>
            <a:r>
              <a:rPr lang="fr-CH" sz="4000" dirty="0" smtClean="0">
                <a:solidFill>
                  <a:schemeClr val="accent1"/>
                </a:solidFill>
              </a:rPr>
              <a:t> </a:t>
            </a:r>
            <a:r>
              <a:rPr lang="fr-CH" sz="4000" dirty="0" err="1" smtClean="0">
                <a:solidFill>
                  <a:schemeClr val="accent1"/>
                </a:solidFill>
              </a:rPr>
              <a:t>e</a:t>
            </a:r>
            <a:r>
              <a:rPr lang="fr-CH" sz="4000" dirty="0" err="1" smtClean="0">
                <a:solidFill>
                  <a:schemeClr val="accent1"/>
                </a:solidFill>
              </a:rPr>
              <a:t>mittance</a:t>
            </a:r>
            <a:r>
              <a:rPr lang="fr-CH" sz="4000" dirty="0" smtClean="0">
                <a:solidFill>
                  <a:schemeClr val="accent1"/>
                </a:solidFill>
              </a:rPr>
              <a:t> </a:t>
            </a:r>
            <a:r>
              <a:rPr lang="fr-CH" sz="4000" dirty="0" smtClean="0">
                <a:solidFill>
                  <a:schemeClr val="accent1"/>
                </a:solidFill>
              </a:rPr>
              <a:t>at extraction to the SPS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32284" y="2009811"/>
            <a:ext cx="7983066" cy="3059604"/>
            <a:chOff x="601347" y="1337716"/>
            <a:chExt cx="7983066" cy="30596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120" y="1817069"/>
              <a:ext cx="3501973" cy="25802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347" y="1799381"/>
              <a:ext cx="3496437" cy="257812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16695" y="1337716"/>
              <a:ext cx="35196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b="1" dirty="0" err="1" smtClean="0"/>
                <a:t>Normalised</a:t>
              </a:r>
              <a:r>
                <a:rPr lang="fr-CH" sz="1200" b="1" dirty="0" smtClean="0"/>
                <a:t> </a:t>
              </a:r>
              <a:r>
                <a:rPr lang="fr-CH" sz="1200" b="1" dirty="0" err="1" smtClean="0"/>
                <a:t>bunch</a:t>
              </a:r>
              <a:r>
                <a:rPr lang="fr-CH" sz="1200" b="1" dirty="0" smtClean="0"/>
                <a:t> line </a:t>
              </a:r>
              <a:r>
                <a:rPr lang="fr-CH" sz="1200" b="1" dirty="0" err="1" smtClean="0"/>
                <a:t>density</a:t>
              </a:r>
              <a:r>
                <a:rPr lang="fr-CH" sz="1200" b="1" dirty="0" smtClean="0"/>
                <a:t> for 0.5 </a:t>
              </a:r>
              <a:r>
                <a:rPr lang="fr-CH" sz="1200" b="1" dirty="0" err="1" smtClean="0"/>
                <a:t>eVs</a:t>
              </a:r>
              <a:r>
                <a:rPr lang="fr-CH" sz="1200" b="1" dirty="0" smtClean="0"/>
                <a:t> </a:t>
              </a:r>
              <a:r>
                <a:rPr lang="fr-CH" sz="1200" b="1" dirty="0" err="1" smtClean="0"/>
                <a:t>emittance</a:t>
              </a:r>
              <a:endParaRPr lang="fr-CH" sz="1200" b="1" dirty="0" smtClean="0"/>
            </a:p>
            <a:p>
              <a:pPr algn="ctr"/>
              <a:r>
                <a:rPr lang="fr-CH" sz="1200" b="1" dirty="0" err="1" smtClean="0"/>
                <a:t>Different</a:t>
              </a:r>
              <a:r>
                <a:rPr lang="fr-CH" sz="1200" b="1" dirty="0" smtClean="0"/>
                <a:t> </a:t>
              </a:r>
              <a:r>
                <a:rPr lang="fr-CH" sz="1200" b="1" dirty="0" err="1" smtClean="0"/>
                <a:t>bunch</a:t>
              </a:r>
              <a:r>
                <a:rPr lang="fr-CH" sz="1200" b="1" dirty="0" smtClean="0"/>
                <a:t> </a:t>
              </a:r>
              <a:r>
                <a:rPr lang="fr-CH" sz="1200" b="1" dirty="0" err="1" smtClean="0"/>
                <a:t>tail</a:t>
              </a:r>
              <a:r>
                <a:rPr lang="fr-CH" sz="1200" b="1" dirty="0" smtClean="0"/>
                <a:t> </a:t>
              </a:r>
              <a:r>
                <a:rPr lang="fr-CH" sz="1200" b="1" dirty="0" err="1" smtClean="0"/>
                <a:t>assumptions</a:t>
              </a:r>
              <a:endParaRPr lang="en-US" sz="12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016705" y="1430048"/>
                  <a:ext cx="35677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CH" sz="1200" b="1" dirty="0" smtClean="0"/>
                    <a:t>Emittance at extraction for </a:t>
                  </a:r>
                  <a:r>
                    <a:rPr lang="fr-CH" sz="1200" b="1" dirty="0" err="1" smtClean="0"/>
                    <a:t>different</a:t>
                  </a:r>
                  <a:r>
                    <a:rPr lang="fr-CH" sz="1200" b="1" dirty="0" smtClean="0"/>
                    <a:t> </a:t>
                  </a:r>
                  <a:r>
                    <a:rPr lang="fr-CH" sz="1200" b="1" dirty="0" err="1" smtClean="0"/>
                    <a:t>bunch</a:t>
                  </a:r>
                  <a:r>
                    <a:rPr lang="fr-CH" sz="1200" b="1" dirty="0" smtClean="0"/>
                    <a:t> </a:t>
                  </a:r>
                  <a:r>
                    <a:rPr lang="fr-CH" sz="1200" b="1" dirty="0" err="1" smtClean="0"/>
                    <a:t>tails</a:t>
                  </a:r>
                  <a:r>
                    <a:rPr lang="fr-CH" sz="1200" b="1" dirty="0" smtClean="0"/>
                    <a:t>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CH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</m:oMath>
                  </a14:m>
                  <a:r>
                    <a:rPr lang="fr-CH" sz="1200" b="1" dirty="0" smtClean="0"/>
                    <a:t>)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6705" y="1430048"/>
                  <a:ext cx="3567708" cy="276999"/>
                </a:xfrm>
                <a:prstGeom prst="rect">
                  <a:avLst/>
                </a:prstGeom>
                <a:blipFill>
                  <a:blip r:embed="rId5"/>
                  <a:stretch>
                    <a:fillRect t="-2222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7632" y="5463232"/>
                <a:ext cx="681241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 err="1" smtClean="0"/>
                  <a:t>Emittance</a:t>
                </a:r>
                <a:r>
                  <a:rPr lang="fr-CH" dirty="0" smtClean="0"/>
                  <a:t> </a:t>
                </a:r>
                <a:r>
                  <a:rPr lang="fr-CH" dirty="0"/>
                  <a:t>at extraction </a:t>
                </a:r>
                <a:r>
                  <a:rPr lang="fr-CH" dirty="0" err="1"/>
                  <a:t>weakly</a:t>
                </a:r>
                <a:r>
                  <a:rPr lang="fr-CH" dirty="0"/>
                  <a:t> </a:t>
                </a:r>
                <a:r>
                  <a:rPr lang="fr-CH" dirty="0" err="1"/>
                  <a:t>dependent</a:t>
                </a:r>
                <a:r>
                  <a:rPr lang="fr-CH" dirty="0"/>
                  <a:t> on </a:t>
                </a:r>
                <a:r>
                  <a:rPr lang="fr-CH" dirty="0" err="1"/>
                  <a:t>bunch</a:t>
                </a:r>
                <a:r>
                  <a:rPr lang="fr-CH" dirty="0"/>
                  <a:t> </a:t>
                </a:r>
                <a:r>
                  <a:rPr lang="fr-CH" dirty="0" err="1"/>
                  <a:t>tail</a:t>
                </a:r>
                <a:r>
                  <a:rPr lang="fr-CH" dirty="0"/>
                  <a:t> </a:t>
                </a:r>
                <a:r>
                  <a:rPr lang="fr-CH" dirty="0" err="1"/>
                  <a:t>assumptions</a:t>
                </a:r>
                <a:endParaRPr lang="fr-CH" dirty="0"/>
              </a:p>
              <a:p>
                <a:pPr marL="742950" lvl="1" indent="-285750">
                  <a:buFont typeface="Wingdings" panose="05000000000000000000" pitchFamily="2" charset="2"/>
                  <a:buChar char="à"/>
                </a:pPr>
                <a:r>
                  <a:rPr lang="fr-CH" dirty="0" smtClean="0">
                    <a:sym typeface="Wingdings" panose="05000000000000000000" pitchFamily="2" charset="2"/>
                  </a:rPr>
                  <a:t>Bunches </a:t>
                </a:r>
                <a:r>
                  <a:rPr lang="fr-CH" dirty="0" err="1">
                    <a:sym typeface="Wingdings" panose="05000000000000000000" pitchFamily="2" charset="2"/>
                  </a:rPr>
                  <a:t>labelled</a:t>
                </a:r>
                <a:r>
                  <a:rPr lang="fr-CH" dirty="0">
                    <a:sym typeface="Wingdings" panose="05000000000000000000" pitchFamily="2" charset="2"/>
                  </a:rPr>
                  <a:t> by </a:t>
                </a:r>
                <a:r>
                  <a:rPr lang="fr-CH" dirty="0" err="1">
                    <a:sym typeface="Wingdings" panose="05000000000000000000" pitchFamily="2" charset="2"/>
                  </a:rPr>
                  <a:t>average</a:t>
                </a:r>
                <a:r>
                  <a:rPr lang="fr-CH" dirty="0">
                    <a:sym typeface="Wingdings" panose="05000000000000000000" pitchFamily="2" charset="2"/>
                  </a:rPr>
                  <a:t> </a:t>
                </a:r>
                <a:r>
                  <a:rPr lang="fr-CH" dirty="0" err="1">
                    <a:sym typeface="Wingdings" panose="05000000000000000000" pitchFamily="2" charset="2"/>
                  </a:rPr>
                  <a:t>emittance</a:t>
                </a:r>
                <a:r>
                  <a:rPr lang="fr-CH" dirty="0">
                    <a:sym typeface="Wingdings" panose="05000000000000000000" pitchFamily="2" charset="2"/>
                  </a:rPr>
                  <a:t> over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𝜏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𝐿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742950" lvl="1" indent="-285750">
                  <a:buFont typeface="Wingdings" panose="05000000000000000000" pitchFamily="2" charset="2"/>
                  <a:buChar char="à"/>
                </a:pPr>
                <a:r>
                  <a:rPr lang="fr-CH" dirty="0" err="1" smtClean="0"/>
                  <a:t>Emittance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between</a:t>
                </a:r>
                <a:r>
                  <a:rPr lang="fr-CH" dirty="0" smtClean="0"/>
                  <a:t> 0.33 </a:t>
                </a:r>
                <a:r>
                  <a:rPr lang="fr-CH" dirty="0" err="1" smtClean="0"/>
                  <a:t>eVs</a:t>
                </a:r>
                <a:r>
                  <a:rPr lang="fr-CH" dirty="0" smtClean="0"/>
                  <a:t> and 0.5 </a:t>
                </a:r>
                <a:r>
                  <a:rPr lang="fr-CH" dirty="0" err="1" smtClean="0"/>
                  <a:t>eVs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32" y="5463232"/>
                <a:ext cx="6812413" cy="923330"/>
              </a:xfrm>
              <a:prstGeom prst="rect">
                <a:avLst/>
              </a:prstGeom>
              <a:blipFill>
                <a:blip r:embed="rId6"/>
                <a:stretch>
                  <a:fillRect l="-716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43250" y="1274010"/>
            <a:ext cx="8476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err="1"/>
              <a:t>Emittance</a:t>
            </a:r>
            <a:r>
              <a:rPr lang="fr-CH" dirty="0"/>
              <a:t> </a:t>
            </a:r>
            <a:r>
              <a:rPr lang="fr-CH" dirty="0" err="1"/>
              <a:t>computed</a:t>
            </a:r>
            <a:r>
              <a:rPr lang="fr-CH" dirty="0"/>
              <a:t> </a:t>
            </a:r>
            <a:r>
              <a:rPr lang="fr-CH" dirty="0" smtClean="0"/>
              <a:t>for </a:t>
            </a:r>
            <a:r>
              <a:rPr lang="fr-CH" dirty="0"/>
              <a:t>an </a:t>
            </a:r>
            <a:r>
              <a:rPr lang="fr-CH" dirty="0" err="1"/>
              <a:t>unperturbed</a:t>
            </a:r>
            <a:r>
              <a:rPr lang="fr-CH" dirty="0"/>
              <a:t> </a:t>
            </a:r>
            <a:r>
              <a:rPr lang="fr-CH" dirty="0" err="1" smtClean="0"/>
              <a:t>hamiltonian</a:t>
            </a:r>
            <a:r>
              <a:rPr lang="fr-CH" dirty="0" smtClean="0"/>
              <a:t>, </a:t>
            </a:r>
            <a:r>
              <a:rPr lang="fr-CH" dirty="0" err="1"/>
              <a:t>containing</a:t>
            </a:r>
            <a:r>
              <a:rPr lang="fr-CH" dirty="0"/>
              <a:t> 95% </a:t>
            </a:r>
            <a:r>
              <a:rPr lang="fr-CH" dirty="0" smtClean="0"/>
              <a:t>of </a:t>
            </a:r>
            <a:r>
              <a:rPr lang="fr-CH" dirty="0" err="1"/>
              <a:t>particles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79130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75" y="269464"/>
            <a:ext cx="9144000" cy="829411"/>
          </a:xfrm>
        </p:spPr>
        <p:txBody>
          <a:bodyPr>
            <a:noAutofit/>
          </a:bodyPr>
          <a:lstStyle/>
          <a:p>
            <a:r>
              <a:rPr lang="fr-CH" sz="4000" dirty="0" smtClean="0">
                <a:solidFill>
                  <a:schemeClr val="accent1"/>
                </a:solidFill>
              </a:rPr>
              <a:t>Minimisation of </a:t>
            </a:r>
            <a:r>
              <a:rPr lang="fr-CH" sz="4000" dirty="0" err="1">
                <a:solidFill>
                  <a:schemeClr val="accent1"/>
                </a:solidFill>
              </a:rPr>
              <a:t>u</a:t>
            </a:r>
            <a:r>
              <a:rPr lang="fr-CH" sz="4000" dirty="0" err="1" smtClean="0">
                <a:solidFill>
                  <a:schemeClr val="accent1"/>
                </a:solidFill>
              </a:rPr>
              <a:t>ncontrolled</a:t>
            </a:r>
            <a:r>
              <a:rPr lang="fr-CH" sz="4000" dirty="0" smtClean="0">
                <a:solidFill>
                  <a:schemeClr val="accent1"/>
                </a:solidFill>
              </a:rPr>
              <a:t> </a:t>
            </a:r>
            <a:r>
              <a:rPr lang="fr-CH" sz="4000" dirty="0" err="1">
                <a:solidFill>
                  <a:schemeClr val="accent1"/>
                </a:solidFill>
              </a:rPr>
              <a:t>e</a:t>
            </a:r>
            <a:r>
              <a:rPr lang="fr-CH" sz="4000" dirty="0" err="1" smtClean="0">
                <a:solidFill>
                  <a:schemeClr val="accent1"/>
                </a:solidFill>
              </a:rPr>
              <a:t>mittance</a:t>
            </a:r>
            <a:r>
              <a:rPr lang="fr-CH" sz="4000" dirty="0" smtClean="0">
                <a:solidFill>
                  <a:schemeClr val="accent1"/>
                </a:solidFill>
              </a:rPr>
              <a:t> </a:t>
            </a:r>
            <a:r>
              <a:rPr lang="fr-CH" sz="4000" dirty="0" err="1" smtClean="0">
                <a:solidFill>
                  <a:schemeClr val="accent1"/>
                </a:solidFill>
              </a:rPr>
              <a:t>blow</a:t>
            </a:r>
            <a:r>
              <a:rPr lang="fr-CH" sz="4000" dirty="0" smtClean="0">
                <a:solidFill>
                  <a:schemeClr val="accent1"/>
                </a:solidFill>
              </a:rPr>
              <a:t>-up in </a:t>
            </a:r>
            <a:r>
              <a:rPr lang="fr-CH" sz="4000" dirty="0" smtClean="0">
                <a:solidFill>
                  <a:schemeClr val="accent1"/>
                </a:solidFill>
              </a:rPr>
              <a:t>SPS – PS </a:t>
            </a:r>
            <a:r>
              <a:rPr lang="fr-CH" sz="4000" dirty="0" err="1" smtClean="0">
                <a:solidFill>
                  <a:schemeClr val="accent1"/>
                </a:solidFill>
              </a:rPr>
              <a:t>bunch</a:t>
            </a:r>
            <a:r>
              <a:rPr lang="fr-CH" sz="4000" dirty="0" smtClean="0">
                <a:solidFill>
                  <a:schemeClr val="accent1"/>
                </a:solidFill>
              </a:rPr>
              <a:t> distributions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57871" y="1944775"/>
            <a:ext cx="8903138" cy="3474383"/>
            <a:chOff x="240862" y="1407034"/>
            <a:chExt cx="8903138" cy="3474383"/>
          </a:xfrm>
        </p:grpSpPr>
        <p:grpSp>
          <p:nvGrpSpPr>
            <p:cNvPr id="7" name="Group 6"/>
            <p:cNvGrpSpPr/>
            <p:nvPr/>
          </p:nvGrpSpPr>
          <p:grpSpPr>
            <a:xfrm>
              <a:off x="240862" y="1407034"/>
              <a:ext cx="4344011" cy="3431513"/>
              <a:chOff x="240862" y="1407034"/>
              <a:chExt cx="4344011" cy="3431513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240862" y="1407034"/>
                    <a:ext cx="4344011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fr-CH" sz="1200" b="1" dirty="0" smtClean="0"/>
                      <a:t>Emittance </a:t>
                    </a:r>
                    <a:r>
                      <a:rPr lang="fr-CH" sz="1200" b="1" dirty="0" err="1" smtClean="0"/>
                      <a:t>after</a:t>
                    </a:r>
                    <a:r>
                      <a:rPr lang="fr-CH" sz="1200" b="1" dirty="0" smtClean="0"/>
                      <a:t> filamentation in SPS in </a:t>
                    </a:r>
                    <a:r>
                      <a:rPr lang="fr-CH" sz="1200" b="1" dirty="0" err="1" smtClean="0"/>
                      <a:t>function</a:t>
                    </a:r>
                    <a:r>
                      <a:rPr lang="fr-CH" sz="1200" b="1" dirty="0" smtClean="0"/>
                      <a:t>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fr-CH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2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CH" sz="1200" b="1" i="1" smtClean="0">
                                <a:latin typeface="Cambria Math" panose="02040503050406030204" pitchFamily="18" charset="0"/>
                              </a:rPr>
                              <m:t>𝟖𝟎</m:t>
                            </m:r>
                          </m:sub>
                        </m:sSub>
                      </m:oMath>
                    </a14:m>
                    <a:r>
                      <a:rPr lang="fr-CH" sz="1200" b="1" dirty="0" smtClean="0"/>
                      <a:t> at capture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CH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200" b="1" i="1" smtClean="0">
                                  <a:latin typeface="Cambria Math" panose="02040503050406030204" pitchFamily="18" charset="0"/>
                                </a:rPr>
                                <m:t>𝝐</m:t>
                              </m:r>
                            </m:e>
                            <m:sub>
                              <m:r>
                                <a:rPr lang="fr-CH" sz="1200" b="1" i="1" smtClean="0">
                                  <a:latin typeface="Cambria Math" panose="02040503050406030204" pitchFamily="18" charset="0"/>
                                </a:rPr>
                                <m:t>𝑷𝑺</m:t>
                              </m:r>
                            </m:sub>
                          </m:sSub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𝟑𝟑</m:t>
                          </m:r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𝒆𝑽𝒔</m:t>
                          </m:r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fr-CH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200" b="1" i="1" smtClean="0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fr-CH" sz="1200" b="1" i="1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𝒏𝒔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862" y="1407034"/>
                    <a:ext cx="4344011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334" y="1862978"/>
                <a:ext cx="3986937" cy="2975569"/>
              </a:xfrm>
              <a:prstGeom prst="rect">
                <a:avLst/>
              </a:prstGeom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4631162" y="1407034"/>
              <a:ext cx="4512838" cy="3474383"/>
              <a:chOff x="4631162" y="1407034"/>
              <a:chExt cx="4512838" cy="3474383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7345" y="1862978"/>
                <a:ext cx="4048804" cy="3018439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4631162" y="1407034"/>
                    <a:ext cx="451283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fr-CH" sz="1200" b="1" dirty="0"/>
                      <a:t>Emittance </a:t>
                    </a:r>
                    <a:r>
                      <a:rPr lang="fr-CH" sz="1200" b="1" dirty="0" err="1"/>
                      <a:t>after</a:t>
                    </a:r>
                    <a:r>
                      <a:rPr lang="fr-CH" sz="1200" b="1" dirty="0"/>
                      <a:t> filamentation in SPS in </a:t>
                    </a:r>
                    <a:r>
                      <a:rPr lang="fr-CH" sz="1200" b="1" dirty="0" err="1"/>
                      <a:t>function</a:t>
                    </a:r>
                    <a:r>
                      <a:rPr lang="fr-CH" sz="1200" b="1" dirty="0"/>
                      <a:t>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fr-CH" sz="1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200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CH" sz="1200" b="1" i="1">
                                <a:latin typeface="Cambria Math" panose="02040503050406030204" pitchFamily="18" charset="0"/>
                              </a:rPr>
                              <m:t>𝟖𝟎</m:t>
                            </m:r>
                          </m:sub>
                        </m:sSub>
                      </m:oMath>
                    </a14:m>
                    <a:r>
                      <a:rPr lang="fr-CH" sz="1200" b="1" dirty="0"/>
                      <a:t> at capture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CH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200" b="1" i="1" smtClean="0">
                                  <a:latin typeface="Cambria Math" panose="02040503050406030204" pitchFamily="18" charset="0"/>
                                </a:rPr>
                                <m:t>𝝐</m:t>
                              </m:r>
                            </m:e>
                            <m:sub>
                              <m:r>
                                <a:rPr lang="fr-CH" sz="1200" b="1" i="1" smtClean="0">
                                  <a:latin typeface="Cambria Math" panose="02040503050406030204" pitchFamily="18" charset="0"/>
                                </a:rPr>
                                <m:t>𝑷𝑺</m:t>
                              </m:r>
                            </m:sub>
                          </m:sSub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𝒆𝑽𝒔</m:t>
                          </m:r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fr-CH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200" b="1" i="1" smtClean="0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fr-CH" sz="1200" b="1" i="1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𝒏𝒔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1162" y="1407034"/>
                    <a:ext cx="4512838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" name="TextBox 5"/>
          <p:cNvSpPr txBox="1"/>
          <p:nvPr/>
        </p:nvSpPr>
        <p:spPr>
          <a:xfrm>
            <a:off x="201975" y="5502890"/>
            <a:ext cx="871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Due to </a:t>
            </a:r>
            <a:r>
              <a:rPr lang="fr-CH" dirty="0" err="1" smtClean="0"/>
              <a:t>beam-loading</a:t>
            </a:r>
            <a:r>
              <a:rPr lang="fr-CH" dirty="0" smtClean="0"/>
              <a:t> (200 MHz), </a:t>
            </a:r>
            <a:r>
              <a:rPr lang="fr-CH" dirty="0" smtClean="0"/>
              <a:t>the last </a:t>
            </a:r>
            <a:r>
              <a:rPr lang="fr-CH" dirty="0" err="1" smtClean="0"/>
              <a:t>bunch</a:t>
            </a:r>
            <a:r>
              <a:rPr lang="fr-CH" dirty="0" smtClean="0"/>
              <a:t> have </a:t>
            </a:r>
            <a:r>
              <a:rPr lang="fr-CH" dirty="0" smtClean="0"/>
              <a:t>a </a:t>
            </a:r>
            <a:r>
              <a:rPr lang="fr-CH" dirty="0" err="1" smtClean="0"/>
              <a:t>larger</a:t>
            </a:r>
            <a:r>
              <a:rPr lang="fr-CH" dirty="0" smtClean="0"/>
              <a:t> </a:t>
            </a:r>
            <a:r>
              <a:rPr lang="fr-CH" dirty="0" err="1" smtClean="0"/>
              <a:t>emittance</a:t>
            </a:r>
            <a:r>
              <a:rPr lang="fr-CH" dirty="0" smtClean="0"/>
              <a:t> </a:t>
            </a:r>
            <a:r>
              <a:rPr lang="fr-CH" dirty="0" err="1" smtClean="0"/>
              <a:t>after</a:t>
            </a:r>
            <a:r>
              <a:rPr lang="fr-CH" dirty="0" smtClean="0"/>
              <a:t> filamentation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7871" y="5998825"/>
                <a:ext cx="8760561" cy="369332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CH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CH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𝑽</m:t>
                        </m:r>
                      </m:e>
                      <m:sub>
                        <m:r>
                          <a:rPr lang="fr-CH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𝟖𝟎</m:t>
                        </m:r>
                      </m:sub>
                    </m:sSub>
                    <m:r>
                      <a:rPr lang="fr-CH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d>
                      <m:dPr>
                        <m:ctrlPr>
                          <a:rPr lang="fr-CH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fr-CH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  <m:r>
                          <a:rPr lang="fr-CH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.</m:t>
                        </m:r>
                        <m:r>
                          <a:rPr lang="fr-CH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𝟕</m:t>
                        </m:r>
                        <m:r>
                          <a:rPr lang="fr-CH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fr-CH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  <m:r>
                          <a:rPr lang="fr-CH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.</m:t>
                        </m:r>
                        <m:r>
                          <a:rPr lang="fr-CH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MV to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minimise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the uncontrolled emittance blow-up of the last bunch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71" y="5998825"/>
                <a:ext cx="8760561" cy="369332"/>
              </a:xfrm>
              <a:prstGeom prst="rect">
                <a:avLst/>
              </a:prstGeom>
              <a:blipFill>
                <a:blip r:embed="rId7"/>
                <a:stretch>
                  <a:fillRect l="-556" t="-7813" r="-278" b="-20313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55345" y="1298444"/>
                <a:ext cx="5694764" cy="64633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  <a:prstDash val="sysDot"/>
              </a:ln>
            </p:spPr>
            <p:txBody>
              <a:bodyPr wrap="none" rtlCol="0">
                <a:spAutoFit/>
              </a:bodyPr>
              <a:lstStyle/>
              <a:p>
                <a:r>
                  <a:rPr lang="fr-CH" dirty="0" err="1" smtClean="0"/>
                  <a:t>Intensity</a:t>
                </a:r>
                <a:r>
                  <a:rPr lang="fr-CH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=2.4×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ppb</a:t>
                </a:r>
              </a:p>
              <a:p>
                <a:r>
                  <a:rPr lang="en-US" dirty="0" smtClean="0"/>
                  <a:t>RF systems: 80 MHz + 200 MHz in bunch-shortening mode </a:t>
                </a:r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45" y="1298444"/>
                <a:ext cx="5694764" cy="646331"/>
              </a:xfrm>
              <a:prstGeom prst="rect">
                <a:avLst/>
              </a:prstGeom>
              <a:blipFill>
                <a:blip r:embed="rId8"/>
                <a:stretch>
                  <a:fillRect l="-855" t="-3704" b="-12963"/>
                </a:stretch>
              </a:blipFill>
              <a:ln>
                <a:solidFill>
                  <a:schemeClr val="accent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332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21930" y="134238"/>
                <a:ext cx="9144000" cy="829411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 smtClean="0">
                    <a:solidFill>
                      <a:schemeClr val="accent1"/>
                    </a:solidFill>
                  </a:rPr>
                  <a:t>Beam stability with corrected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𝑖𝑛𝑑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1930" y="134238"/>
                <a:ext cx="9144000" cy="829411"/>
              </a:xfrm>
              <a:blipFill>
                <a:blip r:embed="rId3"/>
                <a:stretch>
                  <a:fillRect l="-2000" t="-2941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fr-CH" dirty="0" smtClean="0"/>
              <a:t>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3344" y="891336"/>
            <a:ext cx="8515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The 80 MHz voltage </a:t>
            </a:r>
            <a:r>
              <a:rPr lang="fr-CH" sz="1600" dirty="0" err="1" smtClean="0"/>
              <a:t>is</a:t>
            </a:r>
            <a:r>
              <a:rPr lang="fr-CH" sz="1600" dirty="0" smtClean="0"/>
              <a:t> the one </a:t>
            </a:r>
            <a:r>
              <a:rPr lang="fr-CH" sz="1600" dirty="0" err="1" smtClean="0"/>
              <a:t>minimising</a:t>
            </a:r>
            <a:r>
              <a:rPr lang="fr-CH" sz="1600" dirty="0" smtClean="0"/>
              <a:t> the </a:t>
            </a:r>
            <a:r>
              <a:rPr lang="fr-CH" sz="1600" dirty="0" err="1" smtClean="0"/>
              <a:t>uncontrolled</a:t>
            </a:r>
            <a:r>
              <a:rPr lang="fr-CH" sz="1600" dirty="0" smtClean="0"/>
              <a:t> </a:t>
            </a:r>
            <a:r>
              <a:rPr lang="fr-CH" sz="1600" dirty="0" err="1" smtClean="0"/>
              <a:t>emittance</a:t>
            </a:r>
            <a:r>
              <a:rPr lang="fr-CH" sz="1600" dirty="0" smtClean="0"/>
              <a:t> </a:t>
            </a:r>
            <a:r>
              <a:rPr lang="fr-CH" sz="1600" dirty="0" err="1" smtClean="0"/>
              <a:t>blow</a:t>
            </a:r>
            <a:r>
              <a:rPr lang="fr-CH" sz="1600" dirty="0" smtClean="0"/>
              <a:t>-up at HL-LHC </a:t>
            </a:r>
            <a:r>
              <a:rPr lang="fr-CH" sz="1600" dirty="0" err="1" smtClean="0"/>
              <a:t>intensity</a:t>
            </a:r>
            <a:endParaRPr lang="en-US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315332" y="1356248"/>
            <a:ext cx="8466363" cy="3588080"/>
            <a:chOff x="315332" y="1691886"/>
            <a:chExt cx="8466363" cy="3588080"/>
          </a:xfrm>
        </p:grpSpPr>
        <p:grpSp>
          <p:nvGrpSpPr>
            <p:cNvPr id="4" name="Group 3"/>
            <p:cNvGrpSpPr/>
            <p:nvPr/>
          </p:nvGrpSpPr>
          <p:grpSpPr>
            <a:xfrm>
              <a:off x="315332" y="1691886"/>
              <a:ext cx="4062820" cy="3574485"/>
              <a:chOff x="315332" y="1691886"/>
              <a:chExt cx="4062820" cy="3574485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642D3E3E-33CC-E249-BCB2-4777BEFD39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2" t="2563" r="2682" b="2080"/>
              <a:stretch/>
            </p:blipFill>
            <p:spPr>
              <a:xfrm>
                <a:off x="315332" y="2199897"/>
                <a:ext cx="4062820" cy="3066474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93712" y="1691886"/>
                <a:ext cx="37144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200" b="1" dirty="0" err="1" smtClean="0"/>
                  <a:t>Intensity</a:t>
                </a:r>
                <a:r>
                  <a:rPr lang="fr-CH" sz="1200" b="1" dirty="0" smtClean="0"/>
                  <a:t> </a:t>
                </a:r>
                <a:r>
                  <a:rPr lang="fr-CH" sz="1200" b="1" dirty="0" err="1" smtClean="0"/>
                  <a:t>threshold</a:t>
                </a:r>
                <a:r>
                  <a:rPr lang="fr-CH" sz="1200" b="1" dirty="0" smtClean="0"/>
                  <a:t> in a </a:t>
                </a:r>
                <a:r>
                  <a:rPr lang="fr-CH" sz="1200" b="1" dirty="0" smtClean="0">
                    <a:solidFill>
                      <a:srgbClr val="CC0099"/>
                    </a:solidFill>
                  </a:rPr>
                  <a:t>single 80 MHz </a:t>
                </a:r>
                <a:r>
                  <a:rPr lang="fr-CH" sz="1200" b="1" dirty="0" smtClean="0"/>
                  <a:t>RF system</a:t>
                </a:r>
              </a:p>
              <a:p>
                <a:pPr algn="ctr"/>
                <a:r>
                  <a:rPr lang="fr-CH" sz="1200" b="1" dirty="0" smtClean="0"/>
                  <a:t>Train of 48 </a:t>
                </a:r>
                <a:r>
                  <a:rPr lang="fr-CH" sz="1200" b="1" dirty="0" err="1" smtClean="0"/>
                  <a:t>bunches</a:t>
                </a:r>
                <a:r>
                  <a:rPr lang="fr-CH" sz="1200" b="1" dirty="0" smtClean="0"/>
                  <a:t> </a:t>
                </a:r>
                <a:r>
                  <a:rPr lang="fr-CH" sz="1200" b="1" dirty="0" err="1" smtClean="0"/>
                  <a:t>with</a:t>
                </a:r>
                <a:r>
                  <a:rPr lang="fr-CH" sz="1200" b="1" dirty="0" smtClean="0"/>
                  <a:t> </a:t>
                </a:r>
                <a:r>
                  <a:rPr lang="fr-CH" sz="1200" b="1" dirty="0" err="1" smtClean="0"/>
                  <a:t>ditribution</a:t>
                </a:r>
                <a:r>
                  <a:rPr lang="fr-CH" sz="1200" b="1" dirty="0" err="1" smtClean="0"/>
                  <a:t>s</a:t>
                </a:r>
                <a:r>
                  <a:rPr lang="fr-CH" sz="1200" b="1" dirty="0" smtClean="0"/>
                  <a:t> </a:t>
                </a:r>
                <a:r>
                  <a:rPr lang="fr-CH" sz="1200" b="1" dirty="0" err="1" smtClean="0"/>
                  <a:t>extracted</a:t>
                </a:r>
                <a:r>
                  <a:rPr lang="fr-CH" sz="1200" b="1" dirty="0" smtClean="0"/>
                  <a:t> </a:t>
                </a:r>
                <a:r>
                  <a:rPr lang="fr-CH" sz="1200" b="1" dirty="0" err="1" smtClean="0"/>
                  <a:t>from</a:t>
                </a:r>
                <a:r>
                  <a:rPr lang="fr-CH" sz="1200" b="1" dirty="0" smtClean="0"/>
                  <a:t> PS</a:t>
                </a:r>
                <a:endParaRPr lang="en-US" sz="1200" b="1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680678" y="1691886"/>
              <a:ext cx="4101017" cy="3588080"/>
              <a:chOff x="4680678" y="1738150"/>
              <a:chExt cx="4101017" cy="35880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4" t="2324" r="2884" b="1843"/>
              <a:stretch/>
            </p:blipFill>
            <p:spPr>
              <a:xfrm>
                <a:off x="4680678" y="2206117"/>
                <a:ext cx="4101017" cy="3120113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693930" y="1738150"/>
                <a:ext cx="4074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200" b="1" dirty="0" err="1" smtClean="0"/>
                  <a:t>Intensity</a:t>
                </a:r>
                <a:r>
                  <a:rPr lang="fr-CH" sz="1200" b="1" dirty="0" smtClean="0"/>
                  <a:t> </a:t>
                </a:r>
                <a:r>
                  <a:rPr lang="fr-CH" sz="1200" b="1" dirty="0" err="1" smtClean="0"/>
                  <a:t>threshold</a:t>
                </a:r>
                <a:r>
                  <a:rPr lang="fr-CH" sz="1200" b="1" dirty="0" smtClean="0"/>
                  <a:t> in a </a:t>
                </a:r>
                <a:r>
                  <a:rPr lang="fr-CH" sz="1200" b="1" dirty="0" smtClean="0">
                    <a:solidFill>
                      <a:srgbClr val="CC0099"/>
                    </a:solidFill>
                  </a:rPr>
                  <a:t>double 80+200 MHz </a:t>
                </a:r>
                <a:r>
                  <a:rPr lang="fr-CH" sz="1200" b="1" dirty="0" smtClean="0"/>
                  <a:t>RF system (BSM)</a:t>
                </a:r>
              </a:p>
              <a:p>
                <a:pPr algn="ctr"/>
                <a:r>
                  <a:rPr lang="fr-CH" sz="1200" b="1" dirty="0" smtClean="0"/>
                  <a:t>Train of 48 </a:t>
                </a:r>
                <a:r>
                  <a:rPr lang="fr-CH" sz="1200" b="1" dirty="0" err="1" smtClean="0"/>
                  <a:t>bunches</a:t>
                </a:r>
                <a:r>
                  <a:rPr lang="fr-CH" sz="1200" b="1" dirty="0" smtClean="0"/>
                  <a:t> </a:t>
                </a:r>
                <a:r>
                  <a:rPr lang="fr-CH" sz="1200" b="1" dirty="0" err="1" smtClean="0"/>
                  <a:t>with</a:t>
                </a:r>
                <a:r>
                  <a:rPr lang="fr-CH" sz="1200" b="1" dirty="0" smtClean="0"/>
                  <a:t> </a:t>
                </a:r>
                <a:r>
                  <a:rPr lang="fr-CH" sz="1200" b="1" dirty="0" err="1" smtClean="0"/>
                  <a:t>ditribution</a:t>
                </a:r>
                <a:r>
                  <a:rPr lang="fr-CH" sz="1200" b="1" dirty="0" err="1" smtClean="0"/>
                  <a:t>s</a:t>
                </a:r>
                <a:r>
                  <a:rPr lang="fr-CH" sz="1200" b="1" dirty="0" smtClean="0"/>
                  <a:t> </a:t>
                </a:r>
                <a:r>
                  <a:rPr lang="fr-CH" sz="1200" b="1" dirty="0" err="1" smtClean="0"/>
                  <a:t>extracted</a:t>
                </a:r>
                <a:r>
                  <a:rPr lang="fr-CH" sz="1200" b="1" dirty="0" smtClean="0"/>
                  <a:t> </a:t>
                </a:r>
                <a:r>
                  <a:rPr lang="fr-CH" sz="1200" b="1" dirty="0" err="1" smtClean="0"/>
                  <a:t>from</a:t>
                </a:r>
                <a:r>
                  <a:rPr lang="fr-CH" sz="1200" b="1" dirty="0" smtClean="0"/>
                  <a:t> PS</a:t>
                </a:r>
                <a:endParaRPr lang="en-US" sz="1200" b="1" dirty="0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364047" y="5323332"/>
            <a:ext cx="8659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 smtClean="0">
                <a:sym typeface="Wingdings" panose="05000000000000000000" pitchFamily="2" charset="2"/>
              </a:rPr>
              <a:t>No </a:t>
            </a:r>
            <a:r>
              <a:rPr lang="fr-CH" sz="1600" dirty="0" err="1" smtClean="0">
                <a:sym typeface="Wingdings" panose="05000000000000000000" pitchFamily="2" charset="2"/>
              </a:rPr>
              <a:t>stability</a:t>
            </a:r>
            <a:r>
              <a:rPr lang="fr-CH" sz="1600" dirty="0" smtClean="0">
                <a:sym typeface="Wingdings" panose="05000000000000000000" pitchFamily="2" charset="2"/>
              </a:rPr>
              <a:t> for 0.35 </a:t>
            </a:r>
            <a:r>
              <a:rPr lang="fr-CH" sz="1600" dirty="0" err="1" smtClean="0">
                <a:sym typeface="Wingdings" panose="05000000000000000000" pitchFamily="2" charset="2"/>
              </a:rPr>
              <a:t>eVs</a:t>
            </a:r>
            <a:r>
              <a:rPr lang="fr-CH" sz="1600" dirty="0" smtClean="0">
                <a:sym typeface="Wingdings" panose="05000000000000000000" pitchFamily="2" charset="2"/>
              </a:rPr>
              <a:t> </a:t>
            </a:r>
            <a:r>
              <a:rPr lang="fr-CH" sz="1600" dirty="0" err="1" smtClean="0">
                <a:sym typeface="Wingdings" panose="05000000000000000000" pitchFamily="2" charset="2"/>
              </a:rPr>
              <a:t>emittance</a:t>
            </a:r>
            <a:r>
              <a:rPr lang="fr-CH" sz="1600" dirty="0" smtClean="0">
                <a:sym typeface="Wingdings" panose="05000000000000000000" pitchFamily="2" charset="2"/>
              </a:rPr>
              <a:t> </a:t>
            </a:r>
            <a:r>
              <a:rPr lang="fr-CH" sz="1600" dirty="0" err="1" smtClean="0">
                <a:sym typeface="Wingdings" panose="05000000000000000000" pitchFamily="2" charset="2"/>
              </a:rPr>
              <a:t>beam</a:t>
            </a:r>
            <a:r>
              <a:rPr lang="fr-CH" sz="1600" dirty="0" smtClean="0">
                <a:sym typeface="Wingdings" panose="05000000000000000000" pitchFamily="2" charset="2"/>
              </a:rPr>
              <a:t>  </a:t>
            </a:r>
            <a:r>
              <a:rPr lang="fr-CH" sz="1600" dirty="0" err="1" smtClean="0">
                <a:sym typeface="Wingdings" panose="05000000000000000000" pitchFamily="2" charset="2"/>
              </a:rPr>
              <a:t>problem</a:t>
            </a:r>
            <a:r>
              <a:rPr lang="fr-CH" sz="1600" dirty="0" smtClean="0">
                <a:sym typeface="Wingdings" panose="05000000000000000000" pitchFamily="2" charset="2"/>
              </a:rPr>
              <a:t> for </a:t>
            </a:r>
            <a:r>
              <a:rPr lang="fr-CH" sz="1600" dirty="0" err="1" smtClean="0">
                <a:sym typeface="Wingdings" panose="05000000000000000000" pitchFamily="2" charset="2"/>
              </a:rPr>
              <a:t>other</a:t>
            </a:r>
            <a:r>
              <a:rPr lang="fr-CH" sz="1600" dirty="0" smtClean="0">
                <a:sym typeface="Wingdings" panose="05000000000000000000" pitchFamily="2" charset="2"/>
              </a:rPr>
              <a:t> non-LHC </a:t>
            </a:r>
            <a:r>
              <a:rPr lang="fr-CH" sz="1600" dirty="0" err="1" smtClean="0">
                <a:sym typeface="Wingdings" panose="05000000000000000000" pitchFamily="2" charset="2"/>
              </a:rPr>
              <a:t>beams</a:t>
            </a:r>
            <a:endParaRPr lang="fr-CH" sz="16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 err="1" smtClean="0">
                <a:sym typeface="Wingdings" panose="05000000000000000000" pitchFamily="2" charset="2"/>
              </a:rPr>
              <a:t>Impedance</a:t>
            </a:r>
            <a:r>
              <a:rPr lang="fr-CH" sz="1600" dirty="0" smtClean="0">
                <a:sym typeface="Wingdings" panose="05000000000000000000" pitchFamily="2" charset="2"/>
              </a:rPr>
              <a:t> of the 80 MHz RF system </a:t>
            </a:r>
            <a:r>
              <a:rPr lang="fr-CH" sz="1600" dirty="0" err="1" smtClean="0">
                <a:sym typeface="Wingdings" panose="05000000000000000000" pitchFamily="2" charset="2"/>
              </a:rPr>
              <a:t>can</a:t>
            </a:r>
            <a:r>
              <a:rPr lang="fr-CH" sz="1600" dirty="0">
                <a:sym typeface="Wingdings" panose="05000000000000000000" pitchFamily="2" charset="2"/>
              </a:rPr>
              <a:t> </a:t>
            </a:r>
            <a:r>
              <a:rPr lang="fr-CH" sz="1600" dirty="0" err="1" smtClean="0">
                <a:sym typeface="Wingdings" panose="05000000000000000000" pitchFamily="2" charset="2"/>
              </a:rPr>
              <a:t>reduce</a:t>
            </a:r>
            <a:r>
              <a:rPr lang="fr-CH" sz="1600" dirty="0" smtClean="0">
                <a:sym typeface="Wingdings" panose="05000000000000000000" pitchFamily="2" charset="2"/>
              </a:rPr>
              <a:t> the </a:t>
            </a:r>
            <a:r>
              <a:rPr lang="fr-CH" sz="1600" dirty="0" err="1" smtClean="0">
                <a:sym typeface="Wingdings" panose="05000000000000000000" pitchFamily="2" charset="2"/>
              </a:rPr>
              <a:t>threshold</a:t>
            </a:r>
            <a:r>
              <a:rPr lang="fr-CH" sz="1600" dirty="0" smtClean="0">
                <a:sym typeface="Wingdings" panose="05000000000000000000" pitchFamily="2" charset="2"/>
              </a:rPr>
              <a:t> and </a:t>
            </a:r>
            <a:r>
              <a:rPr lang="fr-CH" sz="1600" dirty="0" err="1" smtClean="0">
                <a:sym typeface="Wingdings" panose="05000000000000000000" pitchFamily="2" charset="2"/>
              </a:rPr>
              <a:t>decrease</a:t>
            </a:r>
            <a:r>
              <a:rPr lang="fr-CH" sz="1600" dirty="0" smtClean="0">
                <a:sym typeface="Wingdings" panose="05000000000000000000" pitchFamily="2" charset="2"/>
              </a:rPr>
              <a:t> </a:t>
            </a:r>
            <a:r>
              <a:rPr lang="fr-CH" sz="1600" dirty="0" err="1" smtClean="0">
                <a:sym typeface="Wingdings" panose="05000000000000000000" pitchFamily="2" charset="2"/>
              </a:rPr>
              <a:t>margins</a:t>
            </a:r>
            <a:r>
              <a:rPr lang="fr-CH" sz="1600" dirty="0" smtClean="0">
                <a:sym typeface="Wingdings" panose="05000000000000000000" pitchFamily="2" charset="2"/>
              </a:rPr>
              <a:t> for 0.5 </a:t>
            </a:r>
            <a:r>
              <a:rPr lang="fr-CH" sz="1600" dirty="0" err="1" smtClean="0">
                <a:sym typeface="Wingdings" panose="05000000000000000000" pitchFamily="2" charset="2"/>
              </a:rPr>
              <a:t>eVs</a:t>
            </a:r>
            <a:endParaRPr lang="fr-CH" sz="16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 smtClean="0">
                <a:solidFill>
                  <a:srgbClr val="CC0099"/>
                </a:solidFill>
                <a:sym typeface="Wingdings" panose="05000000000000000000" pitchFamily="2" charset="2"/>
              </a:rPr>
              <a:t>With 200 MHz in </a:t>
            </a:r>
            <a:r>
              <a:rPr lang="fr-CH" sz="1600" dirty="0" err="1" smtClean="0">
                <a:solidFill>
                  <a:srgbClr val="CC0099"/>
                </a:solidFill>
                <a:sym typeface="Wingdings" panose="05000000000000000000" pitchFamily="2" charset="2"/>
              </a:rPr>
              <a:t>bunch-shortening</a:t>
            </a:r>
            <a:r>
              <a:rPr lang="fr-CH" sz="1600" dirty="0" smtClean="0">
                <a:solidFill>
                  <a:srgbClr val="CC0099"/>
                </a:solidFill>
                <a:sym typeface="Wingdings" panose="05000000000000000000" pitchFamily="2" charset="2"/>
              </a:rPr>
              <a:t> mode  </a:t>
            </a:r>
            <a:r>
              <a:rPr lang="fr-CH" sz="1600" dirty="0" err="1" smtClean="0">
                <a:solidFill>
                  <a:srgbClr val="CC0099"/>
                </a:solidFill>
                <a:sym typeface="Wingdings" panose="05000000000000000000" pitchFamily="2" charset="2"/>
              </a:rPr>
              <a:t>sufficient</a:t>
            </a:r>
            <a:r>
              <a:rPr lang="fr-CH" sz="1600" dirty="0" smtClean="0">
                <a:solidFill>
                  <a:srgbClr val="CC0099"/>
                </a:solidFill>
                <a:sym typeface="Wingdings" panose="05000000000000000000" pitchFamily="2" charset="2"/>
              </a:rPr>
              <a:t> </a:t>
            </a:r>
            <a:r>
              <a:rPr lang="fr-CH" sz="1600" dirty="0" err="1" smtClean="0">
                <a:solidFill>
                  <a:srgbClr val="CC0099"/>
                </a:solidFill>
                <a:sym typeface="Wingdings" panose="05000000000000000000" pitchFamily="2" charset="2"/>
              </a:rPr>
              <a:t>margins</a:t>
            </a:r>
            <a:r>
              <a:rPr lang="fr-CH" sz="1600" dirty="0" smtClean="0">
                <a:solidFill>
                  <a:srgbClr val="CC0099"/>
                </a:solidFill>
                <a:sym typeface="Wingdings" panose="05000000000000000000" pitchFamily="2" charset="2"/>
              </a:rPr>
              <a:t> for all </a:t>
            </a:r>
            <a:r>
              <a:rPr lang="fr-CH" sz="1600" dirty="0" err="1" smtClean="0">
                <a:solidFill>
                  <a:srgbClr val="CC0099"/>
                </a:solidFill>
                <a:sym typeface="Wingdings" panose="05000000000000000000" pitchFamily="2" charset="2"/>
              </a:rPr>
              <a:t>beams</a:t>
            </a:r>
            <a:endParaRPr lang="fr-CH" sz="1600" dirty="0" smtClean="0">
              <a:solidFill>
                <a:srgbClr val="CC0099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42977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75" y="269464"/>
            <a:ext cx="9144000" cy="829411"/>
          </a:xfrm>
        </p:spPr>
        <p:txBody>
          <a:bodyPr>
            <a:noAutofit/>
          </a:bodyPr>
          <a:lstStyle/>
          <a:p>
            <a:r>
              <a:rPr lang="fr-CH" sz="4000" dirty="0" smtClean="0">
                <a:solidFill>
                  <a:schemeClr val="accent1"/>
                </a:solidFill>
              </a:rPr>
              <a:t>Transfer </a:t>
            </a:r>
            <a:r>
              <a:rPr lang="fr-CH" sz="4000" dirty="0" err="1" smtClean="0">
                <a:solidFill>
                  <a:schemeClr val="accent1"/>
                </a:solidFill>
              </a:rPr>
              <a:t>from</a:t>
            </a:r>
            <a:r>
              <a:rPr lang="fr-CH" sz="4000" dirty="0" smtClean="0">
                <a:solidFill>
                  <a:schemeClr val="accent1"/>
                </a:solidFill>
              </a:rPr>
              <a:t> 80 MHz to 200 MHz RF </a:t>
            </a:r>
            <a:r>
              <a:rPr lang="fr-CH" sz="4000" dirty="0" err="1" smtClean="0">
                <a:solidFill>
                  <a:schemeClr val="accent1"/>
                </a:solidFill>
              </a:rPr>
              <a:t>bucket</a:t>
            </a:r>
            <a:r>
              <a:rPr lang="fr-CH" sz="4000" dirty="0" smtClean="0">
                <a:solidFill>
                  <a:schemeClr val="accent1"/>
                </a:solidFill>
              </a:rPr>
              <a:t> in the SPS – RF program and </a:t>
            </a:r>
            <a:r>
              <a:rPr lang="fr-CH" sz="4000" dirty="0" err="1" smtClean="0">
                <a:solidFill>
                  <a:schemeClr val="accent1"/>
                </a:solidFill>
              </a:rPr>
              <a:t>losses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73956" y="3735534"/>
            <a:ext cx="2100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b="1" dirty="0" err="1" smtClean="0"/>
              <a:t>Re-bucketing</a:t>
            </a:r>
            <a:r>
              <a:rPr lang="fr-CH" sz="1200" b="1" dirty="0" smtClean="0"/>
              <a:t> voltage program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61195" y="3550868"/>
            <a:ext cx="3928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b="1" dirty="0" smtClean="0"/>
              <a:t>Evolution of # </a:t>
            </a:r>
            <a:r>
              <a:rPr lang="fr-CH" sz="1200" b="1" dirty="0" err="1" smtClean="0"/>
              <a:t>particles</a:t>
            </a:r>
            <a:r>
              <a:rPr lang="fr-CH" sz="1200" b="1" dirty="0" smtClean="0"/>
              <a:t> </a:t>
            </a:r>
            <a:r>
              <a:rPr lang="fr-CH" sz="1200" b="1" dirty="0" err="1" smtClean="0"/>
              <a:t>inside</a:t>
            </a:r>
            <a:r>
              <a:rPr lang="fr-CH" sz="1200" b="1" dirty="0" smtClean="0"/>
              <a:t> the main 200 MHz RF </a:t>
            </a:r>
            <a:r>
              <a:rPr lang="fr-CH" sz="1200" b="1" dirty="0" err="1" smtClean="0"/>
              <a:t>bucket</a:t>
            </a:r>
            <a:endParaRPr lang="fr-CH" sz="1200" b="1" dirty="0" smtClean="0"/>
          </a:p>
          <a:p>
            <a:pPr algn="ctr"/>
            <a:r>
              <a:rPr lang="fr-CH" sz="1200" b="1" dirty="0" smtClean="0"/>
              <a:t>One </a:t>
            </a:r>
            <a:r>
              <a:rPr lang="fr-CH" sz="1200" b="1" dirty="0" err="1" smtClean="0"/>
              <a:t>example</a:t>
            </a:r>
            <a:r>
              <a:rPr lang="fr-CH" sz="1200" b="1" dirty="0" smtClean="0"/>
              <a:t> for a large </a:t>
            </a:r>
            <a:r>
              <a:rPr lang="fr-CH" sz="1200" b="1" dirty="0" err="1" smtClean="0"/>
              <a:t>bunch</a:t>
            </a:r>
            <a:r>
              <a:rPr lang="fr-CH" sz="1200" b="1" dirty="0" smtClean="0"/>
              <a:t> distribution</a:t>
            </a:r>
            <a:endParaRPr 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93" y="3969704"/>
            <a:ext cx="3221502" cy="23944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23" y="3975055"/>
            <a:ext cx="3190727" cy="23891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9635" y="1327213"/>
                <a:ext cx="797208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 smtClean="0"/>
                  <a:t>Bunches must </a:t>
                </a:r>
                <a:r>
                  <a:rPr lang="fr-CH" dirty="0" err="1" smtClean="0"/>
                  <a:t>be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transferred</a:t>
                </a:r>
                <a:r>
                  <a:rPr lang="fr-CH" dirty="0" smtClean="0"/>
                  <a:t> to the main 200 MHz RF </a:t>
                </a:r>
                <a:r>
                  <a:rPr lang="fr-CH" dirty="0" err="1" smtClean="0"/>
                  <a:t>bucket</a:t>
                </a:r>
                <a:r>
                  <a:rPr lang="fr-CH" dirty="0" smtClean="0"/>
                  <a:t> for </a:t>
                </a:r>
                <a:r>
                  <a:rPr lang="fr-CH" dirty="0" err="1" smtClean="0"/>
                  <a:t>acceleration</a:t>
                </a:r>
                <a:r>
                  <a:rPr lang="fr-CH" dirty="0" smtClean="0"/>
                  <a:t> and </a:t>
                </a:r>
                <a:r>
                  <a:rPr lang="fr-CH" dirty="0" err="1" smtClean="0"/>
                  <a:t>transfer</a:t>
                </a:r>
                <a:r>
                  <a:rPr lang="fr-CH" dirty="0" smtClean="0"/>
                  <a:t> of short </a:t>
                </a:r>
                <a:r>
                  <a:rPr lang="fr-CH" dirty="0" err="1" smtClean="0"/>
                  <a:t>enough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bunches</a:t>
                </a:r>
                <a:r>
                  <a:rPr lang="fr-CH" dirty="0" smtClean="0"/>
                  <a:t> to the LHC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 smtClean="0"/>
                  <a:t>RF program for </a:t>
                </a:r>
                <a:r>
                  <a:rPr lang="fr-CH" dirty="0" err="1" smtClean="0"/>
                  <a:t>re-bucketing</a:t>
                </a:r>
                <a:endParaRPr lang="fr-CH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H" dirty="0" smtClean="0"/>
                  <a:t>Capture voltage </a:t>
                </a:r>
                <a:r>
                  <a:rPr lang="fr-CH" dirty="0" err="1" smtClean="0"/>
                  <a:t>chosen</a:t>
                </a:r>
                <a:r>
                  <a:rPr lang="fr-CH" dirty="0" smtClean="0"/>
                  <a:t> to minimise </a:t>
                </a:r>
                <a:r>
                  <a:rPr lang="fr-CH" dirty="0" err="1" smtClean="0"/>
                  <a:t>uncontrolled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emittance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blow</a:t>
                </a:r>
                <a:r>
                  <a:rPr lang="fr-CH" dirty="0" smtClean="0"/>
                  <a:t>-up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sub>
                    </m:sSub>
                  </m:oMath>
                </a14:m>
                <a:r>
                  <a:rPr lang="en-US" dirty="0" smtClean="0"/>
                  <a:t> increased to a maximum value (scan next slide) to shorten the bunches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r>
                  <a:rPr lang="en-US" dirty="0" smtClean="0"/>
                  <a:t> increased afterwards and 80 MHz switched off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 smtClean="0"/>
                  <a:t>The </a:t>
                </a:r>
                <a:r>
                  <a:rPr lang="fr-CH" dirty="0" err="1" smtClean="0"/>
                  <a:t>losses</a:t>
                </a:r>
                <a:r>
                  <a:rPr lang="fr-CH" dirty="0" smtClean="0"/>
                  <a:t> are </a:t>
                </a:r>
                <a:r>
                  <a:rPr lang="fr-CH" dirty="0" err="1" smtClean="0"/>
                  <a:t>computed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with</a:t>
                </a:r>
                <a:r>
                  <a:rPr lang="fr-CH" dirty="0" smtClean="0"/>
                  <a:t> the </a:t>
                </a:r>
                <a:r>
                  <a:rPr lang="fr-CH" dirty="0" err="1" smtClean="0"/>
                  <a:t>number</a:t>
                </a:r>
                <a:r>
                  <a:rPr lang="fr-CH" dirty="0" smtClean="0"/>
                  <a:t> of </a:t>
                </a:r>
                <a:r>
                  <a:rPr lang="fr-CH" dirty="0" err="1" smtClean="0"/>
                  <a:t>particles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inside</a:t>
                </a:r>
                <a:r>
                  <a:rPr lang="fr-CH" dirty="0" smtClean="0"/>
                  <a:t> the main 200 MHz RF </a:t>
                </a:r>
                <a:r>
                  <a:rPr lang="fr-CH" dirty="0" err="1" smtClean="0"/>
                  <a:t>bucket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35" y="1327213"/>
                <a:ext cx="7972088" cy="2308324"/>
              </a:xfrm>
              <a:prstGeom prst="rect">
                <a:avLst/>
              </a:prstGeom>
              <a:blipFill>
                <a:blip r:embed="rId5"/>
                <a:stretch>
                  <a:fillRect l="-535" t="-1587" b="-3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725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7288" y="171920"/>
                <a:ext cx="9144000" cy="829411"/>
              </a:xfrm>
            </p:spPr>
            <p:txBody>
              <a:bodyPr>
                <a:noAutofit/>
              </a:bodyPr>
              <a:lstStyle/>
              <a:p>
                <a:r>
                  <a:rPr lang="fr-CH" sz="4000" dirty="0" smtClean="0">
                    <a:solidFill>
                      <a:schemeClr val="accent1"/>
                    </a:solidFill>
                  </a:rPr>
                  <a:t>Re-bucketing and maximum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4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4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4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sub>
                    </m:sSub>
                  </m:oMath>
                </a14:m>
                <a:r>
                  <a:rPr lang="fr-CH" sz="3600" dirty="0">
                    <a:solidFill>
                      <a:schemeClr val="accent1"/>
                    </a:solidFill>
                  </a:rPr>
                  <a:t> </a:t>
                </a:r>
                <a:r>
                  <a:rPr lang="fr-CH" sz="4000" dirty="0" smtClean="0">
                    <a:solidFill>
                      <a:schemeClr val="accent1"/>
                    </a:solidFill>
                  </a:rPr>
                  <a:t>–</a:t>
                </a:r>
                <a:br>
                  <a:rPr lang="fr-CH" sz="4000" dirty="0" smtClean="0">
                    <a:solidFill>
                      <a:schemeClr val="accent1"/>
                    </a:solidFill>
                  </a:rPr>
                </a:br>
                <a:r>
                  <a:rPr lang="fr-CH" sz="3600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CH" sz="3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=2.4×</m:t>
                    </m:r>
                    <m:sSup>
                      <m:sSupPr>
                        <m:ctrlPr>
                          <a:rPr lang="fr-CH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3600" dirty="0" smtClean="0">
                    <a:solidFill>
                      <a:schemeClr val="accent1"/>
                    </a:solidFill>
                  </a:rPr>
                  <a:t>ppb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7288" y="171920"/>
                <a:ext cx="9144000" cy="829411"/>
              </a:xfrm>
              <a:blipFill>
                <a:blip r:embed="rId3"/>
                <a:stretch>
                  <a:fillRect l="-2400" t="-38971" b="-4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en-US" dirty="0"/>
              <a:t>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45488" y="1241343"/>
                <a:ext cx="741324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 smtClean="0"/>
                  <a:t>Lost </a:t>
                </a:r>
                <a:r>
                  <a:rPr lang="fr-CH" dirty="0" err="1" smtClean="0"/>
                  <a:t>particles</a:t>
                </a:r>
                <a:r>
                  <a:rPr lang="fr-CH" dirty="0" smtClean="0"/>
                  <a:t> are </a:t>
                </a:r>
                <a:r>
                  <a:rPr lang="fr-CH" dirty="0" err="1" smtClean="0"/>
                  <a:t>captured</a:t>
                </a:r>
                <a:r>
                  <a:rPr lang="fr-CH" dirty="0" smtClean="0"/>
                  <a:t> in </a:t>
                </a:r>
                <a:r>
                  <a:rPr lang="fr-CH" dirty="0" err="1" smtClean="0"/>
                  <a:t>neighbouring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buckets</a:t>
                </a:r>
                <a:r>
                  <a:rPr lang="fr-CH" dirty="0"/>
                  <a:t> </a:t>
                </a:r>
                <a:r>
                  <a:rPr lang="fr-CH" dirty="0" smtClean="0"/>
                  <a:t>(satellite </a:t>
                </a:r>
                <a:r>
                  <a:rPr lang="fr-CH" dirty="0" err="1" smtClean="0"/>
                  <a:t>bunches</a:t>
                </a:r>
                <a:r>
                  <a:rPr lang="fr-CH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 smtClean="0"/>
                  <a:t>Satellite </a:t>
                </a:r>
                <a:r>
                  <a:rPr lang="fr-CH" dirty="0" err="1" smtClean="0"/>
                  <a:t>bunches</a:t>
                </a:r>
                <a:r>
                  <a:rPr lang="fr-CH" dirty="0" smtClean="0"/>
                  <a:t> are </a:t>
                </a:r>
                <a:r>
                  <a:rPr lang="fr-CH" dirty="0" err="1" smtClean="0"/>
                  <a:t>harmful</a:t>
                </a:r>
                <a:r>
                  <a:rPr lang="fr-CH" dirty="0" smtClean="0"/>
                  <a:t> for LHC </a:t>
                </a:r>
                <a:r>
                  <a:rPr lang="fr-CH" dirty="0" err="1" smtClean="0"/>
                  <a:t>already</a:t>
                </a:r>
                <a:r>
                  <a:rPr lang="fr-CH" dirty="0" smtClean="0"/>
                  <a:t> at an </a:t>
                </a:r>
                <a:r>
                  <a:rPr lang="fr-CH" dirty="0" err="1" smtClean="0"/>
                  <a:t>intensity</a:t>
                </a:r>
                <a:r>
                  <a:rPr lang="fr-CH" dirty="0" smtClean="0"/>
                  <a:t> ratio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 smtClean="0"/>
                  <a:t>For </a:t>
                </a:r>
                <a:r>
                  <a:rPr lang="fr-CH" dirty="0" err="1" smtClean="0"/>
                  <a:t>larger</a:t>
                </a:r>
                <a:r>
                  <a:rPr lang="fr-CH" dirty="0" smtClean="0"/>
                  <a:t> maximum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 smaller bunches, less losses but in which limit?</a:t>
                </a:r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88" y="1241343"/>
                <a:ext cx="7413248" cy="923330"/>
              </a:xfrm>
              <a:prstGeom prst="rect">
                <a:avLst/>
              </a:prstGeom>
              <a:blipFill>
                <a:blip r:embed="rId4"/>
                <a:stretch>
                  <a:fillRect l="-576" t="-3974" r="-576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53335" y="5650038"/>
                <a:ext cx="845122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fr-CH" dirty="0" smtClean="0"/>
                  <a:t>The </a:t>
                </a:r>
                <a:r>
                  <a:rPr lang="fr-CH" dirty="0" err="1" smtClean="0"/>
                  <a:t>losses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increase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along</a:t>
                </a:r>
                <a:r>
                  <a:rPr lang="fr-CH" dirty="0" smtClean="0"/>
                  <a:t> the batch (</a:t>
                </a:r>
                <a:r>
                  <a:rPr lang="fr-CH" dirty="0" err="1" smtClean="0"/>
                  <a:t>beam-loading</a:t>
                </a:r>
                <a:r>
                  <a:rPr lang="fr-CH" dirty="0" smtClean="0"/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fr-CH" dirty="0" err="1" smtClean="0">
                    <a:sym typeface="Wingdings" panose="05000000000000000000" pitchFamily="2" charset="2"/>
                  </a:rPr>
                  <a:t>Losses</a:t>
                </a:r>
                <a:r>
                  <a:rPr lang="fr-CH" dirty="0" smtClean="0">
                    <a:sym typeface="Wingdings" panose="05000000000000000000" pitchFamily="2" charset="2"/>
                  </a:rPr>
                  <a:t> for large 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bunches</a:t>
                </a:r>
                <a:r>
                  <a:rPr lang="fr-CH" dirty="0" smtClean="0">
                    <a:sym typeface="Wingdings" panose="05000000000000000000" pitchFamily="2" charset="2"/>
                  </a:rPr>
                  <a:t> 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with</a:t>
                </a:r>
                <a:r>
                  <a:rPr lang="fr-CH" dirty="0" smtClean="0">
                    <a:sym typeface="Wingdings" panose="05000000000000000000" pitchFamily="2" charset="2"/>
                  </a:rPr>
                  <a:t> large 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tails</a:t>
                </a:r>
                <a:r>
                  <a:rPr lang="fr-CH" dirty="0" smtClean="0">
                    <a:sym typeface="Wingdings" panose="05000000000000000000" pitchFamily="2" charset="2"/>
                  </a:rPr>
                  <a:t> 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can</a:t>
                </a:r>
                <a:r>
                  <a:rPr lang="fr-CH" dirty="0" smtClean="0">
                    <a:sym typeface="Wingdings" panose="05000000000000000000" pitchFamily="2" charset="2"/>
                  </a:rPr>
                  <a:t> 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exceed</a:t>
                </a:r>
                <a:r>
                  <a:rPr lang="fr-CH" dirty="0" smtClean="0">
                    <a:sym typeface="Wingdings" panose="05000000000000000000" pitchFamily="2" charset="2"/>
                  </a:rPr>
                  <a:t> the 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threshold</a:t>
                </a:r>
                <a:r>
                  <a:rPr lang="fr-CH" dirty="0" smtClean="0">
                    <a:sym typeface="Wingdings" panose="05000000000000000000" pitchFamily="2" charset="2"/>
                  </a:rPr>
                  <a:t> 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independent</a:t>
                </a:r>
                <a:r>
                  <a:rPr lang="fr-CH" dirty="0" smtClean="0">
                    <a:sym typeface="Wingdings" panose="05000000000000000000" pitchFamily="2" charset="2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80</m:t>
                        </m:r>
                      </m:sub>
                    </m:sSub>
                  </m:oMath>
                </a14:m>
                <a:endParaRPr lang="fr-CH" dirty="0" smtClean="0"/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b="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sub>
                    </m:sSub>
                    <m:r>
                      <a:rPr lang="fr-CH" b="0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=2.5</m:t>
                    </m:r>
                  </m:oMath>
                </a14:m>
                <a:r>
                  <a:rPr lang="fr-CH" dirty="0" smtClean="0">
                    <a:solidFill>
                      <a:srgbClr val="CC0099"/>
                    </a:solidFill>
                  </a:rPr>
                  <a:t> MV to minimise </a:t>
                </a:r>
                <a:r>
                  <a:rPr lang="fr-CH" dirty="0" err="1" smtClean="0">
                    <a:solidFill>
                      <a:srgbClr val="CC0099"/>
                    </a:solidFill>
                  </a:rPr>
                  <a:t>creation</a:t>
                </a:r>
                <a:r>
                  <a:rPr lang="fr-CH" dirty="0" smtClean="0">
                    <a:solidFill>
                      <a:srgbClr val="CC0099"/>
                    </a:solidFill>
                  </a:rPr>
                  <a:t> of satellite </a:t>
                </a:r>
                <a:r>
                  <a:rPr lang="fr-CH" dirty="0" err="1" smtClean="0">
                    <a:solidFill>
                      <a:srgbClr val="CC0099"/>
                    </a:solidFill>
                  </a:rPr>
                  <a:t>bunches</a:t>
                </a:r>
                <a:endParaRPr lang="fr-CH" dirty="0" smtClean="0">
                  <a:solidFill>
                    <a:srgbClr val="CC0099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35" y="5650038"/>
                <a:ext cx="8451224" cy="1200329"/>
              </a:xfrm>
              <a:prstGeom prst="rect">
                <a:avLst/>
              </a:prstGeom>
              <a:blipFill>
                <a:blip r:embed="rId5"/>
                <a:stretch>
                  <a:fillRect l="-505"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26891" y="2234716"/>
            <a:ext cx="8204793" cy="3275235"/>
            <a:chOff x="636707" y="2006921"/>
            <a:chExt cx="8204793" cy="32752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707" y="2468586"/>
              <a:ext cx="3827077" cy="281357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0862" y="2468586"/>
              <a:ext cx="3827076" cy="281357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80346" y="2029794"/>
              <a:ext cx="36878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b="1" dirty="0" err="1" smtClean="0"/>
                <a:t>Losses</a:t>
              </a:r>
              <a:r>
                <a:rPr lang="fr-CH" sz="1200" b="1" dirty="0" smtClean="0"/>
                <a:t> for </a:t>
              </a:r>
              <a:r>
                <a:rPr lang="fr-CH" sz="1200" b="1" dirty="0" err="1" smtClean="0"/>
                <a:t>bunches</a:t>
              </a:r>
              <a:r>
                <a:rPr lang="fr-CH" sz="1200" b="1" dirty="0" smtClean="0"/>
                <a:t> </a:t>
              </a:r>
              <a:r>
                <a:rPr lang="fr-CH" sz="1200" b="1" dirty="0" err="1" smtClean="0"/>
                <a:t>with</a:t>
              </a:r>
              <a:r>
                <a:rPr lang="fr-CH" sz="1200" b="1" dirty="0" smtClean="0"/>
                <a:t> 0.36 </a:t>
              </a:r>
              <a:r>
                <a:rPr lang="fr-CH" sz="1200" b="1" dirty="0" err="1" smtClean="0"/>
                <a:t>eVs</a:t>
              </a:r>
              <a:r>
                <a:rPr lang="fr-CH" sz="1200" b="1" dirty="0" smtClean="0"/>
                <a:t> </a:t>
              </a:r>
              <a:r>
                <a:rPr lang="fr-CH" sz="1200" b="1" dirty="0" err="1" smtClean="0"/>
                <a:t>emittance</a:t>
              </a:r>
              <a:r>
                <a:rPr lang="fr-CH" sz="1200" b="1" dirty="0" smtClean="0"/>
                <a:t>, large </a:t>
              </a:r>
              <a:r>
                <a:rPr lang="fr-CH" sz="1200" b="1" dirty="0" err="1" smtClean="0"/>
                <a:t>tails</a:t>
              </a:r>
              <a:r>
                <a:rPr lang="fr-CH" sz="1200" b="1" dirty="0" smtClean="0"/>
                <a:t>,</a:t>
              </a:r>
            </a:p>
            <a:p>
              <a:pPr algn="ctr"/>
              <a:r>
                <a:rPr lang="fr-CH" sz="1200" b="1" dirty="0"/>
                <a:t>i</a:t>
              </a:r>
              <a:r>
                <a:rPr lang="fr-CH" sz="1200" b="1" dirty="0" smtClean="0"/>
                <a:t>n </a:t>
              </a:r>
              <a:r>
                <a:rPr lang="fr-CH" sz="1200" b="1" dirty="0" err="1" smtClean="0"/>
                <a:t>function</a:t>
              </a:r>
              <a:r>
                <a:rPr lang="fr-CH" sz="1200" b="1" dirty="0" smtClean="0"/>
                <a:t> of maximum 80 MHz voltage</a:t>
              </a:r>
              <a:endParaRPr lang="en-US" sz="1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32179" y="2006921"/>
              <a:ext cx="36093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b="1" dirty="0" err="1" smtClean="0"/>
                <a:t>Losses</a:t>
              </a:r>
              <a:r>
                <a:rPr lang="fr-CH" sz="1200" b="1" dirty="0" smtClean="0"/>
                <a:t> for </a:t>
              </a:r>
              <a:r>
                <a:rPr lang="fr-CH" sz="1200" b="1" dirty="0" err="1" smtClean="0"/>
                <a:t>bunches</a:t>
              </a:r>
              <a:r>
                <a:rPr lang="fr-CH" sz="1200" b="1" dirty="0" smtClean="0"/>
                <a:t> </a:t>
              </a:r>
              <a:r>
                <a:rPr lang="fr-CH" sz="1200" b="1" dirty="0" err="1" smtClean="0"/>
                <a:t>with</a:t>
              </a:r>
              <a:r>
                <a:rPr lang="fr-CH" sz="1200" b="1" dirty="0" smtClean="0"/>
                <a:t> 0.5 </a:t>
              </a:r>
              <a:r>
                <a:rPr lang="fr-CH" sz="1200" b="1" dirty="0" err="1" smtClean="0"/>
                <a:t>eVs</a:t>
              </a:r>
              <a:r>
                <a:rPr lang="fr-CH" sz="1200" b="1" dirty="0" smtClean="0"/>
                <a:t> </a:t>
              </a:r>
              <a:r>
                <a:rPr lang="fr-CH" sz="1200" b="1" dirty="0" err="1" smtClean="0"/>
                <a:t>emittance</a:t>
              </a:r>
              <a:r>
                <a:rPr lang="fr-CH" sz="1200" b="1" dirty="0" smtClean="0"/>
                <a:t>, large </a:t>
              </a:r>
              <a:r>
                <a:rPr lang="fr-CH" sz="1200" b="1" dirty="0" err="1" smtClean="0"/>
                <a:t>tails</a:t>
              </a:r>
              <a:r>
                <a:rPr lang="fr-CH" sz="1200" b="1" dirty="0" smtClean="0"/>
                <a:t>,</a:t>
              </a:r>
            </a:p>
            <a:p>
              <a:pPr algn="ctr"/>
              <a:r>
                <a:rPr lang="fr-CH" sz="1200" b="1" dirty="0"/>
                <a:t>i</a:t>
              </a:r>
              <a:r>
                <a:rPr lang="fr-CH" sz="1200" b="1" dirty="0" smtClean="0"/>
                <a:t>n </a:t>
              </a:r>
              <a:r>
                <a:rPr lang="fr-CH" sz="1200" b="1" dirty="0" err="1" smtClean="0"/>
                <a:t>function</a:t>
              </a:r>
              <a:r>
                <a:rPr lang="fr-CH" sz="1200" b="1" dirty="0" smtClean="0"/>
                <a:t> of maximum 80 MHz voltage</a:t>
              </a:r>
              <a:endParaRPr 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43548" y="3459872"/>
              <a:ext cx="25342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dirty="0" err="1" smtClean="0"/>
                <a:t>Threshold</a:t>
              </a:r>
              <a:r>
                <a:rPr lang="fr-CH" sz="1200" dirty="0" smtClean="0"/>
                <a:t> for satellite </a:t>
              </a:r>
              <a:r>
                <a:rPr lang="fr-CH" sz="1200" dirty="0" err="1" smtClean="0"/>
                <a:t>bunches</a:t>
              </a:r>
              <a:r>
                <a:rPr lang="fr-CH" sz="1200" dirty="0" smtClean="0"/>
                <a:t> in LHC</a:t>
              </a:r>
              <a:endParaRPr lang="en-US" sz="12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3259394" y="4254910"/>
              <a:ext cx="0" cy="609406"/>
            </a:xfrm>
            <a:prstGeom prst="line">
              <a:avLst/>
            </a:prstGeom>
            <a:ln w="19050">
              <a:solidFill>
                <a:srgbClr val="CC009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635813" y="4254910"/>
              <a:ext cx="0" cy="609406"/>
            </a:xfrm>
            <a:prstGeom prst="line">
              <a:avLst/>
            </a:prstGeom>
            <a:ln w="19050">
              <a:solidFill>
                <a:srgbClr val="CC009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037006" y="4519297"/>
              <a:ext cx="25342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dirty="0" err="1" smtClean="0"/>
                <a:t>Threshold</a:t>
              </a:r>
              <a:r>
                <a:rPr lang="fr-CH" sz="1200" dirty="0" smtClean="0"/>
                <a:t> for satellite </a:t>
              </a:r>
              <a:r>
                <a:rPr lang="fr-CH" sz="1200" dirty="0" err="1" smtClean="0"/>
                <a:t>bunches</a:t>
              </a:r>
              <a:r>
                <a:rPr lang="fr-CH" sz="1200" dirty="0" smtClean="0"/>
                <a:t> in LHC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22935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74587</TotalTime>
  <Words>828</Words>
  <Application>Microsoft Office PowerPoint</Application>
  <PresentationFormat>On-screen Show (4:3)</PresentationFormat>
  <Paragraphs>131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Wingdings</vt:lpstr>
      <vt:lpstr>Office Theme</vt:lpstr>
      <vt:lpstr> Update on  the SPS 80 MHz RF system evaluation  s 6th of June 2018</vt:lpstr>
      <vt:lpstr>Problem in previous simulations (last meeting) –  Lack of accuracy in V_ind calculation</vt:lpstr>
      <vt:lpstr>PowerPoint Presentation</vt:lpstr>
      <vt:lpstr>Bunch distribution in PS and RF program</vt:lpstr>
      <vt:lpstr>Bunch emittance at extraction to the SPS</vt:lpstr>
      <vt:lpstr>Minimisation of uncontrolled emittance blow-up in SPS – PS bunch distributions</vt:lpstr>
      <vt:lpstr>Beam stability with corrected V_ind</vt:lpstr>
      <vt:lpstr>Transfer from 80 MHz to 200 MHz RF bucket in the SPS – RF program and losses</vt:lpstr>
      <vt:lpstr>Re-bucketing and maximum V_80 –  N_b=2.4×〖10〗^11 ppb</vt:lpstr>
      <vt:lpstr>Losses versus emittance extracted from PS</vt:lpstr>
      <vt:lpstr>Conclusion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Intensity effects in the longitudinal plane</dc:title>
  <dc:creator>Joël Repond</dc:creator>
  <cp:lastModifiedBy>Joel Repond</cp:lastModifiedBy>
  <cp:revision>3930</cp:revision>
  <cp:lastPrinted>2017-11-15T17:28:35Z</cp:lastPrinted>
  <dcterms:created xsi:type="dcterms:W3CDTF">2014-07-23T07:54:45Z</dcterms:created>
  <dcterms:modified xsi:type="dcterms:W3CDTF">2018-06-06T05:46:46Z</dcterms:modified>
</cp:coreProperties>
</file>