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315" r:id="rId3"/>
    <p:sldId id="258" r:id="rId4"/>
    <p:sldId id="259" r:id="rId5"/>
    <p:sldId id="316" r:id="rId6"/>
    <p:sldId id="264" r:id="rId7"/>
    <p:sldId id="266" r:id="rId8"/>
    <p:sldId id="267" r:id="rId9"/>
    <p:sldId id="317" r:id="rId10"/>
    <p:sldId id="269" r:id="rId11"/>
    <p:sldId id="270" r:id="rId12"/>
    <p:sldId id="272" r:id="rId13"/>
    <p:sldId id="274" r:id="rId14"/>
    <p:sldId id="275" r:id="rId15"/>
    <p:sldId id="318" r:id="rId16"/>
    <p:sldId id="293" r:id="rId17"/>
    <p:sldId id="292" r:id="rId18"/>
    <p:sldId id="294" r:id="rId19"/>
    <p:sldId id="295" r:id="rId20"/>
    <p:sldId id="296" r:id="rId21"/>
    <p:sldId id="298" r:id="rId22"/>
    <p:sldId id="297" r:id="rId23"/>
    <p:sldId id="299" r:id="rId24"/>
    <p:sldId id="300" r:id="rId25"/>
    <p:sldId id="303" r:id="rId26"/>
    <p:sldId id="304" r:id="rId27"/>
    <p:sldId id="305" r:id="rId28"/>
    <p:sldId id="301" r:id="rId29"/>
    <p:sldId id="319" r:id="rId30"/>
    <p:sldId id="312" r:id="rId31"/>
    <p:sldId id="313" r:id="rId32"/>
    <p:sldId id="314" r:id="rId33"/>
    <p:sldId id="30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BBBB00"/>
    <a:srgbClr val="007900"/>
    <a:srgbClr val="0000FF"/>
    <a:srgbClr val="1919FF"/>
    <a:srgbClr val="00BCBC"/>
    <a:srgbClr val="47D1D1"/>
    <a:srgbClr val="1AC6C6"/>
    <a:srgbClr val="2BCACA"/>
    <a:srgbClr val="57D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6837" autoAdjust="0"/>
  </p:normalViewPr>
  <p:slideViewPr>
    <p:cSldViewPr snapToGrid="0">
      <p:cViewPr varScale="1">
        <p:scale>
          <a:sx n="131" d="100"/>
          <a:sy n="131" d="100"/>
        </p:scale>
        <p:origin x="1032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CC54F-8DDB-4A40-B46D-39D4C2EE8B9E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30E06-6698-4768-923D-035DF4688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49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5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0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98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08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32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96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01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9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5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59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72626-6C76-4A0D-B704-0E09FE0C1D72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99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35.png"/><Relationship Id="rId10" Type="http://schemas.openxmlformats.org/officeDocument/2006/relationships/image" Target="../media/image63.png"/><Relationship Id="rId4" Type="http://schemas.openxmlformats.org/officeDocument/2006/relationships/image" Target="../media/image34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44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57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94.png"/><Relationship Id="rId5" Type="http://schemas.openxmlformats.org/officeDocument/2006/relationships/image" Target="../media/image5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69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94.png"/><Relationship Id="rId5" Type="http://schemas.openxmlformats.org/officeDocument/2006/relationships/image" Target="../media/image82.png"/><Relationship Id="rId10" Type="http://schemas.openxmlformats.org/officeDocument/2006/relationships/image" Target="../media/image93.png"/><Relationship Id="rId4" Type="http://schemas.openxmlformats.org/officeDocument/2006/relationships/image" Target="../media/image70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08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10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6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6.png"/><Relationship Id="rId3" Type="http://schemas.openxmlformats.org/officeDocument/2006/relationships/image" Target="../media/image98.png"/><Relationship Id="rId7" Type="http://schemas.openxmlformats.org/officeDocument/2006/relationships/image" Target="../media/image90.png"/><Relationship Id="rId12" Type="http://schemas.openxmlformats.org/officeDocument/2006/relationships/image" Target="../media/image11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4.png"/><Relationship Id="rId5" Type="http://schemas.openxmlformats.org/officeDocument/2006/relationships/image" Target="../media/image100.png"/><Relationship Id="rId10" Type="http://schemas.openxmlformats.org/officeDocument/2006/relationships/image" Target="../media/image93.png"/><Relationship Id="rId4" Type="http://schemas.openxmlformats.org/officeDocument/2006/relationships/image" Target="../media/image99.pn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1.png"/><Relationship Id="rId7" Type="http://schemas.openxmlformats.org/officeDocument/2006/relationships/image" Target="../media/image12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0.png"/><Relationship Id="rId7" Type="http://schemas.openxmlformats.org/officeDocument/2006/relationships/image" Target="../media/image12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04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image" Target="../media/image103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10.png"/><Relationship Id="rId7" Type="http://schemas.openxmlformats.org/officeDocument/2006/relationships/image" Target="../media/image112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11.png"/><Relationship Id="rId9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15.gif"/><Relationship Id="rId7" Type="http://schemas.openxmlformats.org/officeDocument/2006/relationships/image" Target="../media/image157.png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gif"/><Relationship Id="rId3" Type="http://schemas.openxmlformats.org/officeDocument/2006/relationships/image" Target="../media/image120.gif"/><Relationship Id="rId7" Type="http://schemas.openxmlformats.org/officeDocument/2006/relationships/image" Target="../media/image124.gif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gif"/><Relationship Id="rId5" Type="http://schemas.openxmlformats.org/officeDocument/2006/relationships/image" Target="../media/image122.gif"/><Relationship Id="rId4" Type="http://schemas.openxmlformats.org/officeDocument/2006/relationships/image" Target="../media/image12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4" Type="http://schemas.openxmlformats.org/officeDocument/2006/relationships/image" Target="../media/image12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4.png"/><Relationship Id="rId7" Type="http://schemas.openxmlformats.org/officeDocument/2006/relationships/image" Target="../media/image15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5.png"/><Relationship Id="rId9" Type="http://schemas.openxmlformats.org/officeDocument/2006/relationships/image" Target="../media/image18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3" Type="http://schemas.openxmlformats.org/officeDocument/2006/relationships/image" Target="../media/image155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6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73.png"/><Relationship Id="rId3" Type="http://schemas.openxmlformats.org/officeDocument/2006/relationships/image" Target="../media/image156.png"/><Relationship Id="rId7" Type="http://schemas.openxmlformats.org/officeDocument/2006/relationships/image" Target="../media/image162.png"/><Relationship Id="rId12" Type="http://schemas.openxmlformats.org/officeDocument/2006/relationships/image" Target="../media/image172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71.png"/><Relationship Id="rId5" Type="http://schemas.openxmlformats.org/officeDocument/2006/relationships/image" Target="../media/image160.png"/><Relationship Id="rId10" Type="http://schemas.openxmlformats.org/officeDocument/2006/relationships/image" Target="../media/image170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1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9.gif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6.gif"/><Relationship Id="rId12" Type="http://schemas.openxmlformats.org/officeDocument/2006/relationships/image" Target="../media/image8.gif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5.gif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6.png"/><Relationship Id="rId18" Type="http://schemas.openxmlformats.org/officeDocument/2006/relationships/image" Target="../media/image39.png"/><Relationship Id="rId3" Type="http://schemas.openxmlformats.org/officeDocument/2006/relationships/image" Target="../media/image11.png"/><Relationship Id="rId21" Type="http://schemas.openxmlformats.org/officeDocument/2006/relationships/image" Target="../media/image42.png"/><Relationship Id="rId7" Type="http://schemas.openxmlformats.org/officeDocument/2006/relationships/image" Target="../media/image13.gif"/><Relationship Id="rId12" Type="http://schemas.openxmlformats.org/officeDocument/2006/relationships/image" Target="../media/image19.gif"/><Relationship Id="rId17" Type="http://schemas.openxmlformats.org/officeDocument/2006/relationships/image" Target="../media/image38.png"/><Relationship Id="rId2" Type="http://schemas.openxmlformats.org/officeDocument/2006/relationships/image" Target="../media/image53.png"/><Relationship Id="rId16" Type="http://schemas.openxmlformats.org/officeDocument/2006/relationships/image" Target="../media/image29.gif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18.gif"/><Relationship Id="rId5" Type="http://schemas.openxmlformats.org/officeDocument/2006/relationships/image" Target="../media/image56.png"/><Relationship Id="rId15" Type="http://schemas.openxmlformats.org/officeDocument/2006/relationships/image" Target="../media/image28.gif"/><Relationship Id="rId10" Type="http://schemas.openxmlformats.org/officeDocument/2006/relationships/image" Target="../media/image17.gif"/><Relationship Id="rId19" Type="http://schemas.openxmlformats.org/officeDocument/2006/relationships/image" Target="../media/image40.png"/><Relationship Id="rId4" Type="http://schemas.openxmlformats.org/officeDocument/2006/relationships/image" Target="../media/image55.png"/><Relationship Id="rId9" Type="http://schemas.openxmlformats.org/officeDocument/2006/relationships/image" Target="../media/image16.png"/><Relationship Id="rId14" Type="http://schemas.openxmlformats.org/officeDocument/2006/relationships/image" Target="../media/image27.gif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Slip–stacking simulations with intensity effects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i="1" noProof="0" dirty="0" smtClean="0"/>
              <a:t>D. Quartullo</a:t>
            </a:r>
          </a:p>
          <a:p>
            <a:endParaRPr lang="en-GB" noProof="0" dirty="0"/>
          </a:p>
          <a:p>
            <a:r>
              <a:rPr lang="en-GB" b="1" i="1" noProof="0" dirty="0" smtClean="0"/>
              <a:t>Acknowledgements:</a:t>
            </a:r>
            <a:r>
              <a:rPr lang="en-GB" i="1" noProof="0" dirty="0" smtClean="0"/>
              <a:t> T. Argyropoulos, A. Lasheen, </a:t>
            </a:r>
          </a:p>
          <a:p>
            <a:r>
              <a:rPr lang="en-GB" i="1" noProof="0" dirty="0" smtClean="0"/>
              <a:t>E. </a:t>
            </a:r>
            <a:r>
              <a:rPr lang="en-GB" i="1" noProof="0" dirty="0" err="1" smtClean="0"/>
              <a:t>Shaposhnikova</a:t>
            </a:r>
            <a:r>
              <a:rPr lang="en-GB" i="1" noProof="0" dirty="0" smtClean="0"/>
              <a:t>, the </a:t>
            </a:r>
            <a:r>
              <a:rPr lang="en-GB" i="1" noProof="0" dirty="0" err="1" smtClean="0"/>
              <a:t>BLonD</a:t>
            </a:r>
            <a:r>
              <a:rPr lang="en-GB" i="1" noProof="0" dirty="0" smtClean="0"/>
              <a:t> team</a:t>
            </a:r>
            <a:endParaRPr lang="en-GB" i="1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9" y="172907"/>
            <a:ext cx="2004567" cy="728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617" y="95168"/>
            <a:ext cx="902241" cy="895432"/>
          </a:xfrm>
          <a:prstGeom prst="rect">
            <a:avLst/>
          </a:prstGeom>
        </p:spPr>
      </p:pic>
      <p:pic>
        <p:nvPicPr>
          <p:cNvPr id="6" name="Picture 7" descr="logo-presentation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6167438"/>
            <a:ext cx="539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iu_ppt-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1" y="6185029"/>
            <a:ext cx="442260" cy="53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29356" y="6434138"/>
            <a:ext cx="4826577" cy="365125"/>
          </a:xfrm>
        </p:spPr>
        <p:txBody>
          <a:bodyPr/>
          <a:lstStyle/>
          <a:p>
            <a:r>
              <a:rPr lang="en-GB" sz="1800" dirty="0" smtClean="0"/>
              <a:t>LIU-SPS Beam Dynamics WG</a:t>
            </a:r>
            <a:r>
              <a:rPr lang="en-GB" sz="1800" smtClean="0"/>
              <a:t>, 06/06/2018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28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050" y="1"/>
            <a:ext cx="7886700" cy="965200"/>
          </a:xfrm>
        </p:spPr>
        <p:txBody>
          <a:bodyPr/>
          <a:lstStyle/>
          <a:p>
            <a:r>
              <a:rPr lang="en-GB" noProof="0" dirty="0" smtClean="0"/>
              <a:t>Slip-stacking procedure in SPS</a:t>
            </a:r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>
                <a:spLocks noChangeArrowheads="1"/>
              </p:cNvSpPr>
              <p:nvPr/>
            </p:nvSpPr>
            <p:spPr bwMode="auto">
              <a:xfrm>
                <a:off x="152400" y="965201"/>
                <a:ext cx="8991600" cy="5192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Two </a:t>
                </a:r>
                <a:r>
                  <a:rPr lang="en-US" sz="2200" dirty="0"/>
                  <a:t>SPS </a:t>
                </a:r>
                <a:r>
                  <a:rPr lang="en-US" sz="2200" dirty="0" smtClean="0"/>
                  <a:t>batches, each batch contains 24 bunches spaced </a:t>
                </a:r>
                <a:r>
                  <a:rPr lang="en-US" sz="2200" dirty="0"/>
                  <a:t>by 100 ns</a:t>
                </a: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Before slip-stacking the two batches are separated </a:t>
                </a:r>
                <a:r>
                  <a:rPr lang="en-US" sz="2200" dirty="0" smtClean="0"/>
                  <a:t>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200" dirty="0" smtClean="0"/>
                  <a:t>= 2.7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2200" dirty="0" smtClean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200" dirty="0" smtClean="0"/>
                  <a:t> is defined by the LLRF specifications: it has to be so large that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200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r>
                  <a:rPr lang="en-US" sz="2200" dirty="0" smtClean="0"/>
                  <a:t> then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fr-F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GB" sz="2200" b="0" dirty="0" smtClean="0">
                    <a:ea typeface="Cambria Math" panose="02040503050406030204" pitchFamily="18" charset="0"/>
                  </a:rPr>
                  <a:t> to avoid perturbation from the other RF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200" dirty="0" smtClean="0">
                    <a:ea typeface="Cambria Math" panose="02040503050406030204" pitchFamily="18" charset="0"/>
                  </a:rPr>
                  <a:t>In SPS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GB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r>
                  <a:rPr lang="en-GB" sz="2200" dirty="0" smtClean="0">
                    <a:ea typeface="Cambria Math" panose="02040503050406030204" pitchFamily="18" charset="0"/>
                  </a:rPr>
                  <a:t>= 1.3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GB" sz="2200" dirty="0" smtClean="0"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GB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r>
                  <a:rPr lang="en-GB" sz="2200" dirty="0" smtClean="0">
                    <a:ea typeface="Cambria Math" panose="02040503050406030204" pitchFamily="18" charset="0"/>
                  </a:rPr>
                  <a:t> is the time needed to switch the RF system off)</a:t>
                </a:r>
                <a:endParaRPr lang="en-GB" sz="2200" dirty="0" smtClean="0">
                  <a:ea typeface="Cambria Math" panose="02040503050406030204" pitchFamily="18" charset="0"/>
                </a:endParaRPr>
              </a:p>
              <a:p>
                <a:pPr lvl="1"/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Each batch is controlled by a different</a:t>
                </a:r>
                <a:r>
                  <a:rPr lang="en-GB" sz="2200" dirty="0" smtClean="0"/>
                  <a:t> subset of the 200 MHz TWCs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GB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 smtClean="0"/>
                  <a:t>Slip-stacking to make the two batches interleave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fr-FR" sz="2200" dirty="0" err="1" smtClean="0"/>
                  <a:t>Bunch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spacing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reduced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from</a:t>
                </a:r>
                <a:r>
                  <a:rPr lang="fr-FR" sz="2200" dirty="0" smtClean="0"/>
                  <a:t> 100 ns to 50 ns</a:t>
                </a:r>
                <a:endParaRPr lang="en-GB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200" dirty="0" err="1" smtClean="0"/>
                  <a:t>After</a:t>
                </a:r>
                <a:r>
                  <a:rPr lang="fr-FR" sz="2200" dirty="0" smtClean="0"/>
                  <a:t> slip-</a:t>
                </a:r>
                <a:r>
                  <a:rPr lang="fr-FR" sz="2200" dirty="0" err="1" smtClean="0"/>
                  <a:t>stacking</a:t>
                </a:r>
                <a:r>
                  <a:rPr lang="fr-FR" sz="2200" dirty="0" smtClean="0"/>
                  <a:t>: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fr-FR" sz="2200" dirty="0" smtClean="0"/>
                  <a:t>A </a:t>
                </a:r>
                <a:r>
                  <a:rPr lang="fr-FR" sz="2200" dirty="0" err="1" smtClean="0"/>
                  <a:t>common</a:t>
                </a:r>
                <a:r>
                  <a:rPr lang="fr-FR" sz="2200" dirty="0" smtClean="0"/>
                  <a:t> recapture voltage </a:t>
                </a:r>
                <a:r>
                  <a:rPr lang="fr-FR" sz="2200" dirty="0" err="1" smtClean="0"/>
                  <a:t>is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needed</a:t>
                </a:r>
                <a:r>
                  <a:rPr lang="fr-FR" sz="2200" dirty="0" smtClean="0"/>
                  <a:t>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fr-FR" sz="2200" dirty="0" smtClean="0"/>
                  <a:t>Recapture </a:t>
                </a:r>
                <a:r>
                  <a:rPr lang="fr-FR" sz="2200" dirty="0" err="1" smtClean="0"/>
                  <a:t>done</a:t>
                </a:r>
                <a:r>
                  <a:rPr lang="fr-FR" sz="2200" dirty="0" smtClean="0"/>
                  <a:t> at the </a:t>
                </a:r>
                <a:r>
                  <a:rPr lang="fr-FR" sz="2200" dirty="0" err="1" smtClean="0"/>
                  <a:t>average</a:t>
                </a:r>
                <a:r>
                  <a:rPr lang="fr-FR" sz="2200" dirty="0"/>
                  <a:t> </a:t>
                </a:r>
                <a:r>
                  <a:rPr lang="fr-FR" sz="2200" dirty="0" smtClean="0"/>
                  <a:t>(design) RF </a:t>
                </a:r>
                <a:r>
                  <a:rPr lang="fr-FR" sz="2200" dirty="0" err="1" smtClean="0"/>
                  <a:t>frequency</a:t>
                </a:r>
                <a:endParaRPr lang="en-GB" sz="22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965201"/>
                <a:ext cx="8991600" cy="5192960"/>
              </a:xfrm>
              <a:prstGeom prst="rect">
                <a:avLst/>
              </a:prstGeom>
              <a:blipFill>
                <a:blip r:embed="rId2"/>
                <a:stretch>
                  <a:fillRect l="-746" t="-704" r="-1017" b="-152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53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" y="830228"/>
            <a:ext cx="3792991" cy="29069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95821" y="60787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>
                <a:latin typeface="+mj-lt"/>
                <a:ea typeface="+mj-ea"/>
                <a:cs typeface="+mj-cs"/>
              </a:rPr>
              <a:t>Momentum</a:t>
            </a:r>
            <a:r>
              <a:rPr lang="fr-FR" sz="4400" dirty="0">
                <a:latin typeface="+mj-lt"/>
                <a:ea typeface="+mj-ea"/>
                <a:cs typeface="+mj-cs"/>
              </a:rPr>
              <a:t> program 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design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917" y="3696635"/>
            <a:ext cx="87681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At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slip-</a:t>
            </a:r>
            <a:r>
              <a:rPr lang="fr-FR" dirty="0" err="1" smtClean="0"/>
              <a:t>stacking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performed</a:t>
            </a:r>
            <a:r>
              <a:rPr lang="fr-FR" dirty="0" smtClean="0"/>
              <a:t>?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 smtClean="0"/>
              <a:t>Flat </a:t>
            </a:r>
            <a:r>
              <a:rPr lang="fr-FR" dirty="0" err="1" smtClean="0"/>
              <a:t>bottom</a:t>
            </a:r>
            <a:r>
              <a:rPr lang="fr-FR" dirty="0" smtClean="0"/>
              <a:t>: </a:t>
            </a:r>
            <a:r>
              <a:rPr lang="fr-FR" dirty="0" err="1" smtClean="0"/>
              <a:t>strong</a:t>
            </a:r>
            <a:r>
              <a:rPr lang="fr-FR" dirty="0" smtClean="0"/>
              <a:t> space charge </a:t>
            </a:r>
            <a:r>
              <a:rPr lang="fr-FR" dirty="0" err="1" smtClean="0"/>
              <a:t>effects</a:t>
            </a:r>
            <a:r>
              <a:rPr lang="fr-FR" dirty="0" smtClean="0"/>
              <a:t>, IBS and RF noise (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 smtClean="0"/>
              <a:t>Flat top: extra time for </a:t>
            </a:r>
            <a:r>
              <a:rPr lang="fr-FR" dirty="0" err="1" smtClean="0"/>
              <a:t>filamentation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r>
              <a:rPr lang="fr-FR" dirty="0" smtClean="0"/>
              <a:t> and </a:t>
            </a:r>
            <a:r>
              <a:rPr lang="fr-FR" dirty="0" err="1" smtClean="0"/>
              <a:t>uncaptured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transfered</a:t>
            </a:r>
            <a:r>
              <a:rPr lang="fr-FR" dirty="0" smtClean="0"/>
              <a:t> to the LHC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b="1" dirty="0" err="1" smtClean="0">
                <a:solidFill>
                  <a:srgbClr val="FF0000"/>
                </a:solidFill>
              </a:rPr>
              <a:t>Intermediate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energy</a:t>
            </a:r>
            <a:r>
              <a:rPr lang="fr-FR" b="1" dirty="0" smtClean="0">
                <a:solidFill>
                  <a:srgbClr val="FF0000"/>
                </a:solidFill>
              </a:rPr>
              <a:t> plateau</a:t>
            </a:r>
            <a:r>
              <a:rPr lang="fr-FR" dirty="0" smtClean="0"/>
              <a:t>: </a:t>
            </a:r>
            <a:r>
              <a:rPr lang="fr-FR" dirty="0" err="1" smtClean="0"/>
              <a:t>weak</a:t>
            </a:r>
            <a:r>
              <a:rPr lang="fr-FR" dirty="0" smtClean="0"/>
              <a:t> space charge (but </a:t>
            </a:r>
            <a:r>
              <a:rPr lang="en-GB" dirty="0" smtClean="0"/>
              <a:t>instability </a:t>
            </a:r>
            <a:r>
              <a:rPr lang="en-GB" dirty="0"/>
              <a:t>threshold ~ </a:t>
            </a:r>
            <a:r>
              <a:rPr lang="en-GB" dirty="0" smtClean="0"/>
              <a:t>1/E)</a:t>
            </a:r>
            <a:r>
              <a:rPr lang="fr-FR" dirty="0" smtClean="0"/>
              <a:t>, </a:t>
            </a:r>
            <a:r>
              <a:rPr lang="fr-FR" dirty="0" err="1" smtClean="0"/>
              <a:t>presence</a:t>
            </a:r>
            <a:r>
              <a:rPr lang="fr-FR" dirty="0" smtClean="0"/>
              <a:t> of time for </a:t>
            </a:r>
            <a:r>
              <a:rPr lang="fr-FR" dirty="0" err="1" smtClean="0"/>
              <a:t>filamentation</a:t>
            </a:r>
            <a:r>
              <a:rPr lang="fr-FR" dirty="0" smtClean="0"/>
              <a:t> and </a:t>
            </a:r>
            <a:r>
              <a:rPr lang="fr-FR" dirty="0" err="1" smtClean="0"/>
              <a:t>cleaner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for LHC  </a:t>
            </a:r>
          </a:p>
          <a:p>
            <a:pPr lvl="2"/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The </a:t>
            </a:r>
            <a:r>
              <a:rPr lang="fr-FR" dirty="0" err="1" smtClean="0"/>
              <a:t>energy</a:t>
            </a:r>
            <a:r>
              <a:rPr lang="fr-FR" dirty="0" smtClean="0"/>
              <a:t> 300 </a:t>
            </a:r>
            <a:r>
              <a:rPr lang="fr-FR" dirty="0" err="1" smtClean="0"/>
              <a:t>GeV</a:t>
            </a:r>
            <a:r>
              <a:rPr lang="fr-FR" dirty="0" smtClean="0"/>
              <a:t>/</a:t>
            </a:r>
            <a:r>
              <a:rPr lang="fr-FR" dirty="0" err="1" smtClean="0"/>
              <a:t>qc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chosen</a:t>
            </a:r>
            <a:r>
              <a:rPr lang="fr-FR" dirty="0" smtClean="0"/>
              <a:t> for the </a:t>
            </a:r>
            <a:r>
              <a:rPr lang="fr-FR" dirty="0" err="1" smtClean="0"/>
              <a:t>following</a:t>
            </a:r>
            <a:r>
              <a:rPr lang="fr-FR" dirty="0" smtClean="0"/>
              <a:t>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Multiples of 1.2 s (PSB cycle)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added</a:t>
            </a:r>
            <a:r>
              <a:rPr lang="fr-FR" dirty="0"/>
              <a:t> to the SPS cycle for slip-</a:t>
            </a:r>
            <a:r>
              <a:rPr lang="fr-FR" dirty="0" err="1"/>
              <a:t>stacking</a:t>
            </a:r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1.2 s are </a:t>
            </a:r>
            <a:r>
              <a:rPr lang="fr-FR" dirty="0" err="1"/>
              <a:t>added</a:t>
            </a:r>
            <a:r>
              <a:rPr lang="fr-FR" dirty="0"/>
              <a:t> at 300 </a:t>
            </a:r>
            <a:r>
              <a:rPr lang="fr-FR" dirty="0" err="1" smtClean="0"/>
              <a:t>GeV</a:t>
            </a:r>
            <a:r>
              <a:rPr lang="fr-FR" dirty="0" smtClean="0"/>
              <a:t>/c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34" y="830228"/>
            <a:ext cx="4310174" cy="290692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638800" y="1054100"/>
            <a:ext cx="0" cy="223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94500" y="1054100"/>
            <a:ext cx="0" cy="223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50100" y="1054100"/>
            <a:ext cx="0" cy="223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27900" y="1054100"/>
            <a:ext cx="0" cy="223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13700" y="1054100"/>
            <a:ext cx="0" cy="223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>
            <a:off x="4009135" y="1930400"/>
            <a:ext cx="638258" cy="482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29151" y="1195648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1" y="1195648"/>
                <a:ext cx="1587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59518" y="1709433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518" y="1709433"/>
                <a:ext cx="1587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788917" y="2813518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917" y="2813518"/>
                <a:ext cx="1587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262577" y="1155435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577" y="1155435"/>
                <a:ext cx="15875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732783" y="2899101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783" y="2899101"/>
                <a:ext cx="15875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43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3629" y="21691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programs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836449"/>
                <a:ext cx="8931008" cy="3885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The momentum (or frequency) program is designed in such a way that the two batches are perfectly interleaved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2000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Alignment has to be precise to avoid</a:t>
                </a:r>
              </a:p>
              <a:p>
                <a:r>
                  <a:rPr lang="en-GB" sz="2000" dirty="0" smtClean="0"/>
                  <a:t>             additional </a:t>
                </a:r>
                <a:r>
                  <a:rPr lang="en-GB" sz="2000" dirty="0" err="1" smtClean="0"/>
                  <a:t>filamentation</a:t>
                </a:r>
                <a:r>
                  <a:rPr lang="en-GB" sz="2000" dirty="0" smtClean="0"/>
                  <a:t> after recapture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endParaRPr lang="en-GB" sz="20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T</a:t>
                </a:r>
                <a:r>
                  <a:rPr lang="fr-FR" sz="2000" dirty="0" smtClean="0"/>
                  <a:t>he voltage program </a:t>
                </a:r>
                <a:r>
                  <a:rPr lang="fr-FR" sz="2000" dirty="0" err="1" smtClean="0"/>
                  <a:t>is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calculated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from</a:t>
                </a:r>
                <a:r>
                  <a:rPr lang="fr-FR" sz="2000" dirty="0" smtClean="0"/>
                  <a:t> the </a:t>
                </a:r>
                <a:r>
                  <a:rPr lang="fr-FR" sz="2000" dirty="0" err="1" smtClean="0"/>
                  <a:t>momentum</a:t>
                </a:r>
                <a:r>
                  <a:rPr lang="fr-FR" sz="2000" dirty="0" smtClean="0"/>
                  <a:t> program for constant </a:t>
                </a:r>
                <a:r>
                  <a:rPr lang="fr-FR" sz="2000" dirty="0" err="1" smtClean="0"/>
                  <a:t>filling</a:t>
                </a:r>
                <a:r>
                  <a:rPr lang="fr-FR" sz="2000" dirty="0" smtClean="0"/>
                  <a:t> factor in </a:t>
                </a:r>
                <a:r>
                  <a:rPr lang="fr-FR" sz="2000" dirty="0" err="1" smtClean="0"/>
                  <a:t>energy</a:t>
                </a:r>
                <a:r>
                  <a:rPr lang="fr-FR" sz="20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  <m: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𝒎𝒔𝒔</m:t>
                        </m:r>
                      </m:sup>
                    </m:sSubSup>
                  </m:oMath>
                </a14:m>
                <a:endParaRPr lang="fr-FR" sz="2000" b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The batches move in opposite directions relative to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sz="2000" b="0" i="1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sz="2000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sz="2000" b="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sz="2000" dirty="0" smtClean="0"/>
                  <a:t> </a:t>
                </a: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 err="1"/>
                  <a:t>E</a:t>
                </a:r>
                <a:r>
                  <a:rPr lang="fr-FR" sz="2000" dirty="0" err="1" smtClean="0"/>
                  <a:t>xample</a:t>
                </a:r>
                <a:r>
                  <a:rPr lang="fr-FR" sz="2000" dirty="0" smtClean="0"/>
                  <a:t> of programs </a:t>
                </a:r>
                <a:r>
                  <a:rPr lang="fr-FR" sz="2000" dirty="0" err="1" smtClean="0"/>
                  <a:t>used</a:t>
                </a:r>
                <a:r>
                  <a:rPr lang="fr-FR" sz="2000" dirty="0" smtClean="0"/>
                  <a:t> in simulations for one of the </a:t>
                </a:r>
                <a:r>
                  <a:rPr lang="fr-FR" sz="2000" dirty="0" err="1" smtClean="0"/>
                  <a:t>two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batches</a:t>
                </a:r>
                <a:r>
                  <a:rPr lang="fr-FR" sz="2000" dirty="0" smtClean="0"/>
                  <a:t>:</a:t>
                </a:r>
                <a:endParaRPr lang="en-GB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6449"/>
                <a:ext cx="8931008" cy="3885551"/>
              </a:xfrm>
              <a:prstGeom prst="rect">
                <a:avLst/>
              </a:prstGeom>
              <a:blipFill>
                <a:blip r:embed="rId2"/>
                <a:stretch>
                  <a:fillRect l="-614" t="-784" b="-17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20" y="4767691"/>
            <a:ext cx="2767680" cy="207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09" y="4736171"/>
            <a:ext cx="2829105" cy="21218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" y="4723528"/>
            <a:ext cx="2815251" cy="2111438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3670127" y="6540688"/>
            <a:ext cx="19735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432127" y="6171356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127" y="6171356"/>
                <a:ext cx="666750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41277" y="5022622"/>
                <a:ext cx="666750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𝐫𝐟</m:t>
                          </m:r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277" y="5022622"/>
                <a:ext cx="666750" cy="3915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61077" y="5946005"/>
                <a:ext cx="666750" cy="391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fr-FR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𝐫𝐟</m:t>
                          </m:r>
                        </m:sub>
                        <m:sup>
                          <m:r>
                            <a:rPr lang="fr-FR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77" y="5946005"/>
                <a:ext cx="666750" cy="391710"/>
              </a:xfrm>
              <a:prstGeom prst="rect">
                <a:avLst/>
              </a:prstGeom>
              <a:blipFill>
                <a:blip r:embed="rId8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824086" y="5496558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086" y="5496558"/>
                <a:ext cx="666750" cy="369332"/>
              </a:xfrm>
              <a:prstGeom prst="rect">
                <a:avLst/>
              </a:prstGeom>
              <a:blipFill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22993" y="5151082"/>
                <a:ext cx="666750" cy="391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𝐕</m:t>
                          </m:r>
                        </m:e>
                        <m:sub>
                          <m:r>
                            <a:rPr lang="fr-FR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𝐫𝐟</m:t>
                          </m:r>
                        </m:sub>
                        <m:sup>
                          <m:r>
                            <a:rPr lang="fr-FR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993" y="5151082"/>
                <a:ext cx="666750" cy="391710"/>
              </a:xfrm>
              <a:prstGeom prst="rect">
                <a:avLst/>
              </a:prstGeom>
              <a:blipFill>
                <a:blip r:embed="rId10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6875318" y="4685371"/>
            <a:ext cx="1562100" cy="2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530495" y="4712924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𝐦𝐚𝐱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495" y="4712924"/>
                <a:ext cx="666750" cy="369332"/>
              </a:xfrm>
              <a:prstGeom prst="rect">
                <a:avLst/>
              </a:prstGeom>
              <a:blipFill>
                <a:blip r:embed="rId11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499792" y="5965583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𝐦𝐢𝐧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792" y="5965583"/>
                <a:ext cx="666750" cy="369332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ight Arrow 39"/>
          <p:cNvSpPr/>
          <p:nvPr/>
        </p:nvSpPr>
        <p:spPr>
          <a:xfrm>
            <a:off x="5877492" y="5681224"/>
            <a:ext cx="488701" cy="264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Left-Right Arrow 40"/>
          <p:cNvSpPr/>
          <p:nvPr/>
        </p:nvSpPr>
        <p:spPr>
          <a:xfrm>
            <a:off x="2693091" y="5644584"/>
            <a:ext cx="500837" cy="2693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1" y="1338185"/>
            <a:ext cx="3592792" cy="14755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4000" y="1168400"/>
            <a:ext cx="1385743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20607" y="1147313"/>
                <a:ext cx="8546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>
                            <a:latin typeface="Cambria Math" panose="02040503050406030204" pitchFamily="18" charset="0"/>
                          </a:rPr>
                          <m:t>𝐓𝐗</m:t>
                        </m:r>
                      </m:e>
                      <m:sub>
                        <m:r>
                          <a:rPr lang="en-GB" b="1" i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607" y="1147313"/>
                <a:ext cx="854658" cy="369332"/>
              </a:xfrm>
              <a:prstGeom prst="rect">
                <a:avLst/>
              </a:prstGeom>
              <a:blipFill>
                <a:blip r:embed="rId14"/>
                <a:stretch>
                  <a:fillRect l="-5714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400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1562" y="-39179"/>
            <a:ext cx="13044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Programs </a:t>
            </a:r>
            <a:r>
              <a:rPr lang="fr-FR" sz="4400" dirty="0" err="1">
                <a:latin typeface="+mj-lt"/>
                <a:ea typeface="+mj-ea"/>
                <a:cs typeface="+mj-cs"/>
              </a:rPr>
              <a:t>a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fter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1777" y="2654895"/>
                <a:ext cx="9285248" cy="677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The capture voltage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𝒓𝒇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𝒓𝒄</m:t>
                        </m:r>
                      </m:sup>
                    </m:sSubSup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chosen</a:t>
                </a:r>
                <a:r>
                  <a:rPr lang="fr-FR" dirty="0" smtClean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used</a:t>
                </a:r>
                <a:r>
                  <a:rPr lang="fr-FR" dirty="0" smtClean="0"/>
                  <a:t>  </a:t>
                </a:r>
                <a:r>
                  <a:rPr lang="fr-FR" dirty="0"/>
                  <a:t>in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], then the code </a:t>
                </a:r>
                <a:r>
                  <a:rPr lang="en-GB" dirty="0" smtClean="0"/>
                  <a:t>computes the filling factor in energy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 smtClean="0"/>
                  <a:t> and uses it to calculate the voltage program in </a:t>
                </a:r>
                <a:r>
                  <a:rPr lang="fr-FR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 smtClean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 smtClean="0"/>
                  <a:t>]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7" y="2654895"/>
                <a:ext cx="9285248" cy="677943"/>
              </a:xfrm>
              <a:prstGeom prst="rect">
                <a:avLst/>
              </a:prstGeom>
              <a:blipFill>
                <a:blip r:embed="rId2"/>
                <a:stretch>
                  <a:fillRect l="-394" t="-4505" b="-144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49" y="791920"/>
            <a:ext cx="4752723" cy="1853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94" y="3974009"/>
            <a:ext cx="4599571" cy="1575349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5107961" y="1254572"/>
            <a:ext cx="0" cy="3516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28752" y="1811041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E</a:t>
            </a:r>
            <a:r>
              <a:rPr lang="fr-FR" sz="1600" b="1" dirty="0" smtClean="0">
                <a:solidFill>
                  <a:srgbClr val="FF0000"/>
                </a:solidFill>
              </a:rPr>
              <a:t>nd slip-</a:t>
            </a:r>
            <a:r>
              <a:rPr lang="fr-FR" sz="1600" b="1" dirty="0" err="1" smtClean="0">
                <a:solidFill>
                  <a:srgbClr val="FF0000"/>
                </a:solidFill>
              </a:rPr>
              <a:t>stacking</a:t>
            </a:r>
            <a:endParaRPr lang="en-GB" sz="1600" b="1" dirty="0">
              <a:solidFill>
                <a:srgbClr val="FF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764279" y="1623396"/>
            <a:ext cx="327160" cy="229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304011" y="4695509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Capture voltage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45870" y="3880255"/>
            <a:ext cx="181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Here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f</a:t>
            </a:r>
            <a:r>
              <a:rPr lang="fr-FR" sz="1600" b="1" dirty="0" err="1" smtClean="0">
                <a:solidFill>
                  <a:srgbClr val="FF0000"/>
                </a:solidFill>
              </a:rPr>
              <a:t>illing</a:t>
            </a:r>
            <a:r>
              <a:rPr lang="fr-FR" sz="1600" b="1" dirty="0" smtClean="0">
                <a:solidFill>
                  <a:srgbClr val="FF0000"/>
                </a:solidFill>
              </a:rPr>
              <a:t> factor </a:t>
            </a:r>
            <a:r>
              <a:rPr lang="fr-FR" sz="1600" b="1" dirty="0" err="1" smtClean="0">
                <a:solidFill>
                  <a:srgbClr val="FF0000"/>
                </a:solidFill>
              </a:rPr>
              <a:t>is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computed</a:t>
            </a:r>
            <a:endParaRPr lang="en-GB" sz="1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132909" y="4400816"/>
                <a:ext cx="1530037" cy="604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fr-FR" sz="1600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𝐫𝐟</m:t>
                        </m:r>
                      </m:sub>
                    </m:sSub>
                  </m:oMath>
                </a14:m>
                <a:r>
                  <a:rPr lang="fr-FR" sz="1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600" b="1" dirty="0" err="1" smtClean="0">
                    <a:solidFill>
                      <a:srgbClr val="FF0000"/>
                    </a:solidFill>
                  </a:rPr>
                  <a:t>with</a:t>
                </a:r>
                <a:r>
                  <a:rPr lang="fr-FR" sz="1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600" b="1" dirty="0" err="1" smtClean="0">
                    <a:solidFill>
                      <a:srgbClr val="FF0000"/>
                    </a:solidFill>
                  </a:rPr>
                  <a:t>filling</a:t>
                </a:r>
                <a:r>
                  <a:rPr lang="fr-FR" sz="1600" b="1" dirty="0" smtClean="0">
                    <a:solidFill>
                      <a:srgbClr val="FF0000"/>
                    </a:solidFill>
                  </a:rPr>
                  <a:t> factor = 0.92</a:t>
                </a:r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909" y="4400816"/>
                <a:ext cx="1530037" cy="604524"/>
              </a:xfrm>
              <a:prstGeom prst="rect">
                <a:avLst/>
              </a:prstGeom>
              <a:blipFill>
                <a:blip r:embed="rId5"/>
                <a:stretch>
                  <a:fillRect l="-1992" t="-3030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1777" y="3296554"/>
                <a:ext cx="10484331" cy="39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Example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dirty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fr-FR" dirty="0" smtClean="0"/>
                  <a:t> in </a:t>
                </a:r>
                <a:r>
                  <a:rPr lang="fr-FR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dirty="0" smtClean="0"/>
                  <a:t>] </a:t>
                </a:r>
                <a:r>
                  <a:rPr lang="fr-FR" dirty="0" err="1" smtClean="0"/>
                  <a:t>encountered</a:t>
                </a:r>
                <a:r>
                  <a:rPr lang="fr-FR" dirty="0" smtClean="0"/>
                  <a:t> in simulations</a:t>
                </a:r>
                <a:endParaRPr lang="en-GB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7" y="3296554"/>
                <a:ext cx="10484331" cy="395558"/>
              </a:xfrm>
              <a:prstGeom prst="rect">
                <a:avLst/>
              </a:prstGeom>
              <a:blipFill>
                <a:blip r:embed="rId6"/>
                <a:stretch>
                  <a:fillRect l="-349" t="-7692" b="-18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5857" y="5274197"/>
                <a:ext cx="9214623" cy="1521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At flat top </a:t>
                </a:r>
                <a:r>
                  <a:rPr lang="fr-FR" dirty="0" err="1" smtClean="0"/>
                  <a:t>two</a:t>
                </a:r>
                <a:r>
                  <a:rPr lang="fr-FR" dirty="0" smtClean="0"/>
                  <a:t> options are </a:t>
                </a:r>
                <a:r>
                  <a:rPr lang="fr-FR" dirty="0" err="1" smtClean="0"/>
                  <a:t>considered</a:t>
                </a:r>
                <a:endParaRPr lang="fr-FR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increased</a:t>
                </a:r>
                <a:r>
                  <a:rPr lang="fr-FR" dirty="0"/>
                  <a:t> </a:t>
                </a:r>
                <a:r>
                  <a:rPr lang="fr-FR" dirty="0" err="1"/>
                  <a:t>linearly</a:t>
                </a:r>
                <a:r>
                  <a:rPr lang="fr-FR" dirty="0"/>
                  <a:t> to 15 MV in 0.5 s (flat top </a:t>
                </a:r>
                <a:r>
                  <a:rPr lang="fr-FR" dirty="0" err="1"/>
                  <a:t>length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1 s) (</a:t>
                </a:r>
                <a:r>
                  <a:rPr lang="en-GB" b="1" dirty="0"/>
                  <a:t>bunch compression</a:t>
                </a:r>
                <a:r>
                  <a:rPr lang="en-GB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is constant for 0.8 s and then is increased non-adiabatically to 15 MV (</a:t>
                </a:r>
                <a:r>
                  <a:rPr lang="en-GB" b="1" dirty="0" smtClean="0"/>
                  <a:t>bunch rotation</a:t>
                </a:r>
                <a:r>
                  <a:rPr lang="en-GB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We assume that the maximum available RF voltage is 15 MV</a:t>
                </a:r>
                <a:endParaRPr lang="en-GB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7" y="5274197"/>
                <a:ext cx="9214623" cy="1521827"/>
              </a:xfrm>
              <a:prstGeom prst="rect">
                <a:avLst/>
              </a:prstGeom>
              <a:blipFill>
                <a:blip r:embed="rId7"/>
                <a:stretch>
                  <a:fillRect l="-397" t="-2000" b="-5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4621980" y="4125799"/>
            <a:ext cx="0" cy="129674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77776" y="4125799"/>
            <a:ext cx="0" cy="129674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361356" y="4122792"/>
            <a:ext cx="6918" cy="142656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702756" y="922592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S</a:t>
            </a:r>
            <a:r>
              <a:rPr lang="fr-FR" sz="1600" b="1" dirty="0" smtClean="0">
                <a:solidFill>
                  <a:srgbClr val="FF0000"/>
                </a:solidFill>
              </a:rPr>
              <a:t>tart slip-</a:t>
            </a:r>
            <a:r>
              <a:rPr lang="fr-FR" sz="1600" b="1" dirty="0" err="1" smtClean="0">
                <a:solidFill>
                  <a:srgbClr val="FF0000"/>
                </a:solidFill>
              </a:rPr>
              <a:t>stacking</a:t>
            </a:r>
            <a:endParaRPr lang="en-GB" sz="1600" b="1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>
            <a:stCxn id="40" idx="2"/>
            <a:endCxn id="30" idx="2"/>
          </p:cNvCxnSpPr>
          <p:nvPr/>
        </p:nvCxnSpPr>
        <p:spPr>
          <a:xfrm>
            <a:off x="3679902" y="1261146"/>
            <a:ext cx="1021378" cy="131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63297" y="1017768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297" y="1017768"/>
                <a:ext cx="15875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88696" y="1961232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696" y="1961232"/>
                <a:ext cx="1587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435698" y="1591900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698" y="1591900"/>
                <a:ext cx="15875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786970" y="1312770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970" y="1312770"/>
                <a:ext cx="158750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404090" y="893556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090" y="893556"/>
                <a:ext cx="158750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543280" y="3783438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280" y="3783438"/>
                <a:ext cx="158750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584026" y="3796936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026" y="3796936"/>
                <a:ext cx="158750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790276" y="3796936"/>
                <a:ext cx="158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𝐓𝐗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76" y="3796936"/>
                <a:ext cx="158750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3750379" y="4891785"/>
            <a:ext cx="871601" cy="269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91400" y="4279220"/>
            <a:ext cx="1779386" cy="8681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621980" y="5186275"/>
            <a:ext cx="7557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2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656" y="5862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+mj-lt"/>
                <a:ea typeface="+mj-ea"/>
                <a:cs typeface="+mj-cs"/>
              </a:rPr>
              <a:t>Initial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beam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parameters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387"/>
            <a:ext cx="9227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Measurements </a:t>
            </a:r>
            <a:r>
              <a:rPr lang="fr-FR" dirty="0" err="1" smtClean="0"/>
              <a:t>done</a:t>
            </a:r>
            <a:r>
              <a:rPr lang="fr-FR" dirty="0" smtClean="0"/>
              <a:t> in </a:t>
            </a:r>
            <a:r>
              <a:rPr lang="fr-FR" dirty="0" err="1" smtClean="0"/>
              <a:t>December</a:t>
            </a:r>
            <a:r>
              <a:rPr lang="fr-FR" dirty="0" smtClean="0"/>
              <a:t> 2015 (</a:t>
            </a:r>
            <a:r>
              <a:rPr lang="fr-FR" dirty="0" err="1" smtClean="0"/>
              <a:t>courtesy</a:t>
            </a:r>
            <a:r>
              <a:rPr lang="fr-FR" dirty="0" smtClean="0"/>
              <a:t> A. Lasheen) show </a:t>
            </a:r>
            <a:r>
              <a:rPr lang="fr-FR" dirty="0" err="1" smtClean="0"/>
              <a:t>significant</a:t>
            </a:r>
            <a:r>
              <a:rPr lang="fr-FR" dirty="0" smtClean="0"/>
              <a:t> </a:t>
            </a:r>
            <a:r>
              <a:rPr lang="fr-FR" dirty="0" err="1" smtClean="0"/>
              <a:t>bunch</a:t>
            </a:r>
            <a:r>
              <a:rPr lang="fr-FR" dirty="0" smtClean="0"/>
              <a:t> to </a:t>
            </a:r>
            <a:r>
              <a:rPr lang="fr-FR" dirty="0" err="1" smtClean="0"/>
              <a:t>bunch</a:t>
            </a:r>
            <a:r>
              <a:rPr lang="fr-FR" dirty="0" smtClean="0"/>
              <a:t> variation in </a:t>
            </a:r>
            <a:r>
              <a:rPr lang="fr-FR" dirty="0" err="1" smtClean="0"/>
              <a:t>intensity</a:t>
            </a:r>
            <a:r>
              <a:rPr lang="fr-FR" dirty="0" smtClean="0"/>
              <a:t> and </a:t>
            </a:r>
            <a:r>
              <a:rPr lang="fr-FR" dirty="0" err="1" smtClean="0"/>
              <a:t>emittance</a:t>
            </a:r>
            <a:r>
              <a:rPr lang="fr-FR" dirty="0" smtClean="0"/>
              <a:t> </a:t>
            </a:r>
            <a:r>
              <a:rPr lang="fr-FR" dirty="0" err="1" smtClean="0"/>
              <a:t>along</a:t>
            </a:r>
            <a:r>
              <a:rPr lang="fr-FR" dirty="0" smtClean="0"/>
              <a:t> the batch at </a:t>
            </a:r>
            <a:r>
              <a:rPr lang="fr-FR" dirty="0" err="1" smtClean="0"/>
              <a:t>various</a:t>
            </a:r>
            <a:r>
              <a:rPr lang="fr-FR" dirty="0" smtClean="0"/>
              <a:t> point </a:t>
            </a:r>
            <a:r>
              <a:rPr lang="fr-FR" dirty="0" err="1" smtClean="0"/>
              <a:t>along</a:t>
            </a:r>
            <a:r>
              <a:rPr lang="fr-FR" dirty="0" smtClean="0"/>
              <a:t> the </a:t>
            </a:r>
            <a:r>
              <a:rPr lang="fr-FR" dirty="0" err="1" smtClean="0"/>
              <a:t>ramp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lvl="1"/>
            <a:endParaRPr lang="fr-FR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45" y="2016787"/>
            <a:ext cx="4577809" cy="29235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91" y="2016788"/>
            <a:ext cx="4577809" cy="293394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5052335"/>
            <a:ext cx="9227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5111340"/>
            <a:ext cx="9227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r>
              <a:rPr lang="fr-FR" dirty="0" smtClean="0"/>
              <a:t> are </a:t>
            </a:r>
            <a:r>
              <a:rPr lang="fr-FR" dirty="0" err="1" smtClean="0"/>
              <a:t>exactly</a:t>
            </a:r>
            <a:r>
              <a:rPr lang="fr-FR" dirty="0" smtClean="0"/>
              <a:t> </a:t>
            </a:r>
            <a:r>
              <a:rPr lang="fr-FR" dirty="0" err="1" smtClean="0"/>
              <a:t>reproduced</a:t>
            </a:r>
            <a:r>
              <a:rPr lang="fr-FR" dirty="0" smtClean="0"/>
              <a:t> in simulations as </a:t>
            </a:r>
            <a:r>
              <a:rPr lang="fr-FR" dirty="0" err="1" smtClean="0"/>
              <a:t>starting</a:t>
            </a:r>
            <a:r>
              <a:rPr lang="fr-FR" dirty="0" smtClean="0"/>
              <a:t> point for the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1968500" y="1856184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At 300 GeV/c</a:t>
            </a:r>
            <a:endParaRPr lang="en-GB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135077" y="1856184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At 300 GeV/c</a:t>
            </a:r>
            <a:endParaRPr lang="en-GB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37249" y="2195583"/>
            <a:ext cx="173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Intensity increases by a factor of 1.5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54299" y="2201652"/>
            <a:ext cx="173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Emittance increases by a factor of 2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fundamentals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in SPS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>
                <a:solidFill>
                  <a:srgbClr val="FF0000"/>
                </a:solidFill>
              </a:rPr>
              <a:t>Results</a:t>
            </a:r>
            <a:r>
              <a:rPr lang="fr-CH" noProof="0" dirty="0" smtClean="0">
                <a:solidFill>
                  <a:srgbClr val="FF0000"/>
                </a:solidFill>
              </a:rPr>
              <a:t> for Q20 </a:t>
            </a:r>
            <a:r>
              <a:rPr lang="fr-CH" noProof="0" dirty="0" err="1" smtClean="0">
                <a:solidFill>
                  <a:srgbClr val="FF0000"/>
                </a:solidFill>
              </a:rPr>
              <a:t>optics</a:t>
            </a:r>
            <a:endParaRPr lang="fr-CH" noProof="0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Parameter</a:t>
            </a:r>
            <a:r>
              <a:rPr lang="fr-CH" noProof="0" dirty="0" smtClean="0"/>
              <a:t> </a:t>
            </a:r>
            <a:r>
              <a:rPr lang="fr-CH" noProof="0" dirty="0" err="1" smtClean="0"/>
              <a:t>optimizations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/>
              <a:t> Suggested solution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 smtClean="0"/>
              <a:t> Results for Q22 and Q26 optics</a:t>
            </a:r>
            <a:endParaRPr lang="en-GB" noProof="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7442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3674"/>
            <a:ext cx="9302750" cy="1325563"/>
          </a:xfrm>
        </p:spPr>
        <p:txBody>
          <a:bodyPr/>
          <a:lstStyle/>
          <a:p>
            <a:r>
              <a:rPr lang="en-US" dirty="0" smtClean="0"/>
              <a:t>Optimization of slip-stacking parameters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524" y="1131889"/>
                <a:ext cx="9144000" cy="5984876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We define the total losses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  <m: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SPS</m:t>
                        </m:r>
                      </m:sub>
                    </m:sSub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LHC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Constraints on</a:t>
                </a:r>
                <a:endParaRPr lang="en-US" dirty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&lt;5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%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1.65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ns </a:t>
                </a:r>
                <a:r>
                  <a:rPr lang="en-US" dirty="0" smtClean="0"/>
                  <a:t>(maximum bunch length along the batch at SPS extraction)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We want to find the optimal combinations of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𝑇𝑋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𝑚𝑠𝑠</m:t>
                        </m:r>
                      </m:sup>
                    </m:sSubSup>
                  </m:oMath>
                </a14:m>
                <a:r>
                  <a:rPr lang="en-GB" dirty="0" smtClean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𝑟𝑐</m:t>
                        </m:r>
                      </m:sup>
                    </m:sSubSup>
                  </m:oMath>
                </a14:m>
                <a:endParaRPr lang="en-GB" dirty="0" smtClean="0"/>
              </a:p>
              <a:p>
                <a:pPr lvl="1"/>
                <a:r>
                  <a:rPr lang="en-GB" dirty="0" smtClean="0"/>
                  <a:t>The dynamics are complex (many parameters involved, intensity effects, …)</a:t>
                </a:r>
              </a:p>
              <a:p>
                <a:pPr lvl="1"/>
                <a:r>
                  <a:rPr lang="en-GB" dirty="0" smtClean="0"/>
                  <a:t>We don’t want to choose sub-optimal combinations for our proposals</a:t>
                </a:r>
              </a:p>
              <a:p>
                <a:endParaRPr lang="en-GB" dirty="0" smtClean="0"/>
              </a:p>
              <a:p>
                <a:r>
                  <a:rPr lang="en-US" dirty="0" smtClean="0"/>
                  <a:t>Large parameter scan made possible by several algorithms which compute automatically for each case the design SPS programs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scanned from 3.5 to 8, step 0.5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𝑚𝑠𝑠</m:t>
                        </m:r>
                      </m:sup>
                    </m:sSubSup>
                  </m:oMath>
                </a14:m>
                <a:r>
                  <a:rPr lang="en-US" dirty="0" smtClean="0"/>
                  <a:t> scanned from 0.45 to 0.9, step 0.05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𝑟𝑐</m:t>
                        </m:r>
                      </m:sup>
                    </m:sSubSup>
                  </m:oMath>
                </a14:m>
                <a:r>
                  <a:rPr lang="en-US" dirty="0" smtClean="0"/>
                  <a:t> scanned from 1 MV to 9 MV, step 0.5</a:t>
                </a:r>
              </a:p>
              <a:p>
                <a:endParaRPr lang="en-US" dirty="0"/>
              </a:p>
              <a:p>
                <a:r>
                  <a:rPr lang="en-US" dirty="0" smtClean="0"/>
                  <a:t>We want also to monitor the maximum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/>
                  <a:t> along the batch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TX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 (after recapture </a:t>
                </a:r>
                <a:r>
                  <a:rPr lang="en-US" dirty="0" err="1" smtClean="0"/>
                  <a:t>filamentation</a:t>
                </a:r>
                <a:r>
                  <a:rPr lang="en-US" dirty="0" smtClean="0"/>
                  <a:t>)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24" y="1131889"/>
                <a:ext cx="9144000" cy="5984876"/>
              </a:xfrm>
              <a:blipFill>
                <a:blip r:embed="rId2"/>
                <a:stretch>
                  <a:fillRect l="-800" t="-21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931442" y="1505214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Losses in SPS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553075" y="1505214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Satellites in LHC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35475" y="1417456"/>
            <a:ext cx="215900" cy="17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794768" y="1429934"/>
            <a:ext cx="297658" cy="165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59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589" y="-18363"/>
            <a:ext cx="11189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+mj-lt"/>
                <a:ea typeface="+mj-ea"/>
                <a:cs typeface="+mj-cs"/>
              </a:rPr>
              <a:t>Q20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: no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intensity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effects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, compression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12" y="4866018"/>
            <a:ext cx="3889100" cy="1940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330" y="4860055"/>
            <a:ext cx="4251531" cy="19594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97340" y="706606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Scan result</a:t>
            </a:r>
            <a:endParaRPr lang="en-GB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668206" y="750363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Optimal solutions</a:t>
            </a:r>
            <a:endParaRPr lang="en-GB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rot="16200000">
                <a:off x="-561811" y="5370988"/>
                <a:ext cx="20423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GB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sz="1600" dirty="0" smtClean="0"/>
                  <a:t> [%] </a:t>
                </a:r>
                <a:endParaRPr lang="en-GB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61811" y="5370988"/>
                <a:ext cx="2042369" cy="338554"/>
              </a:xfrm>
              <a:prstGeom prst="rect">
                <a:avLst/>
              </a:prstGeom>
              <a:blipFill>
                <a:blip r:embed="rId4"/>
                <a:stretch>
                  <a:fillRect l="-5455" r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4" y="1247655"/>
            <a:ext cx="4046290" cy="275534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07361" y="2476211"/>
            <a:ext cx="659772" cy="1130300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080" y="1289422"/>
            <a:ext cx="3798143" cy="257443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625397" y="2434286"/>
            <a:ext cx="1204327" cy="1069434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7395961" y="1305466"/>
            <a:ext cx="204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Constraints are practically not satisfied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43100" y="4025250"/>
            <a:ext cx="74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Behavior of main parameters for the optimal solutions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975010" y="4412274"/>
                <a:ext cx="6219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10" y="4412274"/>
                <a:ext cx="62190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604449" y="4400702"/>
                <a:ext cx="686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𝐿𝐻𝐶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449" y="4400702"/>
                <a:ext cx="68679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924773" y="4412274"/>
                <a:ext cx="715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773" y="4412274"/>
                <a:ext cx="71564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Up Arrow 40"/>
          <p:cNvSpPr/>
          <p:nvPr/>
        </p:nvSpPr>
        <p:spPr>
          <a:xfrm>
            <a:off x="3561170" y="4468869"/>
            <a:ext cx="102262" cy="256142"/>
          </a:xfrm>
          <a:prstGeom prst="upArrow">
            <a:avLst/>
          </a:prstGeom>
          <a:solidFill>
            <a:srgbClr val="47D1D1"/>
          </a:solidFill>
          <a:ln>
            <a:solidFill>
              <a:srgbClr val="1AC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Down Arrow 41"/>
          <p:cNvSpPr/>
          <p:nvPr/>
        </p:nvSpPr>
        <p:spPr>
          <a:xfrm>
            <a:off x="1518388" y="4485114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Down Arrow 42"/>
          <p:cNvSpPr/>
          <p:nvPr/>
        </p:nvSpPr>
        <p:spPr>
          <a:xfrm>
            <a:off x="2191354" y="448511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264980" y="4412942"/>
                <a:ext cx="662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𝑆𝑃𝑆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80" y="4412942"/>
                <a:ext cx="66223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Down Arrow 44"/>
          <p:cNvSpPr/>
          <p:nvPr/>
        </p:nvSpPr>
        <p:spPr>
          <a:xfrm>
            <a:off x="2851885" y="449735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5430392" y="4467314"/>
                <a:ext cx="1313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4.5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392" y="4467314"/>
                <a:ext cx="131330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6607868" y="4454272"/>
                <a:ext cx="703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𝑚𝑠𝑠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868" y="4454272"/>
                <a:ext cx="703206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Down Arrow 47"/>
          <p:cNvSpPr/>
          <p:nvPr/>
        </p:nvSpPr>
        <p:spPr>
          <a:xfrm>
            <a:off x="7212502" y="4504399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7407318" y="4446411"/>
                <a:ext cx="584134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𝑟𝑐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318" y="4446411"/>
                <a:ext cx="584134" cy="400944"/>
              </a:xfrm>
              <a:prstGeom prst="rect">
                <a:avLst/>
              </a:prstGeom>
              <a:blipFill>
                <a:blip r:embed="rId13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Up Arrow 49"/>
          <p:cNvSpPr/>
          <p:nvPr/>
        </p:nvSpPr>
        <p:spPr>
          <a:xfrm>
            <a:off x="7941888" y="4497163"/>
            <a:ext cx="102262" cy="256142"/>
          </a:xfrm>
          <a:prstGeom prst="upArrow">
            <a:avLst/>
          </a:prstGeom>
          <a:solidFill>
            <a:srgbClr val="1919FF"/>
          </a:solidFill>
          <a:ln>
            <a:solidFill>
              <a:srgbClr val="191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ight Arrow 50"/>
          <p:cNvSpPr/>
          <p:nvPr/>
        </p:nvSpPr>
        <p:spPr>
          <a:xfrm>
            <a:off x="4202484" y="2144266"/>
            <a:ext cx="906776" cy="580040"/>
          </a:xfrm>
          <a:prstGeom prst="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76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28" y="-1214"/>
            <a:ext cx="11189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+mj-lt"/>
                <a:ea typeface="+mj-ea"/>
                <a:cs typeface="+mj-cs"/>
              </a:rPr>
              <a:t>Q20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: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intensity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effects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, compression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rot="16200000">
                <a:off x="-567634" y="5255765"/>
                <a:ext cx="20423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GB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sz="1600" dirty="0" smtClean="0"/>
                  <a:t> [%] </a:t>
                </a:r>
                <a:endParaRPr lang="en-GB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67634" y="5255765"/>
                <a:ext cx="2042369" cy="338554"/>
              </a:xfrm>
              <a:prstGeom prst="rect">
                <a:avLst/>
              </a:prstGeom>
              <a:blipFill>
                <a:blip r:embed="rId2"/>
                <a:stretch>
                  <a:fillRect l="-5455" r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3" y="1283902"/>
            <a:ext cx="3877833" cy="27355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3569" y="2504738"/>
            <a:ext cx="620127" cy="1125091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700" y="1320294"/>
            <a:ext cx="3911600" cy="261090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539373" y="2478797"/>
            <a:ext cx="1204327" cy="1069434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63" y="4838201"/>
            <a:ext cx="4046538" cy="1972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373" y="4857109"/>
            <a:ext cx="4099927" cy="195406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32600" y="1365923"/>
            <a:ext cx="234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No significant difference if intensity effects are on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2400" y="800882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Scan result</a:t>
            </a:r>
            <a:endParaRPr lang="en-GB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95662" y="813856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Optimal solutions</a:t>
            </a:r>
            <a:endParaRPr lang="en-GB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943100" y="4025250"/>
            <a:ext cx="74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Behavior of main parameters for the optimal solutions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75010" y="4412274"/>
                <a:ext cx="6219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10" y="4412274"/>
                <a:ext cx="62190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604449" y="4400702"/>
                <a:ext cx="686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𝐿𝐻𝐶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449" y="4400702"/>
                <a:ext cx="68679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924773" y="4412274"/>
                <a:ext cx="715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773" y="4412274"/>
                <a:ext cx="71564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Up Arrow 33"/>
          <p:cNvSpPr/>
          <p:nvPr/>
        </p:nvSpPr>
        <p:spPr>
          <a:xfrm>
            <a:off x="3561170" y="4468869"/>
            <a:ext cx="102262" cy="256142"/>
          </a:xfrm>
          <a:prstGeom prst="upArrow">
            <a:avLst/>
          </a:prstGeom>
          <a:solidFill>
            <a:srgbClr val="47D1D1"/>
          </a:solidFill>
          <a:ln>
            <a:solidFill>
              <a:srgbClr val="1AC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own Arrow 34"/>
          <p:cNvSpPr/>
          <p:nvPr/>
        </p:nvSpPr>
        <p:spPr>
          <a:xfrm>
            <a:off x="1518388" y="4485114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Down Arrow 35"/>
          <p:cNvSpPr/>
          <p:nvPr/>
        </p:nvSpPr>
        <p:spPr>
          <a:xfrm>
            <a:off x="2191354" y="448511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264980" y="4412942"/>
                <a:ext cx="662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𝑆𝑃𝑆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80" y="4412942"/>
                <a:ext cx="66223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own Arrow 37"/>
          <p:cNvSpPr/>
          <p:nvPr/>
        </p:nvSpPr>
        <p:spPr>
          <a:xfrm>
            <a:off x="2851885" y="449735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430392" y="4467314"/>
                <a:ext cx="1313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4.5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392" y="4467314"/>
                <a:ext cx="131330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607868" y="4454272"/>
                <a:ext cx="703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𝑚𝑠𝑠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868" y="4454272"/>
                <a:ext cx="703206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Down Arrow 40"/>
          <p:cNvSpPr/>
          <p:nvPr/>
        </p:nvSpPr>
        <p:spPr>
          <a:xfrm>
            <a:off x="7212502" y="4504399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407318" y="4446411"/>
                <a:ext cx="584134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𝑟𝑐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318" y="4446411"/>
                <a:ext cx="584134" cy="400944"/>
              </a:xfrm>
              <a:prstGeom prst="rect">
                <a:avLst/>
              </a:prstGeom>
              <a:blipFill>
                <a:blip r:embed="rId13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Up Arrow 42"/>
          <p:cNvSpPr/>
          <p:nvPr/>
        </p:nvSpPr>
        <p:spPr>
          <a:xfrm>
            <a:off x="7941888" y="4497163"/>
            <a:ext cx="102262" cy="256142"/>
          </a:xfrm>
          <a:prstGeom prst="upArrow">
            <a:avLst/>
          </a:prstGeom>
          <a:solidFill>
            <a:srgbClr val="1919FF"/>
          </a:solidFill>
          <a:ln>
            <a:solidFill>
              <a:srgbClr val="191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>
            <a:off x="4106133" y="2140602"/>
            <a:ext cx="906776" cy="580040"/>
          </a:xfrm>
          <a:prstGeom prst="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226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589" y="-18363"/>
            <a:ext cx="11189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+mj-lt"/>
                <a:ea typeface="+mj-ea"/>
                <a:cs typeface="+mj-cs"/>
              </a:rPr>
              <a:t>Q20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: no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intensity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effects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, rotation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34" y="1347402"/>
            <a:ext cx="3838040" cy="259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719" y="1344341"/>
            <a:ext cx="3834063" cy="2595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28" y="4809423"/>
            <a:ext cx="3799881" cy="2032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730" y="4804244"/>
            <a:ext cx="4389051" cy="2074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 rot="16200000">
                <a:off x="-567634" y="5255765"/>
                <a:ext cx="20423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GB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sz="1600" dirty="0" smtClean="0"/>
                  <a:t> [%] </a:t>
                </a:r>
                <a:endParaRPr lang="en-GB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67634" y="5255765"/>
                <a:ext cx="2042369" cy="338554"/>
              </a:xfrm>
              <a:prstGeom prst="rect">
                <a:avLst/>
              </a:prstGeom>
              <a:blipFill>
                <a:blip r:embed="rId6"/>
                <a:stretch>
                  <a:fillRect l="-5455" r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576934" y="2498602"/>
            <a:ext cx="1204327" cy="1069434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596167" y="2498603"/>
            <a:ext cx="2646133" cy="1069434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6540500" y="1443675"/>
            <a:ext cx="2043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Constraints are largely satisfied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93940" y="794503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Scan result</a:t>
            </a:r>
            <a:endParaRPr lang="en-GB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581116" y="808773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Optimal solutions</a:t>
            </a:r>
            <a:endParaRPr lang="en-GB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943100" y="4025250"/>
            <a:ext cx="74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Behavior of main parameters for the optimal solutions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975010" y="4412274"/>
                <a:ext cx="6219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10" y="4412274"/>
                <a:ext cx="62190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604449" y="4400702"/>
                <a:ext cx="686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𝐿𝐻𝐶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449" y="4400702"/>
                <a:ext cx="68679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924773" y="4412274"/>
                <a:ext cx="715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773" y="4412274"/>
                <a:ext cx="71564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Up Arrow 36"/>
          <p:cNvSpPr/>
          <p:nvPr/>
        </p:nvSpPr>
        <p:spPr>
          <a:xfrm>
            <a:off x="3561170" y="4468869"/>
            <a:ext cx="102262" cy="256142"/>
          </a:xfrm>
          <a:prstGeom prst="upArrow">
            <a:avLst/>
          </a:prstGeom>
          <a:solidFill>
            <a:srgbClr val="47D1D1"/>
          </a:solidFill>
          <a:ln>
            <a:solidFill>
              <a:srgbClr val="1AC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Down Arrow 37"/>
          <p:cNvSpPr/>
          <p:nvPr/>
        </p:nvSpPr>
        <p:spPr>
          <a:xfrm>
            <a:off x="1518388" y="4485114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Down Arrow 38"/>
          <p:cNvSpPr/>
          <p:nvPr/>
        </p:nvSpPr>
        <p:spPr>
          <a:xfrm>
            <a:off x="2191354" y="448511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264980" y="4412942"/>
                <a:ext cx="662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𝑆𝑃𝑆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80" y="4412942"/>
                <a:ext cx="66223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Down Arrow 40"/>
          <p:cNvSpPr/>
          <p:nvPr/>
        </p:nvSpPr>
        <p:spPr>
          <a:xfrm>
            <a:off x="2851885" y="449735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123779" y="4437651"/>
                <a:ext cx="1313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4.5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779" y="4437651"/>
                <a:ext cx="131330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301255" y="4424609"/>
                <a:ext cx="703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𝑚𝑠𝑠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255" y="4424609"/>
                <a:ext cx="703206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Down Arrow 43"/>
          <p:cNvSpPr/>
          <p:nvPr/>
        </p:nvSpPr>
        <p:spPr>
          <a:xfrm>
            <a:off x="6905889" y="4474736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100705" y="4416748"/>
                <a:ext cx="584134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𝑟𝑐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705" y="4416748"/>
                <a:ext cx="584134" cy="400944"/>
              </a:xfrm>
              <a:prstGeom prst="rect">
                <a:avLst/>
              </a:prstGeom>
              <a:blipFill>
                <a:blip r:embed="rId13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Up Arrow 45"/>
          <p:cNvSpPr/>
          <p:nvPr/>
        </p:nvSpPr>
        <p:spPr>
          <a:xfrm>
            <a:off x="7635275" y="4467500"/>
            <a:ext cx="102262" cy="256142"/>
          </a:xfrm>
          <a:prstGeom prst="upArrow">
            <a:avLst/>
          </a:prstGeom>
          <a:solidFill>
            <a:srgbClr val="1919FF"/>
          </a:solidFill>
          <a:ln>
            <a:solidFill>
              <a:srgbClr val="191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/>
          <p:cNvSpPr/>
          <p:nvPr/>
        </p:nvSpPr>
        <p:spPr>
          <a:xfrm>
            <a:off x="4106133" y="2140602"/>
            <a:ext cx="906776" cy="580040"/>
          </a:xfrm>
          <a:prstGeom prst="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60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</a:t>
            </a:r>
            <a:r>
              <a:rPr lang="en-GB" noProof="0" dirty="0" smtClean="0">
                <a:solidFill>
                  <a:srgbClr val="FF0000"/>
                </a:solidFill>
              </a:rPr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fundamentals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in SPS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Results</a:t>
            </a:r>
            <a:r>
              <a:rPr lang="fr-CH" noProof="0" dirty="0" smtClean="0"/>
              <a:t> for Q20 </a:t>
            </a:r>
            <a:r>
              <a:rPr lang="fr-CH" noProof="0" dirty="0" err="1" smtClean="0"/>
              <a:t>optics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Parameter</a:t>
            </a:r>
            <a:r>
              <a:rPr lang="fr-CH" noProof="0" dirty="0" smtClean="0"/>
              <a:t> </a:t>
            </a:r>
            <a:r>
              <a:rPr lang="fr-CH" noProof="0" dirty="0" err="1" smtClean="0"/>
              <a:t>optimizations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/>
              <a:t> Suggested solution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 smtClean="0"/>
              <a:t> Results for Q22 and Q26 optics</a:t>
            </a:r>
            <a:endParaRPr lang="en-GB" noProof="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795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5713" y="6339"/>
            <a:ext cx="11189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Q20: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intensity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effects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, rotation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106133" y="2140602"/>
            <a:ext cx="906776" cy="580040"/>
          </a:xfrm>
          <a:prstGeom prst="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 rot="16200000">
                <a:off x="-502892" y="5351450"/>
                <a:ext cx="20423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GB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sz="1600" dirty="0" smtClean="0"/>
                  <a:t> [%] </a:t>
                </a:r>
                <a:endParaRPr lang="en-GB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02892" y="5351450"/>
                <a:ext cx="2042369" cy="338554"/>
              </a:xfrm>
              <a:prstGeom prst="rect">
                <a:avLst/>
              </a:prstGeom>
              <a:blipFill>
                <a:blip r:embed="rId2"/>
                <a:stretch>
                  <a:fillRect l="-5357" r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9359"/>
            <a:ext cx="3886200" cy="2600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157" y="1335910"/>
            <a:ext cx="3779244" cy="2636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06" y="4800634"/>
            <a:ext cx="3575578" cy="2003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919" y="4781606"/>
            <a:ext cx="4320482" cy="20127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3550" y="2485179"/>
            <a:ext cx="1204327" cy="1069434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26101" y="2502472"/>
            <a:ext cx="2667000" cy="1069434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225678" y="1358884"/>
            <a:ext cx="2918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No significant difference if intensity effects are on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20688" y="758321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Optimal solutions</a:t>
            </a:r>
            <a:endParaRPr lang="en-GB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98607" y="740862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Scan result</a:t>
            </a:r>
            <a:endParaRPr lang="en-GB" sz="3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943100" y="4025250"/>
            <a:ext cx="74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Behavior of main parameters for the optimal solutions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975010" y="4412274"/>
                <a:ext cx="6219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10" y="4412274"/>
                <a:ext cx="62190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604449" y="4400702"/>
                <a:ext cx="686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𝐿𝐻𝐶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449" y="4400702"/>
                <a:ext cx="68679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924773" y="4412274"/>
                <a:ext cx="715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773" y="4412274"/>
                <a:ext cx="71564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Up Arrow 39"/>
          <p:cNvSpPr/>
          <p:nvPr/>
        </p:nvSpPr>
        <p:spPr>
          <a:xfrm>
            <a:off x="3561170" y="4468869"/>
            <a:ext cx="102262" cy="256142"/>
          </a:xfrm>
          <a:prstGeom prst="upArrow">
            <a:avLst/>
          </a:prstGeom>
          <a:solidFill>
            <a:srgbClr val="47D1D1"/>
          </a:solidFill>
          <a:ln>
            <a:solidFill>
              <a:srgbClr val="1AC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Down Arrow 40"/>
          <p:cNvSpPr/>
          <p:nvPr/>
        </p:nvSpPr>
        <p:spPr>
          <a:xfrm>
            <a:off x="1518388" y="4485114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Down Arrow 41"/>
          <p:cNvSpPr/>
          <p:nvPr/>
        </p:nvSpPr>
        <p:spPr>
          <a:xfrm>
            <a:off x="2191354" y="448511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264980" y="4412942"/>
                <a:ext cx="662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𝑆𝑃𝑆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80" y="4412942"/>
                <a:ext cx="66223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Down Arrow 43"/>
          <p:cNvSpPr/>
          <p:nvPr/>
        </p:nvSpPr>
        <p:spPr>
          <a:xfrm>
            <a:off x="2851885" y="449735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5363185" y="4439354"/>
                <a:ext cx="1313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4.5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185" y="4439354"/>
                <a:ext cx="131330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540661" y="4426312"/>
                <a:ext cx="703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𝑚𝑠𝑠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661" y="4426312"/>
                <a:ext cx="703206" cy="369332"/>
              </a:xfrm>
              <a:prstGeom prst="rect">
                <a:avLst/>
              </a:prstGeom>
              <a:blipFill>
                <a:blip r:embed="rId1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Down Arrow 46"/>
          <p:cNvSpPr/>
          <p:nvPr/>
        </p:nvSpPr>
        <p:spPr>
          <a:xfrm>
            <a:off x="7145295" y="4476439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7340111" y="4418451"/>
                <a:ext cx="584134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𝑟𝑐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111" y="4418451"/>
                <a:ext cx="584134" cy="400944"/>
              </a:xfrm>
              <a:prstGeom prst="rect">
                <a:avLst/>
              </a:prstGeom>
              <a:blipFill>
                <a:blip r:embed="rId1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Up Arrow 48"/>
          <p:cNvSpPr/>
          <p:nvPr/>
        </p:nvSpPr>
        <p:spPr>
          <a:xfrm>
            <a:off x="7874681" y="4469203"/>
            <a:ext cx="102262" cy="256142"/>
          </a:xfrm>
          <a:prstGeom prst="upArrow">
            <a:avLst/>
          </a:prstGeom>
          <a:solidFill>
            <a:srgbClr val="1919FF"/>
          </a:solidFill>
          <a:ln>
            <a:solidFill>
              <a:srgbClr val="191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762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99721" y="-26400"/>
            <a:ext cx="10496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latin typeface="+mj-lt"/>
                <a:ea typeface="+mj-ea"/>
                <a:cs typeface="+mj-cs"/>
              </a:rPr>
              <a:t>Parameters</a:t>
            </a:r>
            <a:r>
              <a:rPr lang="fr-FR" sz="4000" dirty="0" smtClean="0">
                <a:latin typeface="+mj-lt"/>
                <a:ea typeface="+mj-ea"/>
                <a:cs typeface="+mj-cs"/>
              </a:rPr>
              <a:t> of the optimal solutions</a:t>
            </a:r>
            <a:endParaRPr lang="en-GB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01" y="1050440"/>
            <a:ext cx="3954706" cy="1680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83" y="1054746"/>
            <a:ext cx="4348117" cy="167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2754" y="2726324"/>
                <a:ext cx="8991246" cy="4123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All optimal solutions have roughly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/>
                  <a:t> as expected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Different configurations with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/>
                  <a:t> are similar from a slip-stacking perspective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GB" dirty="0" smtClean="0"/>
                  <a:t>, because 4 is the lower limit for stability and the solutions are optimal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The results show that on average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=4.5</m:t>
                    </m:r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dirty="0" smtClean="0"/>
                  <a:t>is preferable (some margin is due to the tails of the larger emittance bunches which approach the </a:t>
                </a:r>
                <a:r>
                  <a:rPr lang="en-GB" dirty="0" err="1" smtClean="0"/>
                  <a:t>separatrix</a:t>
                </a:r>
                <a:r>
                  <a:rPr lang="en-GB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If we want for example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GB" dirty="0" smtClean="0"/>
                  <a:t>, qualitatively it follows that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decreases (lower bunch length for lower emittance bunch)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𝑟𝑐</m:t>
                        </m:r>
                      </m:sup>
                    </m:sSubSup>
                  </m:oMath>
                </a14:m>
                <a:r>
                  <a:rPr lang="en-GB" dirty="0" smtClean="0"/>
                  <a:t>decreases (</a:t>
                </a:r>
                <a:r>
                  <a:rPr lang="en-GB" dirty="0" err="1" smtClean="0"/>
                  <a:t>filamentation</a:t>
                </a:r>
                <a:r>
                  <a:rPr lang="en-GB" dirty="0" smtClean="0"/>
                  <a:t> after recapture fills the entire bucket, bucket area has to decrease)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GB" dirty="0" smtClean="0"/>
                  <a:t>decreases (otherwise particles outside the recapture bucket will be lost)</a:t>
                </a:r>
                <a:endParaRPr lang="en-GB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GB" dirty="0"/>
                  <a:t> decreases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is constant)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𝑚𝑠𝑠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𝑏𝑢𝑛𝑐h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GB" dirty="0" smtClean="0"/>
                  <a:t> increases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𝑏𝑢𝑛𝑐h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GB" dirty="0" smtClean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dirty="0" smtClean="0"/>
                  <a:t> increases (bunch centroid closer to axis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 smtClean="0"/>
                  <a:t>, stronger perturbations)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𝑆𝑃𝑆</m:t>
                        </m:r>
                      </m:sub>
                    </m:sSub>
                  </m:oMath>
                </a14:m>
                <a:r>
                  <a:rPr lang="en-GB" dirty="0" smtClean="0"/>
                  <a:t> increases (higher filling factor increases losses of particles close to </a:t>
                </a:r>
                <a:r>
                  <a:rPr lang="en-GB" dirty="0" err="1" smtClean="0"/>
                  <a:t>separatrix</a:t>
                </a:r>
                <a:r>
                  <a:rPr lang="en-GB" dirty="0" smtClean="0"/>
                  <a:t>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54" y="2726324"/>
                <a:ext cx="8991246" cy="4123245"/>
              </a:xfrm>
              <a:prstGeom prst="rect">
                <a:avLst/>
              </a:prstGeom>
              <a:blipFill>
                <a:blip r:embed="rId4"/>
                <a:stretch>
                  <a:fillRect l="-407" t="-739" r="-339" b="-20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34321" y="661664"/>
                <a:ext cx="6219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21" y="661664"/>
                <a:ext cx="62190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463760" y="650092"/>
                <a:ext cx="686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𝐿𝐻𝐶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760" y="650092"/>
                <a:ext cx="6867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784084" y="661664"/>
                <a:ext cx="715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084" y="661664"/>
                <a:ext cx="71564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Up Arrow 18"/>
          <p:cNvSpPr/>
          <p:nvPr/>
        </p:nvSpPr>
        <p:spPr>
          <a:xfrm>
            <a:off x="3420481" y="718259"/>
            <a:ext cx="102262" cy="256142"/>
          </a:xfrm>
          <a:prstGeom prst="upArrow">
            <a:avLst/>
          </a:prstGeom>
          <a:solidFill>
            <a:srgbClr val="47D1D1"/>
          </a:solidFill>
          <a:ln>
            <a:solidFill>
              <a:srgbClr val="1AC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1377699" y="734504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2050665" y="73450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124291" y="662332"/>
                <a:ext cx="662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𝑆𝑃𝑆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291" y="662332"/>
                <a:ext cx="66223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Down Arrow 22"/>
          <p:cNvSpPr/>
          <p:nvPr/>
        </p:nvSpPr>
        <p:spPr>
          <a:xfrm>
            <a:off x="2711196" y="746744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279892" y="702389"/>
                <a:ext cx="1313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4.5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892" y="702389"/>
                <a:ext cx="131330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457368" y="689347"/>
                <a:ext cx="703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𝑚𝑠𝑠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368" y="689347"/>
                <a:ext cx="703206" cy="369332"/>
              </a:xfrm>
              <a:prstGeom prst="rect">
                <a:avLst/>
              </a:prstGeom>
              <a:blipFill>
                <a:blip r:embed="rId1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Down Arrow 25"/>
          <p:cNvSpPr/>
          <p:nvPr/>
        </p:nvSpPr>
        <p:spPr>
          <a:xfrm>
            <a:off x="7062002" y="739474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256818" y="681486"/>
                <a:ext cx="584134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𝑟𝑐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818" y="681486"/>
                <a:ext cx="584134" cy="400944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Up Arrow 27"/>
          <p:cNvSpPr/>
          <p:nvPr/>
        </p:nvSpPr>
        <p:spPr>
          <a:xfrm>
            <a:off x="7791388" y="732238"/>
            <a:ext cx="102262" cy="256142"/>
          </a:xfrm>
          <a:prstGeom prst="upArrow">
            <a:avLst/>
          </a:prstGeom>
          <a:solidFill>
            <a:srgbClr val="1919FF"/>
          </a:solidFill>
          <a:ln>
            <a:solidFill>
              <a:srgbClr val="191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56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6713" y="13047"/>
            <a:ext cx="11189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+mj-lt"/>
                <a:ea typeface="+mj-ea"/>
                <a:cs typeface="+mj-cs"/>
              </a:rPr>
              <a:t>Q20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: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proposed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solution S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907568" y="838008"/>
            <a:ext cx="10840452" cy="4351338"/>
          </a:xfrm>
        </p:spPr>
        <p:txBody>
          <a:bodyPr/>
          <a:lstStyle/>
          <a:p>
            <a:pPr lvl="2"/>
            <a:r>
              <a:rPr lang="en-GB" dirty="0" smtClean="0"/>
              <a:t>The results of the optimization shows that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B050"/>
                </a:solidFill>
              </a:rPr>
              <a:t>Intensity effects do not influence how the constraints are satisfied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r-CH" dirty="0" err="1" smtClean="0">
                <a:solidFill>
                  <a:srgbClr val="FF0000"/>
                </a:solidFill>
              </a:rPr>
              <a:t>Bunch</a:t>
            </a:r>
            <a:r>
              <a:rPr lang="fr-CH" dirty="0" smtClean="0">
                <a:solidFill>
                  <a:srgbClr val="FF0000"/>
                </a:solidFill>
              </a:rPr>
              <a:t> compression at flat-top </a:t>
            </a:r>
            <a:r>
              <a:rPr lang="fr-CH" dirty="0" err="1" smtClean="0">
                <a:solidFill>
                  <a:srgbClr val="FF0000"/>
                </a:solidFill>
              </a:rPr>
              <a:t>cannot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fullfill</a:t>
            </a:r>
            <a:r>
              <a:rPr lang="fr-CH" dirty="0" smtClean="0">
                <a:solidFill>
                  <a:srgbClr val="FF0000"/>
                </a:solidFill>
              </a:rPr>
              <a:t> the </a:t>
            </a:r>
            <a:r>
              <a:rPr lang="fr-CH" dirty="0" err="1" smtClean="0">
                <a:solidFill>
                  <a:srgbClr val="FF0000"/>
                </a:solidFill>
              </a:rPr>
              <a:t>requirements</a:t>
            </a:r>
            <a:endParaRPr lang="fr-CH" dirty="0">
              <a:solidFill>
                <a:srgbClr val="FF0000"/>
              </a:solidFill>
            </a:endParaRPr>
          </a:p>
          <a:p>
            <a:pPr lvl="3">
              <a:buFont typeface="Wingdings" panose="05000000000000000000" pitchFamily="2" charset="2"/>
              <a:buChar char="Ø"/>
            </a:pPr>
            <a:r>
              <a:rPr lang="fr-CH" dirty="0" err="1" smtClean="0">
                <a:solidFill>
                  <a:srgbClr val="00B050"/>
                </a:solidFill>
              </a:rPr>
              <a:t>Bunch</a:t>
            </a:r>
            <a:r>
              <a:rPr lang="fr-CH" dirty="0" smtClean="0">
                <a:solidFill>
                  <a:srgbClr val="00B050"/>
                </a:solidFill>
              </a:rPr>
              <a:t> rotation at flat-top </a:t>
            </a:r>
            <a:r>
              <a:rPr lang="fr-CH" dirty="0" err="1" smtClean="0">
                <a:solidFill>
                  <a:srgbClr val="00B050"/>
                </a:solidFill>
              </a:rPr>
              <a:t>largely</a:t>
            </a:r>
            <a:r>
              <a:rPr lang="fr-CH" dirty="0" smtClean="0">
                <a:solidFill>
                  <a:srgbClr val="00B050"/>
                </a:solidFill>
              </a:rPr>
              <a:t> </a:t>
            </a:r>
            <a:r>
              <a:rPr lang="fr-CH" dirty="0" err="1" smtClean="0">
                <a:solidFill>
                  <a:srgbClr val="00B050"/>
                </a:solidFill>
              </a:rPr>
              <a:t>fullfils</a:t>
            </a:r>
            <a:r>
              <a:rPr lang="fr-CH" dirty="0" smtClean="0">
                <a:solidFill>
                  <a:srgbClr val="00B050"/>
                </a:solidFill>
              </a:rPr>
              <a:t> the </a:t>
            </a:r>
            <a:r>
              <a:rPr lang="fr-CH" dirty="0" err="1" smtClean="0">
                <a:solidFill>
                  <a:srgbClr val="00B050"/>
                </a:solidFill>
              </a:rPr>
              <a:t>requirements</a:t>
            </a:r>
            <a:endParaRPr lang="fr-CH" dirty="0" smtClean="0">
              <a:solidFill>
                <a:srgbClr val="00B050"/>
              </a:solidFill>
            </a:endParaRPr>
          </a:p>
          <a:p>
            <a:pPr lvl="3">
              <a:buFont typeface="Wingdings" panose="05000000000000000000" pitchFamily="2" charset="2"/>
              <a:buChar char="Ø"/>
            </a:pPr>
            <a:endParaRPr lang="fr-CH" dirty="0" smtClean="0">
              <a:solidFill>
                <a:srgbClr val="00B050"/>
              </a:solidFill>
            </a:endParaRPr>
          </a:p>
          <a:p>
            <a:pPr lvl="2"/>
            <a:r>
              <a:rPr lang="en-US" dirty="0"/>
              <a:t>Giving priority to loss reduction 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we propose </a:t>
            </a:r>
            <a:r>
              <a:rPr lang="en-US" dirty="0"/>
              <a:t>the combination with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9" y="3328035"/>
            <a:ext cx="3792139" cy="1662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7" y="5000030"/>
            <a:ext cx="3902834" cy="1711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658" y="5000030"/>
            <a:ext cx="4542441" cy="1711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6200000">
                <a:off x="-850923" y="5382273"/>
                <a:ext cx="20423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GB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sz="1600" dirty="0" smtClean="0"/>
                  <a:t> [%] </a:t>
                </a:r>
                <a:endParaRPr lang="en-GB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50923" y="5382273"/>
                <a:ext cx="2042369" cy="338554"/>
              </a:xfrm>
              <a:prstGeom prst="rect">
                <a:avLst/>
              </a:prstGeom>
              <a:blipFill>
                <a:blip r:embed="rId5"/>
                <a:stretch>
                  <a:fillRect l="-5357" r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67785" y="2222147"/>
                <a:ext cx="301942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=0.45</m:t>
                    </m:r>
                  </m:oMath>
                </a14:m>
                <a:r>
                  <a:rPr lang="en-US" b="0" dirty="0" smtClean="0">
                    <a:solidFill>
                      <a:srgbClr val="00B050"/>
                    </a:solidFill>
                  </a:rPr>
                  <a:t> %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=1.57</m:t>
                    </m:r>
                  </m:oMath>
                </a14:m>
                <a:r>
                  <a:rPr lang="en-US" b="0" dirty="0" smtClean="0">
                    <a:solidFill>
                      <a:srgbClr val="00B050"/>
                    </a:solidFill>
                  </a:rPr>
                  <a:t> ns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0.14</m:t>
                    </m:r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%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𝑆𝑃𝑆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0.31</m:t>
                    </m:r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%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785" y="2222147"/>
                <a:ext cx="3019426" cy="17543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991498" y="2457940"/>
                <a:ext cx="4572000" cy="12319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=0.43</m:t>
                    </m:r>
                  </m:oMath>
                </a14:m>
                <a:r>
                  <a:rPr lang="en-US" dirty="0"/>
                  <a:t> eVs/A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=4.5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𝑚𝑠𝑠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=0.65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𝑟𝑐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 MV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498" y="2457940"/>
                <a:ext cx="4572000" cy="1231940"/>
              </a:xfrm>
              <a:prstGeom prst="rect">
                <a:avLst/>
              </a:prstGeom>
              <a:blipFill>
                <a:blip r:embed="rId7"/>
                <a:stretch>
                  <a:fillRect t="-2475" b="-49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7315200" y="5019080"/>
            <a:ext cx="0" cy="14579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952750" y="5019080"/>
            <a:ext cx="0" cy="14579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755078" y="4633996"/>
            <a:ext cx="91440" cy="83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18942" y="3744181"/>
                <a:ext cx="52250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CH" dirty="0" smtClean="0">
                    <a:solidFill>
                      <a:srgbClr val="00B050"/>
                    </a:solidFill>
                  </a:rPr>
                  <a:t>Low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𝑚𝑠𝑠</m:t>
                        </m:r>
                      </m:sup>
                    </m:sSubSup>
                  </m:oMath>
                </a14:m>
                <a:r>
                  <a:rPr lang="fr-CH" dirty="0" smtClean="0">
                    <a:solidFill>
                      <a:srgbClr val="00B050"/>
                    </a:solidFill>
                  </a:rPr>
                  <a:t> </a:t>
                </a:r>
                <a:r>
                  <a:rPr lang="fr-CH" dirty="0" err="1" smtClean="0">
                    <a:solidFill>
                      <a:srgbClr val="00B050"/>
                    </a:solidFill>
                  </a:rPr>
                  <a:t>helps</a:t>
                </a:r>
                <a:r>
                  <a:rPr lang="fr-CH" dirty="0" smtClean="0">
                    <a:solidFill>
                      <a:srgbClr val="00B050"/>
                    </a:solidFill>
                  </a:rPr>
                  <a:t> </a:t>
                </a:r>
                <a:r>
                  <a:rPr lang="fr-CH" dirty="0" err="1" smtClean="0">
                    <a:solidFill>
                      <a:srgbClr val="00B050"/>
                    </a:solidFill>
                  </a:rPr>
                  <a:t>limiting</a:t>
                </a:r>
                <a:r>
                  <a:rPr lang="fr-CH" dirty="0" smtClean="0">
                    <a:solidFill>
                      <a:srgbClr val="00B050"/>
                    </a:solidFill>
                  </a:rPr>
                  <a:t> </a:t>
                </a:r>
                <a:r>
                  <a:rPr lang="fr-CH" dirty="0" err="1" smtClean="0">
                    <a:solidFill>
                      <a:srgbClr val="00B050"/>
                    </a:solidFill>
                  </a:rPr>
                  <a:t>considerably</a:t>
                </a:r>
                <a:r>
                  <a:rPr lang="fr-CH" dirty="0" smtClean="0">
                    <a:solidFill>
                      <a:srgbClr val="00B050"/>
                    </a:solidFill>
                  </a:rPr>
                  <a:t> the </a:t>
                </a:r>
                <a:r>
                  <a:rPr lang="fr-CH" dirty="0" err="1" smtClean="0">
                    <a:solidFill>
                      <a:srgbClr val="00B050"/>
                    </a:solidFill>
                  </a:rPr>
                  <a:t>losses</a:t>
                </a:r>
                <a:r>
                  <a:rPr lang="fr-CH" dirty="0" smtClean="0">
                    <a:solidFill>
                      <a:srgbClr val="00B050"/>
                    </a:solidFill>
                  </a:rPr>
                  <a:t> in SPS </a:t>
                </a:r>
                <a:r>
                  <a:rPr lang="fr-CH" dirty="0" err="1" smtClean="0">
                    <a:solidFill>
                      <a:srgbClr val="00B050"/>
                    </a:solidFill>
                  </a:rPr>
                  <a:t>during</a:t>
                </a:r>
                <a:r>
                  <a:rPr lang="fr-CH" dirty="0" smtClean="0">
                    <a:solidFill>
                      <a:srgbClr val="00B050"/>
                    </a:solidFill>
                  </a:rPr>
                  <a:t> slip-</a:t>
                </a:r>
                <a:r>
                  <a:rPr lang="fr-CH" dirty="0" err="1" smtClean="0">
                    <a:solidFill>
                      <a:srgbClr val="00B050"/>
                    </a:solidFill>
                  </a:rPr>
                  <a:t>stacking</a:t>
                </a:r>
                <a:endParaRPr lang="fr-CH" dirty="0" smtClean="0">
                  <a:solidFill>
                    <a:srgbClr val="00B05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CH" dirty="0">
                    <a:solidFill>
                      <a:srgbClr val="00B050"/>
                    </a:solidFill>
                  </a:rPr>
                  <a:t>Low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𝑚𝑠𝑠</m:t>
                        </m:r>
                      </m:sup>
                    </m:sSubSup>
                  </m:oMath>
                </a14:m>
                <a:r>
                  <a:rPr lang="en-GB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GB" dirty="0">
                    <a:solidFill>
                      <a:srgbClr val="00B05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𝑇𝑋</m:t>
                        </m:r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CH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&gt;4</m:t>
                    </m:r>
                  </m:oMath>
                </a14:m>
                <a:r>
                  <a:rPr lang="en-GB" dirty="0">
                    <a:solidFill>
                      <a:srgbClr val="00B050"/>
                    </a:solidFill>
                  </a:rPr>
                  <a:t> helps </a:t>
                </a:r>
                <a:r>
                  <a:rPr lang="en-GB" dirty="0" smtClean="0">
                    <a:solidFill>
                      <a:srgbClr val="00B050"/>
                    </a:solidFill>
                  </a:rPr>
                  <a:t>limiting influence of chaotic motion in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fr-CH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 smtClean="0">
                    <a:solidFill>
                      <a:srgbClr val="00B050"/>
                    </a:solidFill>
                  </a:rPr>
                  <a:t> making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00B050"/>
                    </a:solidFill>
                  </a:rPr>
                  <a:t> very low</a:t>
                </a:r>
                <a:endParaRPr lang="en-GB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942" y="3744181"/>
                <a:ext cx="5225058" cy="1200329"/>
              </a:xfrm>
              <a:prstGeom prst="rect">
                <a:avLst/>
              </a:prstGeom>
              <a:blipFill>
                <a:blip r:embed="rId8"/>
                <a:stretch>
                  <a:fillRect l="-817" t="-2538" r="-467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3971738" y="2457940"/>
            <a:ext cx="5083361" cy="248657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462557" y="4076700"/>
            <a:ext cx="2667501" cy="665032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6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83" y="1002140"/>
            <a:ext cx="4496285" cy="2948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9470" y="-38674"/>
            <a:ext cx="11189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+mj-lt"/>
                <a:ea typeface="+mj-ea"/>
                <a:cs typeface="+mj-cs"/>
              </a:rPr>
              <a:t>Q20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: solution S,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1220142"/>
                  </p:ext>
                </p:extLst>
              </p:nvPr>
            </p:nvGraphicFramePr>
            <p:xfrm>
              <a:off x="284755" y="1081030"/>
              <a:ext cx="4299429" cy="2613147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4102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7237">
                      <a:extLst>
                        <a:ext uri="{9D8B030D-6E8A-4147-A177-3AD203B41FA5}">
                          <a16:colId xmlns:a16="http://schemas.microsoft.com/office/drawing/2014/main" val="1061133043"/>
                        </a:ext>
                      </a:extLst>
                    </a:gridCol>
                    <a:gridCol w="175195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54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𝑇𝑋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139.3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/>
                                  <m:sup>
                                    <m:sSub>
                                      <m:sSubPr>
                                        <m:ctrlP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𝑇𝑋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40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𝑟𝑓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/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 smtClean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1.66x10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/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5.67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𝑟𝑓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1013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1220142"/>
                  </p:ext>
                </p:extLst>
              </p:nvPr>
            </p:nvGraphicFramePr>
            <p:xfrm>
              <a:off x="284755" y="1081030"/>
              <a:ext cx="4299429" cy="2613147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4102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7237">
                      <a:extLst>
                        <a:ext uri="{9D8B030D-6E8A-4147-A177-3AD203B41FA5}">
                          <a16:colId xmlns:a16="http://schemas.microsoft.com/office/drawing/2014/main" val="1061133043"/>
                        </a:ext>
                      </a:extLst>
                    </a:gridCol>
                    <a:gridCol w="175195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54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Value</a:t>
                          </a:r>
                          <a:endParaRPr lang="en-US" sz="16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32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96825" r="-20560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139.3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92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90769" r="-205603" b="-38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40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09836" r="-205603" b="-3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09836" r="-205603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1.66x10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509836" r="-205603" b="-1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5.67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609836" r="-205603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1013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" y="4305276"/>
            <a:ext cx="4350745" cy="2328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00" y="4246120"/>
            <a:ext cx="4227399" cy="2608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1400" y="677262"/>
            <a:ext cx="384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Parameters for one batch</a:t>
            </a:r>
            <a:endParaRPr lang="en-GB" b="1" u="sng" dirty="0"/>
          </a:p>
        </p:txBody>
      </p:sp>
      <p:sp>
        <p:nvSpPr>
          <p:cNvPr id="12" name="Rectangle 11"/>
          <p:cNvSpPr/>
          <p:nvPr/>
        </p:nvSpPr>
        <p:spPr>
          <a:xfrm>
            <a:off x="5778500" y="770086"/>
            <a:ext cx="2781300" cy="301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968360" y="694124"/>
            <a:ext cx="259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RF voltage for one batch</a:t>
            </a:r>
            <a:endParaRPr lang="en-GB" b="1" u="sng" dirty="0"/>
          </a:p>
        </p:txBody>
      </p:sp>
      <p:sp>
        <p:nvSpPr>
          <p:cNvPr id="14" name="Rectangle 13"/>
          <p:cNvSpPr/>
          <p:nvPr/>
        </p:nvSpPr>
        <p:spPr>
          <a:xfrm>
            <a:off x="838200" y="4076700"/>
            <a:ext cx="2425700" cy="25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8420100" y="849740"/>
            <a:ext cx="279400" cy="196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4340" y="4927600"/>
            <a:ext cx="279401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38200" y="4309620"/>
            <a:ext cx="2603500" cy="186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5129" y="3857510"/>
                <a:ext cx="40835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u="sng" dirty="0" smtClean="0"/>
                  <a:t> for one batch and distance between batches (from head to head)</a:t>
                </a:r>
                <a:endParaRPr lang="en-GB" b="1" u="sng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29" y="3857510"/>
                <a:ext cx="4083502" cy="646331"/>
              </a:xfrm>
              <a:prstGeom prst="rect">
                <a:avLst/>
              </a:prstGeom>
              <a:blipFill>
                <a:blip r:embed="rId6"/>
                <a:stretch>
                  <a:fillRect l="-1343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 rot="16200000">
                <a:off x="30435" y="5210598"/>
                <a:ext cx="3930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0435" y="5210598"/>
                <a:ext cx="39305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12840" y="5510598"/>
                <a:ext cx="5725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b="1" dirty="0" smtClean="0">
                    <a:solidFill>
                      <a:srgbClr val="0000FF"/>
                    </a:solidFill>
                  </a:rPr>
                  <a:t>=4</a:t>
                </a:r>
                <a:endParaRPr lang="en-GB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40" y="5510598"/>
                <a:ext cx="572593" cy="369332"/>
              </a:xfrm>
              <a:prstGeom prst="rect">
                <a:avLst/>
              </a:prstGeom>
              <a:blipFill>
                <a:blip r:embed="rId8"/>
                <a:stretch>
                  <a:fillRect t="-9836" r="-8511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182203" y="5286798"/>
                <a:ext cx="7505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b="1" dirty="0" smtClean="0">
                    <a:solidFill>
                      <a:srgbClr val="0000FF"/>
                    </a:solidFill>
                  </a:rPr>
                  <a:t>=4.5</a:t>
                </a:r>
                <a:endParaRPr lang="en-GB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203" y="5286798"/>
                <a:ext cx="750526" cy="369332"/>
              </a:xfrm>
              <a:prstGeom prst="rect">
                <a:avLst/>
              </a:prstGeom>
              <a:blipFill>
                <a:blip r:embed="rId9"/>
                <a:stretch>
                  <a:fillRect t="-8197" r="-6504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3511486" y="5541519"/>
            <a:ext cx="0" cy="2507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26962" y="6518683"/>
                <a:ext cx="38751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600" i="1" dirty="0" smtClean="0"/>
                  <a:t>RF perturbation </a:t>
                </a:r>
                <a:r>
                  <a:rPr lang="fr-CH" sz="1600" i="1" dirty="0" err="1" smtClean="0"/>
                  <a:t>starts</a:t>
                </a:r>
                <a:r>
                  <a:rPr lang="fr-CH" sz="1600" i="1" dirty="0" smtClean="0"/>
                  <a:t> </a:t>
                </a:r>
                <a:r>
                  <a:rPr lang="fr-CH" sz="1600" i="1" dirty="0" err="1" smtClean="0"/>
                  <a:t>here</a:t>
                </a:r>
                <a:r>
                  <a:rPr lang="fr-CH" sz="1600" b="1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GB" sz="1600" b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fr-CH" sz="1600" b="1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CH" sz="1600" b="1" dirty="0" smtClean="0">
                    <a:solidFill>
                      <a:srgbClr val="00B050"/>
                    </a:solidFill>
                  </a:rPr>
                  <a:t> </a:t>
                </a:r>
                <a:endParaRPr lang="en-GB" sz="16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62" y="6518683"/>
                <a:ext cx="3875138" cy="338554"/>
              </a:xfrm>
              <a:prstGeom prst="rect">
                <a:avLst/>
              </a:prstGeom>
              <a:blipFill>
                <a:blip r:embed="rId10"/>
                <a:stretch>
                  <a:fillRect l="-786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88699" y="5046326"/>
                <a:ext cx="8002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GB" b="1" dirty="0" smtClean="0">
                    <a:solidFill>
                      <a:srgbClr val="FF0000"/>
                    </a:solidFill>
                  </a:rPr>
                  <a:t>=720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99" y="5046326"/>
                <a:ext cx="800219" cy="369332"/>
              </a:xfrm>
              <a:prstGeom prst="rect">
                <a:avLst/>
              </a:prstGeom>
              <a:blipFill>
                <a:blip r:embed="rId11"/>
                <a:stretch>
                  <a:fillRect t="-10000" r="-610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3604762" y="6313456"/>
            <a:ext cx="1832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i="1" dirty="0" err="1" smtClean="0"/>
              <a:t>bunch</a:t>
            </a:r>
            <a:r>
              <a:rPr lang="fr-CH" sz="1600" i="1" dirty="0" smtClean="0"/>
              <a:t> distance </a:t>
            </a:r>
            <a:r>
              <a:rPr lang="fr-CH" sz="1600" i="1" dirty="0" err="1" smtClean="0"/>
              <a:t>after</a:t>
            </a:r>
            <a:r>
              <a:rPr lang="fr-CH" sz="1600" i="1" dirty="0" smtClean="0"/>
              <a:t> slip-</a:t>
            </a:r>
            <a:r>
              <a:rPr lang="fr-CH" sz="1600" i="1" dirty="0" err="1" smtClean="0"/>
              <a:t>stacking</a:t>
            </a:r>
            <a:endParaRPr lang="en-GB" sz="1600" i="1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587509" y="6261303"/>
            <a:ext cx="345221" cy="260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1955800" y="6397437"/>
            <a:ext cx="293979" cy="1942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686923" y="4321321"/>
                <a:ext cx="1783679" cy="578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GB" sz="1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GB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en-GB" sz="1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sSub>
                                <m:sSubPr>
                                  <m:ctrlPr>
                                    <a:rPr lang="en-GB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GB" sz="1400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GB" sz="14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400" b="1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923" y="4321321"/>
                <a:ext cx="1783679" cy="5788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5358791" y="3906327"/>
            <a:ext cx="381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Adiabaticity</a:t>
            </a:r>
            <a:r>
              <a:rPr lang="en-US" b="1" u="sng" dirty="0" smtClean="0"/>
              <a:t> coefficient for one batch</a:t>
            </a:r>
            <a:endParaRPr lang="en-GB" b="1" u="sng" dirty="0"/>
          </a:p>
        </p:txBody>
      </p:sp>
      <p:sp>
        <p:nvSpPr>
          <p:cNvPr id="39" name="Rectangle 38"/>
          <p:cNvSpPr/>
          <p:nvPr/>
        </p:nvSpPr>
        <p:spPr>
          <a:xfrm>
            <a:off x="4584184" y="4554210"/>
            <a:ext cx="235402" cy="1711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120118" y="5048933"/>
                <a:ext cx="136204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GB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fr-CH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H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CH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CH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</m:oMath>
                  </m:oMathPara>
                </a14:m>
                <a:endParaRPr lang="en-GB" b="1" dirty="0" smtClean="0">
                  <a:solidFill>
                    <a:srgbClr val="00B050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18" y="5048933"/>
                <a:ext cx="1362040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3824239" y="6088728"/>
                <a:ext cx="683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=10</a:t>
                </a: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239" y="6088728"/>
                <a:ext cx="683200" cy="369332"/>
              </a:xfrm>
              <a:prstGeom prst="rect">
                <a:avLst/>
              </a:prstGeom>
              <a:blipFill>
                <a:blip r:embed="rId14"/>
                <a:stretch>
                  <a:fillRect t="-10000" r="-714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5778500" y="1062231"/>
            <a:ext cx="3048000" cy="165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/>
          <p:cNvSpPr txBox="1"/>
          <p:nvPr/>
        </p:nvSpPr>
        <p:spPr>
          <a:xfrm>
            <a:off x="5778499" y="938981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err="1" smtClean="0"/>
              <a:t>acceleration</a:t>
            </a:r>
            <a:endParaRPr lang="en-GB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7854950" y="93887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err="1" smtClean="0"/>
              <a:t>deceleration</a:t>
            </a:r>
            <a:endParaRPr lang="en-GB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7442170" y="939341"/>
            <a:ext cx="70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smtClean="0"/>
              <a:t>flat</a:t>
            </a:r>
            <a:endParaRPr lang="en-GB" i="1" dirty="0"/>
          </a:p>
        </p:txBody>
      </p:sp>
      <p:sp>
        <p:nvSpPr>
          <p:cNvPr id="54" name="Rectangle 53"/>
          <p:cNvSpPr/>
          <p:nvPr/>
        </p:nvSpPr>
        <p:spPr>
          <a:xfrm>
            <a:off x="4889500" y="4495800"/>
            <a:ext cx="279400" cy="1817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 rot="16200000">
                <a:off x="4412766" y="5232281"/>
                <a:ext cx="11673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en-GB" dirty="0" smtClean="0"/>
                  <a:t> [1/rad]</a:t>
                </a:r>
                <a:endParaRPr lang="en-GB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12766" y="5232281"/>
                <a:ext cx="1167307" cy="369332"/>
              </a:xfrm>
              <a:prstGeom prst="rect">
                <a:avLst/>
              </a:prstGeom>
              <a:blipFill>
                <a:blip r:embed="rId15"/>
                <a:stretch>
                  <a:fillRect l="-8197" t="-4712" r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871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-8226"/>
            <a:ext cx="1088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+mj-lt"/>
                <a:ea typeface="+mj-ea"/>
                <a:cs typeface="+mj-cs"/>
              </a:rPr>
              <a:t>Q20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: solution S,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after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04" y="1019428"/>
            <a:ext cx="2913483" cy="2146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26" y="857946"/>
            <a:ext cx="2766908" cy="2135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9" y="968628"/>
            <a:ext cx="2663918" cy="21162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38345" y="2098638"/>
            <a:ext cx="1903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Max RF voltage </a:t>
            </a:r>
            <a:r>
              <a:rPr lang="en-US" b="1" dirty="0" smtClean="0">
                <a:solidFill>
                  <a:srgbClr val="00B050"/>
                </a:solidFill>
              </a:rPr>
              <a:t>14.62 </a:t>
            </a:r>
            <a:r>
              <a:rPr lang="en-US" b="1" dirty="0">
                <a:solidFill>
                  <a:srgbClr val="00B050"/>
                </a:solidFill>
              </a:rPr>
              <a:t>MV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825" y="659464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u="sng" dirty="0" err="1" smtClean="0"/>
              <a:t>Momentum</a:t>
            </a:r>
            <a:r>
              <a:rPr lang="fr-CH" b="1" u="sng" dirty="0" smtClean="0"/>
              <a:t> program </a:t>
            </a:r>
            <a:endParaRPr lang="en-GB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4082425" y="2920538"/>
            <a:ext cx="1879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/>
              <a:t>c</a:t>
            </a:r>
            <a:r>
              <a:rPr lang="fr-CH" sz="1700" dirty="0" smtClean="0"/>
              <a:t>ycle time [s]</a:t>
            </a:r>
            <a:endParaRPr lang="en-GB" sz="17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2183136" y="1608704"/>
            <a:ext cx="1879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 smtClean="0"/>
              <a:t>RF voltage [MV]</a:t>
            </a:r>
            <a:endParaRPr lang="en-GB" sz="1700" dirty="0"/>
          </a:p>
        </p:txBody>
      </p:sp>
      <p:sp>
        <p:nvSpPr>
          <p:cNvPr id="17" name="TextBox 16"/>
          <p:cNvSpPr txBox="1"/>
          <p:nvPr/>
        </p:nvSpPr>
        <p:spPr>
          <a:xfrm>
            <a:off x="6772076" y="700896"/>
            <a:ext cx="381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Adiabaticity</a:t>
            </a:r>
            <a:r>
              <a:rPr lang="en-US" b="1" u="sng" dirty="0" smtClean="0"/>
              <a:t> coefficient</a:t>
            </a:r>
            <a:endParaRPr lang="en-GB" b="1" u="sng" dirty="0"/>
          </a:p>
        </p:txBody>
      </p:sp>
      <p:sp>
        <p:nvSpPr>
          <p:cNvPr id="18" name="Rectangle 17"/>
          <p:cNvSpPr/>
          <p:nvPr/>
        </p:nvSpPr>
        <p:spPr>
          <a:xfrm>
            <a:off x="6213004" y="1371600"/>
            <a:ext cx="175096" cy="1353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 rot="16200000">
                <a:off x="5651961" y="1845579"/>
                <a:ext cx="11673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en-GB" dirty="0" smtClean="0"/>
                  <a:t> [1/rad]</a:t>
                </a:r>
                <a:endParaRPr lang="en-GB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51961" y="1845579"/>
                <a:ext cx="1167307" cy="369332"/>
              </a:xfrm>
              <a:prstGeom prst="rect">
                <a:avLst/>
              </a:prstGeom>
              <a:blipFill>
                <a:blip r:embed="rId5"/>
                <a:stretch>
                  <a:fillRect l="-10000" t="-4688" r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882118" y="1123425"/>
                <a:ext cx="136204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GB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fr-CH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CH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CH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CH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</m:oMath>
                  </m:oMathPara>
                </a14:m>
                <a:endParaRPr lang="en-GB" b="1" dirty="0" smtClean="0">
                  <a:solidFill>
                    <a:srgbClr val="00B050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118" y="1123425"/>
                <a:ext cx="136204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3299908" y="834762"/>
            <a:ext cx="2718859" cy="209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3995109" y="697564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u="sng" dirty="0" smtClean="0"/>
              <a:t>RF program </a:t>
            </a:r>
            <a:endParaRPr lang="en-GB" b="1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144496" y="3234730"/>
            <a:ext cx="787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/>
              <a:t>At flat top, constant RF voltage for 0.8 s and </a:t>
            </a:r>
            <a:r>
              <a:rPr lang="fr-CH" sz="2000" dirty="0" err="1" smtClean="0"/>
              <a:t>then</a:t>
            </a:r>
            <a:r>
              <a:rPr lang="fr-CH" sz="2000" dirty="0" smtClean="0"/>
              <a:t> </a:t>
            </a:r>
            <a:r>
              <a:rPr lang="fr-CH" sz="2000" dirty="0" err="1" smtClean="0"/>
              <a:t>bunch</a:t>
            </a:r>
            <a:r>
              <a:rPr lang="fr-CH" sz="2000" dirty="0" smtClean="0"/>
              <a:t> rotation </a:t>
            </a:r>
            <a:endParaRPr lang="en-GB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" y="4128947"/>
            <a:ext cx="4443032" cy="20577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13" y="4067846"/>
            <a:ext cx="4249687" cy="210615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41300" y="1244600"/>
            <a:ext cx="127000" cy="1804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 rot="16200000">
                <a:off x="-445589" y="1727240"/>
                <a:ext cx="127888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GB" dirty="0" smtClean="0"/>
                  <a:t> [GeV/qc]</a:t>
                </a:r>
                <a:endParaRPr lang="en-GB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45589" y="1727240"/>
                <a:ext cx="1278885" cy="369332"/>
              </a:xfrm>
              <a:prstGeom prst="rect">
                <a:avLst/>
              </a:prstGeom>
              <a:blipFill>
                <a:blip r:embed="rId9"/>
                <a:stretch>
                  <a:fillRect l="-10000" r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0" y="3636657"/>
            <a:ext cx="9144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66715" y="3688481"/>
            <a:ext cx="685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MOVIES for solution S: Initial </a:t>
            </a:r>
            <a:r>
              <a:rPr lang="fr-CH" b="1" dirty="0" err="1" smtClean="0"/>
              <a:t>bunch</a:t>
            </a:r>
            <a:r>
              <a:rPr lang="fr-CH" b="1" dirty="0" smtClean="0"/>
              <a:t> distributions for one batch</a:t>
            </a:r>
            <a:endParaRPr lang="en-GB" b="1" dirty="0"/>
          </a:p>
        </p:txBody>
      </p:sp>
      <p:sp>
        <p:nvSpPr>
          <p:cNvPr id="32" name="Rectangle 31"/>
          <p:cNvSpPr/>
          <p:nvPr/>
        </p:nvSpPr>
        <p:spPr>
          <a:xfrm>
            <a:off x="17513" y="5858786"/>
            <a:ext cx="838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702975" y="6036826"/>
            <a:ext cx="838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56964" y="6135089"/>
                <a:ext cx="8917889" cy="683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GB" dirty="0" smtClean="0"/>
                  <a:t>: bucket area,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dirty="0" smtClean="0"/>
                  <a:t> bunch length conventions,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CH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en-GB" dirty="0" smtClean="0"/>
                  <a:t>: # protons per bunch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𝒊𝒎𝒑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𝒔𝒄</m:t>
                        </m:r>
                      </m:sub>
                    </m:sSub>
                  </m:oMath>
                </a14:m>
                <a:r>
                  <a:rPr lang="en-GB" dirty="0" smtClean="0"/>
                  <a:t>: voltage induced by impedances and space charge</a:t>
                </a:r>
                <a:endParaRPr lang="en-GB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64" y="6135089"/>
                <a:ext cx="8917889" cy="683392"/>
              </a:xfrm>
              <a:prstGeom prst="rect">
                <a:avLst/>
              </a:prstGeom>
              <a:blipFill>
                <a:blip r:embed="rId10"/>
                <a:stretch>
                  <a:fillRect t="-3540" b="-97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99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4240832"/>
            <a:ext cx="3397250" cy="2306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87" y="4267667"/>
            <a:ext cx="3032413" cy="2234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4228121"/>
            <a:ext cx="3136900" cy="2274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1008552"/>
            <a:ext cx="4248150" cy="2283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008552"/>
            <a:ext cx="4591050" cy="2344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000" y="23031"/>
            <a:ext cx="900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dirty="0">
                <a:latin typeface="+mj-lt"/>
                <a:ea typeface="+mj-ea"/>
                <a:cs typeface="+mj-cs"/>
              </a:rPr>
              <a:t>MOVIES for solution S: slip-</a:t>
            </a:r>
            <a:r>
              <a:rPr lang="fr-CH" sz="4400" dirty="0" err="1">
                <a:latin typeface="+mj-lt"/>
                <a:ea typeface="+mj-ea"/>
                <a:cs typeface="+mj-cs"/>
              </a:rPr>
              <a:t>stacking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450" y="632573"/>
                <a:ext cx="4591050" cy="428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b="1" dirty="0" smtClean="0"/>
                  <a:t>General frame,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b="1" i="1" smtClean="0">
                            <a:solidFill>
                              <a:srgbClr val="007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1" i="1" smtClean="0">
                            <a:solidFill>
                              <a:srgbClr val="0079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CH" b="1" i="1" smtClean="0">
                            <a:solidFill>
                              <a:srgbClr val="007900"/>
                            </a:solidFill>
                            <a:latin typeface="Cambria Math" panose="02040503050406030204" pitchFamily="18" charset="0"/>
                          </a:rPr>
                          <m:t>𝒓𝒇</m:t>
                        </m:r>
                      </m:sub>
                      <m:sup>
                        <m:r>
                          <a:rPr lang="fr-CH" b="1" i="1" smtClean="0">
                            <a:solidFill>
                              <a:srgbClr val="0079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</m:oMath>
                </a14:m>
                <a:r>
                  <a:rPr lang="fr-CH" b="1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b="1" i="1" smtClean="0">
                            <a:solidFill>
                              <a:srgbClr val="BBBB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1" i="1">
                            <a:solidFill>
                              <a:srgbClr val="BBBB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CH" b="1" i="1">
                            <a:solidFill>
                              <a:srgbClr val="BBBB00"/>
                            </a:solidFill>
                            <a:latin typeface="Cambria Math" panose="02040503050406030204" pitchFamily="18" charset="0"/>
                          </a:rPr>
                          <m:t>𝒓𝒇</m:t>
                        </m:r>
                      </m:sub>
                      <m:sup>
                        <m:r>
                          <a:rPr lang="fr-CH" b="1" i="1" smtClean="0">
                            <a:solidFill>
                              <a:srgbClr val="BBBB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fr-CH" b="1" dirty="0" smtClean="0"/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" y="632573"/>
                <a:ext cx="4591050" cy="428451"/>
              </a:xfrm>
              <a:prstGeom prst="rect">
                <a:avLst/>
              </a:prstGeom>
              <a:blipFill>
                <a:blip r:embed="rId7"/>
                <a:stretch>
                  <a:fillRect t="-2857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657850" y="745892"/>
            <a:ext cx="311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Zoom on first </a:t>
            </a:r>
            <a:r>
              <a:rPr lang="fr-CH" b="1" dirty="0" err="1" smtClean="0"/>
              <a:t>two</a:t>
            </a:r>
            <a:r>
              <a:rPr lang="fr-CH" b="1" dirty="0" smtClean="0"/>
              <a:t> </a:t>
            </a:r>
            <a:r>
              <a:rPr lang="fr-CH" b="1" dirty="0" err="1" smtClean="0"/>
              <a:t>bunches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5250" y="3304791"/>
                <a:ext cx="96139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H" b="1" dirty="0" err="1" smtClean="0">
                    <a:solidFill>
                      <a:srgbClr val="FF0000"/>
                    </a:solidFill>
                  </a:rPr>
                  <a:t>Bunches</a:t>
                </a:r>
                <a:r>
                  <a:rPr lang="fr-CH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CH" b="1" dirty="0" err="1">
                    <a:solidFill>
                      <a:srgbClr val="FF0000"/>
                    </a:solidFill>
                  </a:rPr>
                  <a:t>become</a:t>
                </a:r>
                <a:r>
                  <a:rPr lang="fr-CH" b="1" dirty="0">
                    <a:solidFill>
                      <a:srgbClr val="FF0000"/>
                    </a:solidFill>
                  </a:rPr>
                  <a:t> </a:t>
                </a:r>
                <a:r>
                  <a:rPr lang="fr-CH" b="1" dirty="0" err="1">
                    <a:solidFill>
                      <a:srgbClr val="FF0000"/>
                    </a:solidFill>
                  </a:rPr>
                  <a:t>red</a:t>
                </a:r>
                <a:r>
                  <a:rPr lang="fr-CH" b="1" dirty="0">
                    <a:solidFill>
                      <a:srgbClr val="FF0000"/>
                    </a:solidFill>
                  </a:rPr>
                  <a:t> </a:t>
                </a:r>
                <a:r>
                  <a:rPr lang="fr-CH" b="1" dirty="0" err="1">
                    <a:solidFill>
                      <a:srgbClr val="FF0000"/>
                    </a:solidFill>
                  </a:rPr>
                  <a:t>when</a:t>
                </a:r>
                <a:r>
                  <a:rPr lang="fr-CH" b="1" dirty="0">
                    <a:solidFill>
                      <a:srgbClr val="FF0000"/>
                    </a:solidFill>
                  </a:rPr>
                  <a:t> RF perturbation </a:t>
                </a:r>
                <a:r>
                  <a:rPr lang="fr-CH" b="1" dirty="0" err="1" smtClean="0">
                    <a:solidFill>
                      <a:srgbClr val="FF0000"/>
                    </a:solidFill>
                  </a:rPr>
                  <a:t>starts</a:t>
                </a:r>
                <a:endParaRPr lang="fr-CH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H" dirty="0" smtClean="0"/>
                  <a:t>As </a:t>
                </a:r>
                <a:r>
                  <a:rPr lang="fr-CH" dirty="0" err="1"/>
                  <a:t>expected</a:t>
                </a:r>
                <a:r>
                  <a:rPr lang="fr-CH" dirty="0"/>
                  <a:t> </a:t>
                </a:r>
                <a:r>
                  <a:rPr lang="fr-CH" dirty="0" err="1"/>
                  <a:t>only</a:t>
                </a:r>
                <a:r>
                  <a:rPr lang="fr-CH" dirty="0"/>
                  <a:t> few </a:t>
                </a:r>
                <a:r>
                  <a:rPr lang="fr-CH" dirty="0" err="1"/>
                  <a:t>particle</a:t>
                </a:r>
                <a:r>
                  <a:rPr lang="fr-CH" dirty="0"/>
                  <a:t> </a:t>
                </a:r>
                <a:r>
                  <a:rPr lang="fr-CH" dirty="0" err="1"/>
                  <a:t>lost</a:t>
                </a:r>
                <a:r>
                  <a:rPr lang="fr-CH" dirty="0"/>
                  <a:t> </a:t>
                </a:r>
                <a:r>
                  <a:rPr lang="fr-CH" dirty="0" err="1"/>
                  <a:t>during</a:t>
                </a:r>
                <a:r>
                  <a:rPr lang="fr-CH" dirty="0"/>
                  <a:t> slip-</a:t>
                </a:r>
                <a:r>
                  <a:rPr lang="fr-CH" dirty="0" err="1"/>
                  <a:t>stacking</a:t>
                </a:r>
                <a:endParaRPr lang="fr-CH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H" dirty="0"/>
                  <a:t>At the end of slip-</a:t>
                </a:r>
                <a:r>
                  <a:rPr lang="fr-CH" dirty="0" err="1"/>
                  <a:t>stacking</a:t>
                </a:r>
                <a:r>
                  <a:rPr lang="fr-CH" dirty="0"/>
                  <a:t> </a:t>
                </a:r>
                <a:r>
                  <a:rPr lang="fr-CH" dirty="0" err="1"/>
                  <a:t>low</a:t>
                </a:r>
                <a:r>
                  <a:rPr lang="fr-CH" dirty="0"/>
                  <a:t> impact of </a:t>
                </a:r>
                <a:r>
                  <a:rPr lang="fr-CH" dirty="0" err="1"/>
                  <a:t>chaotic</a:t>
                </a:r>
                <a:r>
                  <a:rPr lang="fr-CH" dirty="0"/>
                  <a:t> motion in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3304791"/>
                <a:ext cx="9613900" cy="923330"/>
              </a:xfrm>
              <a:prstGeom prst="rect">
                <a:avLst/>
              </a:prstGeom>
              <a:blipFill>
                <a:blip r:embed="rId8"/>
                <a:stretch>
                  <a:fillRect l="-444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-57150" y="2913312"/>
            <a:ext cx="806450" cy="439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635500" y="3064540"/>
            <a:ext cx="806450" cy="339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0" y="6418560"/>
            <a:ext cx="806450" cy="439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968625" y="6353965"/>
            <a:ext cx="806450" cy="439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962650" y="6322226"/>
            <a:ext cx="806450" cy="439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95250" y="6471888"/>
            <a:ext cx="961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err="1" smtClean="0">
                <a:solidFill>
                  <a:srgbClr val="FF0000"/>
                </a:solidFill>
              </a:rPr>
              <a:t>Resonances</a:t>
            </a:r>
            <a:r>
              <a:rPr lang="fr-CH" b="1" dirty="0" smtClean="0">
                <a:solidFill>
                  <a:srgbClr val="FF0000"/>
                </a:solidFill>
              </a:rPr>
              <a:t> visible at the end of slip-</a:t>
            </a:r>
            <a:r>
              <a:rPr lang="fr-CH" b="1" dirty="0" err="1" smtClean="0">
                <a:solidFill>
                  <a:srgbClr val="FF0000"/>
                </a:solidFill>
              </a:rPr>
              <a:t>stacking</a:t>
            </a:r>
            <a:r>
              <a:rPr lang="fr-CH" b="1" dirty="0" smtClean="0">
                <a:solidFill>
                  <a:srgbClr val="FF0000"/>
                </a:solidFill>
              </a:rPr>
              <a:t> and </a:t>
            </a:r>
            <a:r>
              <a:rPr lang="fr-CH" b="1" dirty="0" err="1" smtClean="0">
                <a:solidFill>
                  <a:srgbClr val="FF0000"/>
                </a:solidFill>
              </a:rPr>
              <a:t>core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which</a:t>
            </a:r>
            <a:r>
              <a:rPr lang="fr-CH" b="1" dirty="0" smtClean="0">
                <a:solidFill>
                  <a:srgbClr val="FF0000"/>
                </a:solidFill>
              </a:rPr>
              <a:t> performes </a:t>
            </a:r>
            <a:r>
              <a:rPr lang="fr-CH" b="1" dirty="0" err="1" smtClean="0">
                <a:solidFill>
                  <a:srgbClr val="FF0000"/>
                </a:solidFill>
              </a:rPr>
              <a:t>dipole</a:t>
            </a:r>
            <a:r>
              <a:rPr lang="fr-CH" b="1" dirty="0" smtClean="0">
                <a:solidFill>
                  <a:srgbClr val="FF0000"/>
                </a:solidFill>
              </a:rPr>
              <a:t> oscillations </a:t>
            </a: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21689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" y="856987"/>
            <a:ext cx="4618037" cy="1787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822"/>
            <a:ext cx="3429000" cy="2140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25" y="2815971"/>
            <a:ext cx="3143250" cy="2161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63" y="2798247"/>
            <a:ext cx="3094037" cy="2168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4" y="4966991"/>
            <a:ext cx="3216275" cy="18910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14" y="4995565"/>
            <a:ext cx="2841627" cy="1849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53" y="4966991"/>
            <a:ext cx="2905125" cy="18780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-50800"/>
            <a:ext cx="951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300" dirty="0">
                <a:latin typeface="+mj-lt"/>
                <a:ea typeface="+mj-ea"/>
                <a:cs typeface="+mj-cs"/>
              </a:rPr>
              <a:t>MOVIES for solution S: </a:t>
            </a:r>
            <a:r>
              <a:rPr lang="fr-CH" sz="4300" dirty="0" smtClean="0">
                <a:latin typeface="+mj-lt"/>
                <a:ea typeface="+mj-ea"/>
                <a:cs typeface="+mj-cs"/>
              </a:rPr>
              <a:t>capture and </a:t>
            </a:r>
            <a:r>
              <a:rPr lang="fr-CH" sz="4300" dirty="0" err="1" smtClean="0">
                <a:latin typeface="+mj-lt"/>
                <a:ea typeface="+mj-ea"/>
                <a:cs typeface="+mj-cs"/>
              </a:rPr>
              <a:t>ramp</a:t>
            </a:r>
            <a:endParaRPr lang="en-GB" sz="43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" y="568609"/>
            <a:ext cx="459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General frame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56150" y="776157"/>
            <a:ext cx="4377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 smtClean="0"/>
              <a:t>Bunches</a:t>
            </a:r>
            <a:r>
              <a:rPr lang="fr-CH" dirty="0" smtClean="0"/>
              <a:t> </a:t>
            </a:r>
            <a:r>
              <a:rPr lang="fr-CH" dirty="0" err="1"/>
              <a:t>become</a:t>
            </a:r>
            <a:r>
              <a:rPr lang="fr-CH" dirty="0"/>
              <a:t> </a:t>
            </a:r>
            <a:r>
              <a:rPr lang="fr-CH" dirty="0" err="1" smtClean="0"/>
              <a:t>yellow</a:t>
            </a:r>
            <a:r>
              <a:rPr lang="fr-CH" dirty="0" smtClean="0"/>
              <a:t> </a:t>
            </a:r>
            <a:r>
              <a:rPr lang="fr-CH" dirty="0" err="1"/>
              <a:t>when</a:t>
            </a:r>
            <a:r>
              <a:rPr lang="fr-CH" dirty="0"/>
              <a:t> </a:t>
            </a:r>
            <a:r>
              <a:rPr lang="fr-CH" dirty="0" smtClean="0"/>
              <a:t>the </a:t>
            </a:r>
            <a:r>
              <a:rPr lang="fr-CH" dirty="0" err="1" smtClean="0"/>
              <a:t>ramp</a:t>
            </a:r>
            <a:r>
              <a:rPr lang="fr-CH" dirty="0" smtClean="0"/>
              <a:t> </a:t>
            </a:r>
            <a:r>
              <a:rPr lang="fr-CH" dirty="0" err="1" smtClean="0"/>
              <a:t>starts</a:t>
            </a:r>
            <a:endParaRPr lang="fr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Few </a:t>
            </a:r>
            <a:r>
              <a:rPr lang="fr-CH" dirty="0" err="1"/>
              <a:t>losses</a:t>
            </a:r>
            <a:r>
              <a:rPr lang="fr-CH" dirty="0"/>
              <a:t> due to recapture and </a:t>
            </a:r>
            <a:r>
              <a:rPr lang="fr-CH" dirty="0" err="1"/>
              <a:t>acceleration</a:t>
            </a:r>
            <a:r>
              <a:rPr lang="fr-CH" dirty="0"/>
              <a:t> of </a:t>
            </a:r>
            <a:r>
              <a:rPr lang="fr-CH" dirty="0" err="1"/>
              <a:t>higher</a:t>
            </a:r>
            <a:r>
              <a:rPr lang="fr-CH" dirty="0"/>
              <a:t> </a:t>
            </a:r>
            <a:r>
              <a:rPr lang="fr-CH" dirty="0" err="1"/>
              <a:t>emittance</a:t>
            </a:r>
            <a:r>
              <a:rPr lang="fr-CH" dirty="0"/>
              <a:t> </a:t>
            </a:r>
            <a:r>
              <a:rPr lang="fr-CH" dirty="0" err="1" smtClean="0"/>
              <a:t>bunches</a:t>
            </a:r>
            <a:endParaRPr lang="fr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rgbClr val="FF0000"/>
                </a:solidFill>
              </a:rPr>
              <a:t>Small but </a:t>
            </a:r>
            <a:r>
              <a:rPr lang="fr-CH" b="1" dirty="0" err="1" smtClean="0">
                <a:solidFill>
                  <a:srgbClr val="FF0000"/>
                </a:solidFill>
              </a:rPr>
              <a:t>very</a:t>
            </a:r>
            <a:r>
              <a:rPr lang="fr-CH" b="1" dirty="0" smtClean="0">
                <a:solidFill>
                  <a:srgbClr val="FF0000"/>
                </a:solidFill>
              </a:rPr>
              <a:t> dense area in phase space </a:t>
            </a:r>
            <a:r>
              <a:rPr lang="fr-CH" b="1" dirty="0" err="1" smtClean="0">
                <a:solidFill>
                  <a:srgbClr val="FF0000"/>
                </a:solidFill>
              </a:rPr>
              <a:t>never</a:t>
            </a:r>
            <a:r>
              <a:rPr lang="fr-CH" b="1" dirty="0" smtClean="0">
                <a:solidFill>
                  <a:srgbClr val="FF0000"/>
                </a:solidFill>
              </a:rPr>
              <a:t> filaments (</a:t>
            </a:r>
            <a:r>
              <a:rPr lang="fr-CH" b="1" dirty="0" err="1" smtClean="0">
                <a:solidFill>
                  <a:srgbClr val="FF0000"/>
                </a:solidFill>
              </a:rPr>
              <a:t>stronger</a:t>
            </a:r>
            <a:r>
              <a:rPr lang="fr-CH" b="1" dirty="0" smtClean="0">
                <a:solidFill>
                  <a:srgbClr val="FF0000"/>
                </a:solidFill>
              </a:rPr>
              <a:t> for first </a:t>
            </a:r>
            <a:r>
              <a:rPr lang="fr-CH" b="1" dirty="0" err="1" smtClean="0">
                <a:solidFill>
                  <a:srgbClr val="FF0000"/>
                </a:solidFill>
              </a:rPr>
              <a:t>bunch</a:t>
            </a:r>
            <a:r>
              <a:rPr lang="fr-CH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451" y="2530483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-33337" y="4767593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032123" y="4866636"/>
            <a:ext cx="704849" cy="14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916216" y="4853936"/>
            <a:ext cx="704849" cy="14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02802" y="6708537"/>
            <a:ext cx="704849" cy="14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230561" y="6721570"/>
            <a:ext cx="704849" cy="14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074966" y="6746921"/>
            <a:ext cx="704849" cy="14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925491" y="2547925"/>
            <a:ext cx="212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Middle </a:t>
            </a:r>
            <a:r>
              <a:rPr lang="fr-CH" b="1" dirty="0" err="1" smtClean="0"/>
              <a:t>bunch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97545" y="2530777"/>
            <a:ext cx="212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First </a:t>
            </a:r>
            <a:r>
              <a:rPr lang="fr-CH" b="1" dirty="0" err="1" smtClean="0"/>
              <a:t>bunch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009606" y="2505353"/>
            <a:ext cx="212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Last </a:t>
            </a:r>
            <a:r>
              <a:rPr lang="fr-CH" b="1" dirty="0" err="1" smtClean="0"/>
              <a:t>bunch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5634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" y="964638"/>
            <a:ext cx="3779334" cy="1495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666982"/>
            <a:ext cx="3289300" cy="2027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665446"/>
            <a:ext cx="3175000" cy="2026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2665446"/>
            <a:ext cx="3009900" cy="2026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4716984"/>
            <a:ext cx="2997200" cy="2129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730750"/>
            <a:ext cx="3136900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683125"/>
            <a:ext cx="2895600" cy="2190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600" y="-11161"/>
            <a:ext cx="951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300" dirty="0">
                <a:latin typeface="+mj-lt"/>
                <a:ea typeface="+mj-ea"/>
                <a:cs typeface="+mj-cs"/>
              </a:rPr>
              <a:t>MOVIES for solution S: </a:t>
            </a:r>
            <a:r>
              <a:rPr lang="fr-CH" sz="4300" dirty="0" smtClean="0">
                <a:latin typeface="+mj-lt"/>
                <a:ea typeface="+mj-ea"/>
                <a:cs typeface="+mj-cs"/>
              </a:rPr>
              <a:t>flat top</a:t>
            </a:r>
            <a:endParaRPr lang="en-GB" sz="43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3189"/>
            <a:ext cx="459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General frame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7846" y="852578"/>
            <a:ext cx="4767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rgbClr val="FF0000"/>
                </a:solidFill>
              </a:rPr>
              <a:t>The dense area </a:t>
            </a:r>
            <a:r>
              <a:rPr lang="fr-CH" b="1" dirty="0" err="1" smtClean="0">
                <a:solidFill>
                  <a:srgbClr val="FF0000"/>
                </a:solidFill>
              </a:rPr>
              <a:t>never</a:t>
            </a:r>
            <a:r>
              <a:rPr lang="fr-CH" b="1" dirty="0" smtClean="0">
                <a:solidFill>
                  <a:srgbClr val="FF0000"/>
                </a:solidFill>
              </a:rPr>
              <a:t> filaments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CH" b="1" dirty="0" err="1" smtClean="0">
                <a:solidFill>
                  <a:srgbClr val="FF0000"/>
                </a:solidFill>
              </a:rPr>
              <a:t>Loss</a:t>
            </a:r>
            <a:r>
              <a:rPr lang="fr-CH" b="1" dirty="0" smtClean="0">
                <a:solidFill>
                  <a:srgbClr val="FF0000"/>
                </a:solidFill>
              </a:rPr>
              <a:t> of Landau </a:t>
            </a:r>
            <a:r>
              <a:rPr lang="fr-CH" b="1" dirty="0" err="1" smtClean="0">
                <a:solidFill>
                  <a:srgbClr val="FF0000"/>
                </a:solidFill>
              </a:rPr>
              <a:t>damping</a:t>
            </a:r>
            <a:r>
              <a:rPr lang="fr-CH" b="1" dirty="0" smtClean="0">
                <a:solidFill>
                  <a:srgbClr val="FF0000"/>
                </a:solidFill>
              </a:rPr>
              <a:t> due to collective </a:t>
            </a:r>
            <a:r>
              <a:rPr lang="fr-CH" b="1" dirty="0" err="1" smtClean="0">
                <a:solidFill>
                  <a:srgbClr val="FF0000"/>
                </a:solidFill>
              </a:rPr>
              <a:t>effects</a:t>
            </a:r>
            <a:endParaRPr lang="fr-CH" b="1" dirty="0" smtClean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CH" b="1" dirty="0" err="1" smtClean="0">
                <a:solidFill>
                  <a:srgbClr val="FF0000"/>
                </a:solidFill>
              </a:rPr>
              <a:t>Without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intensity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effects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immediate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filamentation</a:t>
            </a:r>
            <a:endParaRPr lang="fr-CH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8328" y="2377602"/>
            <a:ext cx="212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First </a:t>
            </a:r>
            <a:r>
              <a:rPr lang="fr-CH" b="1" dirty="0" err="1" smtClean="0"/>
              <a:t>bunch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84228" y="2406627"/>
            <a:ext cx="212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Middle </a:t>
            </a:r>
            <a:r>
              <a:rPr lang="fr-CH" b="1" dirty="0" err="1" smtClean="0"/>
              <a:t>bunch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68343" y="2364055"/>
            <a:ext cx="212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Last </a:t>
            </a:r>
            <a:r>
              <a:rPr lang="fr-CH" b="1" dirty="0" err="1" smtClean="0"/>
              <a:t>bunch</a:t>
            </a:r>
            <a:endParaRPr lang="en-GB" b="1" dirty="0"/>
          </a:p>
        </p:txBody>
      </p:sp>
      <p:sp>
        <p:nvSpPr>
          <p:cNvPr id="17" name="Rectangle 16"/>
          <p:cNvSpPr/>
          <p:nvPr/>
        </p:nvSpPr>
        <p:spPr>
          <a:xfrm>
            <a:off x="59783" y="4489012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12183" y="4641412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90500" y="6722624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209382" y="6722624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6104982" y="6732902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994422" y="4524602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876529" y="4489012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0" y="2340271"/>
            <a:ext cx="704849" cy="227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6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0" y="3353573"/>
            <a:ext cx="2935483" cy="1647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53" y="3353573"/>
            <a:ext cx="2838450" cy="1647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54" y="3353573"/>
            <a:ext cx="2952749" cy="1647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6489" y="-77337"/>
            <a:ext cx="9080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  <a:ea typeface="+mj-ea"/>
                <a:cs typeface="+mj-cs"/>
              </a:rPr>
              <a:t>Loss of Landau damping</a:t>
            </a:r>
            <a:endParaRPr lang="en-GB" sz="4400" dirty="0">
              <a:latin typeface="+mj-lt"/>
              <a:ea typeface="+mj-ea"/>
              <a:cs typeface="+mj-cs"/>
            </a:endParaRPr>
          </a:p>
          <a:p>
            <a:endParaRPr lang="en-GB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0" y="1471265"/>
            <a:ext cx="2827665" cy="1615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53" y="1471265"/>
            <a:ext cx="2774950" cy="1615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1" y="1439544"/>
            <a:ext cx="3010352" cy="16473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7097" y="571214"/>
            <a:ext cx="9023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Loss of Landau damping when the second RF system perturbs the batch during slip-stacking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Dipole oscillations stronger for shorter bunches inside the batch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23" y="5059478"/>
            <a:ext cx="3044830" cy="17985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94092" y="1101933"/>
            <a:ext cx="67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Solution S without intensity effects, dipole oscillations damp</a:t>
            </a:r>
            <a:endParaRPr lang="en-GB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1894092" y="3002547"/>
            <a:ext cx="67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Solution S with intensity effects, large dipole oscillations never dump</a:t>
            </a:r>
            <a:endParaRPr lang="en-GB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150053" y="4980322"/>
                <a:ext cx="5933376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M</a:t>
                </a:r>
                <a:r>
                  <a:rPr lang="en-US" sz="1700" dirty="0" smtClean="0"/>
                  <a:t>ax mean position and </a:t>
                </a:r>
                <a:r>
                  <a:rPr lang="en-US" sz="1700" dirty="0" err="1" smtClean="0"/>
                  <a:t>rms</a:t>
                </a:r>
                <a:r>
                  <a:rPr lang="en-US" sz="1700" dirty="0" smtClean="0"/>
                  <a:t> of the first bunch at flat top along the optimal solutions (S is marked by </a:t>
                </a:r>
                <a:r>
                  <a:rPr lang="en-US" sz="1700" dirty="0" smtClean="0">
                    <a:solidFill>
                      <a:srgbClr val="70AD47"/>
                    </a:solidFill>
                  </a:rPr>
                  <a:t>green line</a:t>
                </a:r>
                <a:r>
                  <a:rPr lang="en-US" sz="1700" dirty="0" smtClean="0"/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700" dirty="0" smtClean="0"/>
                  <a:t>Dipole oscillations stronger for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1700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700" dirty="0" smtClean="0"/>
                  <a:t>Quadrupole oscillations smaller for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700" dirty="0" smtClean="0"/>
                  <a:t> since the rotating island is very dense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 smtClean="0"/>
                  <a:t>First tests to damp these oscillations with the 800 MHz RF cavity gave negative results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700" dirty="0" smtClean="0"/>
              </a:p>
              <a:p>
                <a:pPr lvl="2"/>
                <a:endParaRPr lang="en-US" sz="1700" dirty="0" smtClean="0"/>
              </a:p>
              <a:p>
                <a:endParaRPr lang="en-GB" sz="17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53" y="4980322"/>
                <a:ext cx="5933376" cy="2708434"/>
              </a:xfrm>
              <a:prstGeom prst="rect">
                <a:avLst/>
              </a:prstGeom>
              <a:blipFill>
                <a:blip r:embed="rId9"/>
                <a:stretch>
                  <a:fillRect l="-514" t="-901" r="-10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 flipH="1">
            <a:off x="2131884" y="5072178"/>
            <a:ext cx="1716" cy="1417741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53867" y="1609420"/>
            <a:ext cx="1082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Slip-</a:t>
            </a:r>
            <a:r>
              <a:rPr lang="fr-CH" sz="1600" dirty="0" err="1" smtClean="0"/>
              <a:t>stacking</a:t>
            </a:r>
            <a:endParaRPr lang="en-GB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3812901" y="1609428"/>
            <a:ext cx="217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Recapture and </a:t>
            </a:r>
            <a:r>
              <a:rPr lang="fr-CH" sz="1600" dirty="0" err="1" smtClean="0"/>
              <a:t>ramp</a:t>
            </a:r>
            <a:endParaRPr lang="en-GB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6651351" y="1573442"/>
            <a:ext cx="217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Flat top</a:t>
            </a:r>
            <a:endParaRPr lang="en-GB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-27097" y="2831789"/>
            <a:ext cx="1775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/>
              <a:t>RF perturbation </a:t>
            </a:r>
            <a:r>
              <a:rPr lang="fr-CH" sz="1600" b="1" dirty="0" err="1" smtClean="0"/>
              <a:t>starts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here</a:t>
            </a:r>
            <a:endParaRPr lang="en-GB" sz="1600" b="1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346200" y="2540001"/>
            <a:ext cx="401841" cy="4117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92916" y="3475202"/>
            <a:ext cx="1082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Slip-</a:t>
            </a:r>
            <a:r>
              <a:rPr lang="fr-CH" sz="1600" dirty="0" err="1" smtClean="0"/>
              <a:t>stacking</a:t>
            </a:r>
            <a:endParaRPr lang="en-GB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3787705" y="3478021"/>
            <a:ext cx="217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Recapture and </a:t>
            </a:r>
            <a:r>
              <a:rPr lang="fr-CH" sz="1600" dirty="0" err="1" smtClean="0"/>
              <a:t>ramp</a:t>
            </a:r>
            <a:endParaRPr lang="en-GB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6684884" y="3544945"/>
            <a:ext cx="217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Flat top</a:t>
            </a:r>
            <a:endParaRPr lang="en-GB" sz="16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0" y="4993022"/>
            <a:ext cx="9144000" cy="20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4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fundamentals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in SPS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Results</a:t>
            </a:r>
            <a:r>
              <a:rPr lang="fr-CH" noProof="0" dirty="0" smtClean="0"/>
              <a:t> for Q20 </a:t>
            </a:r>
            <a:r>
              <a:rPr lang="fr-CH" noProof="0" dirty="0" err="1" smtClean="0"/>
              <a:t>optics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Parameter</a:t>
            </a:r>
            <a:r>
              <a:rPr lang="fr-CH" noProof="0" dirty="0" smtClean="0"/>
              <a:t> </a:t>
            </a:r>
            <a:r>
              <a:rPr lang="fr-CH" noProof="0" dirty="0" err="1" smtClean="0"/>
              <a:t>optimizations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/>
              <a:t> Suggested solution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 smtClean="0"/>
              <a:t> </a:t>
            </a:r>
            <a:r>
              <a:rPr lang="en-US" noProof="0" dirty="0" smtClean="0">
                <a:solidFill>
                  <a:srgbClr val="FF0000"/>
                </a:solidFill>
              </a:rPr>
              <a:t>Results for Q22 and Q26 optics</a:t>
            </a:r>
            <a:endParaRPr lang="en-GB" noProof="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792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755" y="0"/>
            <a:ext cx="7886700" cy="928780"/>
          </a:xfrm>
        </p:spPr>
        <p:txBody>
          <a:bodyPr/>
          <a:lstStyle/>
          <a:p>
            <a:r>
              <a:rPr lang="en-GB" noProof="0" dirty="0" smtClean="0"/>
              <a:t>Introduction (1/2)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25" y="928780"/>
            <a:ext cx="8621325" cy="5522159"/>
          </a:xfrm>
        </p:spPr>
        <p:txBody>
          <a:bodyPr>
            <a:normAutofit/>
          </a:bodyPr>
          <a:lstStyle/>
          <a:p>
            <a:r>
              <a:rPr lang="en-GB" sz="2000" noProof="0" dirty="0" smtClean="0"/>
              <a:t>HL-LHC requirement: to double peak luminosity after LS2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noProof="0" dirty="0" smtClean="0"/>
              <a:t>Increase the number of bunches in the LHC</a:t>
            </a:r>
          </a:p>
          <a:p>
            <a:pPr lvl="3"/>
            <a:endParaRPr lang="en-GB" noProof="0" dirty="0" smtClean="0"/>
          </a:p>
          <a:p>
            <a:r>
              <a:rPr lang="en-GB" sz="2000" noProof="0" dirty="0" smtClean="0"/>
              <a:t>LIU baseline to achieve that is to decrease bunch spacing from 100 ns to 50 ns in SPS through slip-stacking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noProof="0" dirty="0" smtClean="0"/>
              <a:t>Basic idea: let two batches move in longitudinal phase space and interleave -&gt; bunch spacing divided by two!</a:t>
            </a:r>
            <a:r>
              <a:rPr lang="en-GB" sz="2000" noProof="0" dirty="0" smtClean="0"/>
              <a:t>	</a:t>
            </a:r>
          </a:p>
          <a:p>
            <a:endParaRPr lang="en-GB" sz="2000" noProof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85" y="3382499"/>
            <a:ext cx="6739364" cy="2757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907" y="6250884"/>
            <a:ext cx="9143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Slip-</a:t>
            </a:r>
            <a:r>
              <a:rPr lang="fr-FR" sz="2000" dirty="0" err="1" smtClean="0"/>
              <a:t>stacking</a:t>
            </a:r>
            <a:r>
              <a:rPr lang="fr-FR" sz="2000" dirty="0" smtClean="0"/>
              <a:t> </a:t>
            </a:r>
            <a:r>
              <a:rPr lang="fr-FR" sz="2000" dirty="0" err="1" smtClean="0"/>
              <a:t>used</a:t>
            </a:r>
            <a:r>
              <a:rPr lang="fr-FR" sz="2000" dirty="0" smtClean="0"/>
              <a:t> at </a:t>
            </a:r>
            <a:r>
              <a:rPr lang="fr-FR" sz="2000" dirty="0" err="1"/>
              <a:t>Fermilab</a:t>
            </a:r>
            <a:r>
              <a:rPr lang="fr-FR" sz="2000" dirty="0"/>
              <a:t> to double </a:t>
            </a:r>
            <a:r>
              <a:rPr lang="fr-FR" sz="2000" dirty="0" err="1"/>
              <a:t>beam</a:t>
            </a:r>
            <a:r>
              <a:rPr lang="fr-FR" sz="2000" dirty="0"/>
              <a:t> </a:t>
            </a:r>
            <a:r>
              <a:rPr lang="fr-FR" sz="2000" dirty="0" err="1"/>
              <a:t>intensity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683879" y="5786077"/>
            <a:ext cx="1290918" cy="495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2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796" y="1324773"/>
            <a:ext cx="3755503" cy="2305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828" y="-1214"/>
            <a:ext cx="11189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+mj-lt"/>
                <a:ea typeface="+mj-ea"/>
                <a:cs typeface="+mj-cs"/>
              </a:rPr>
              <a:t>Q22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: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intensity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effects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, compression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rot="16200000">
                <a:off x="-540514" y="5058273"/>
                <a:ext cx="20423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GB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sz="1600" dirty="0" smtClean="0"/>
                  <a:t> [%] </a:t>
                </a:r>
                <a:endParaRPr lang="en-GB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40514" y="5058273"/>
                <a:ext cx="2042369" cy="338554"/>
              </a:xfrm>
              <a:prstGeom prst="rect">
                <a:avLst/>
              </a:prstGeom>
              <a:blipFill>
                <a:blip r:embed="rId3"/>
                <a:stretch>
                  <a:fillRect l="-5357" r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554799" y="1347018"/>
            <a:ext cx="23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Acceptable margin for constraint fulfillment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3940" y="727111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Scan result</a:t>
            </a:r>
            <a:endParaRPr lang="en-GB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85295" y="768227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Optimal solutions</a:t>
            </a:r>
            <a:endParaRPr lang="en-GB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952625" y="3689282"/>
            <a:ext cx="74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Behavior of main parameters for the optimal solutions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75010" y="4033271"/>
                <a:ext cx="6219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10" y="4033271"/>
                <a:ext cx="62190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604449" y="4021699"/>
                <a:ext cx="686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𝐿𝐻𝐶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449" y="4021699"/>
                <a:ext cx="6867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924773" y="4033271"/>
                <a:ext cx="715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773" y="4033271"/>
                <a:ext cx="7156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Up Arrow 33"/>
          <p:cNvSpPr/>
          <p:nvPr/>
        </p:nvSpPr>
        <p:spPr>
          <a:xfrm>
            <a:off x="3561170" y="4089866"/>
            <a:ext cx="102262" cy="256142"/>
          </a:xfrm>
          <a:prstGeom prst="upArrow">
            <a:avLst/>
          </a:prstGeom>
          <a:solidFill>
            <a:srgbClr val="47D1D1"/>
          </a:solidFill>
          <a:ln>
            <a:solidFill>
              <a:srgbClr val="1AC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own Arrow 34"/>
          <p:cNvSpPr/>
          <p:nvPr/>
        </p:nvSpPr>
        <p:spPr>
          <a:xfrm>
            <a:off x="1518388" y="4106111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Down Arrow 35"/>
          <p:cNvSpPr/>
          <p:nvPr/>
        </p:nvSpPr>
        <p:spPr>
          <a:xfrm>
            <a:off x="2191354" y="4106111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264980" y="4033939"/>
                <a:ext cx="662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𝑆𝑃𝑆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80" y="4033939"/>
                <a:ext cx="66223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own Arrow 37"/>
          <p:cNvSpPr/>
          <p:nvPr/>
        </p:nvSpPr>
        <p:spPr>
          <a:xfrm>
            <a:off x="2851885" y="4118351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276444" y="4089866"/>
                <a:ext cx="14415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4.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444" y="4089866"/>
                <a:ext cx="144154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607868" y="4075269"/>
                <a:ext cx="703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𝑚𝑠𝑠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868" y="4075269"/>
                <a:ext cx="703206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Down Arrow 40"/>
          <p:cNvSpPr/>
          <p:nvPr/>
        </p:nvSpPr>
        <p:spPr>
          <a:xfrm>
            <a:off x="7212502" y="4125396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407318" y="4067408"/>
                <a:ext cx="584134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𝑟𝑐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318" y="4067408"/>
                <a:ext cx="584134" cy="400944"/>
              </a:xfrm>
              <a:prstGeom prst="rect">
                <a:avLst/>
              </a:prstGeom>
              <a:blipFill>
                <a:blip r:embed="rId10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Up Arrow 42"/>
          <p:cNvSpPr/>
          <p:nvPr/>
        </p:nvSpPr>
        <p:spPr>
          <a:xfrm>
            <a:off x="7941888" y="4118160"/>
            <a:ext cx="102262" cy="256142"/>
          </a:xfrm>
          <a:prstGeom prst="upArrow">
            <a:avLst/>
          </a:prstGeom>
          <a:solidFill>
            <a:srgbClr val="1919FF"/>
          </a:solidFill>
          <a:ln>
            <a:solidFill>
              <a:srgbClr val="191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>
            <a:off x="3923763" y="2083112"/>
            <a:ext cx="906776" cy="580040"/>
          </a:xfrm>
          <a:prstGeom prst="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96" y="1359382"/>
            <a:ext cx="3558703" cy="227109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85961" y="2371036"/>
            <a:ext cx="932427" cy="972864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5531251" y="2371423"/>
            <a:ext cx="1465708" cy="972477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307" y="4471841"/>
            <a:ext cx="3836217" cy="1960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9061" y="4476883"/>
            <a:ext cx="4035238" cy="1914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11" y="6390412"/>
                <a:ext cx="9718203" cy="400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B050"/>
                    </a:solidFill>
                  </a:rPr>
                  <a:t>Fixed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𝑟𝑐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,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               lower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𝑚𝑠𝑠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            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𝑆𝑃𝑆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            more acceptable solutions        </a:t>
                </a:r>
                <a:endParaRPr lang="en-GB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1" y="6390412"/>
                <a:ext cx="9718203" cy="400944"/>
              </a:xfrm>
              <a:prstGeom prst="rect">
                <a:avLst/>
              </a:prstGeom>
              <a:blipFill>
                <a:blip r:embed="rId14"/>
                <a:stretch>
                  <a:fillRect l="-439" t="-6061"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>
            <a:off x="4192013" y="6457418"/>
            <a:ext cx="525239" cy="29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/>
          <p:cNvSpPr/>
          <p:nvPr/>
        </p:nvSpPr>
        <p:spPr>
          <a:xfrm>
            <a:off x="5870960" y="6443632"/>
            <a:ext cx="525239" cy="29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ight Arrow 48"/>
          <p:cNvSpPr/>
          <p:nvPr/>
        </p:nvSpPr>
        <p:spPr>
          <a:xfrm>
            <a:off x="2326646" y="6467977"/>
            <a:ext cx="525239" cy="29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476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28" y="-1214"/>
            <a:ext cx="11189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+mj-lt"/>
                <a:ea typeface="+mj-ea"/>
                <a:cs typeface="+mj-cs"/>
              </a:rPr>
              <a:t>Q22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: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intensity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effects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, rotation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rot="16200000">
                <a:off x="-652732" y="4977304"/>
                <a:ext cx="20423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GB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sz="1600" dirty="0" smtClean="0"/>
                  <a:t> [%] </a:t>
                </a:r>
                <a:endParaRPr lang="en-GB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52732" y="4977304"/>
                <a:ext cx="2042369" cy="338554"/>
              </a:xfrm>
              <a:prstGeom prst="rect">
                <a:avLst/>
              </a:prstGeom>
              <a:blipFill>
                <a:blip r:embed="rId2"/>
                <a:stretch>
                  <a:fillRect l="-5455" r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1093940" y="727111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Scan result</a:t>
            </a:r>
            <a:endParaRPr lang="en-GB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85295" y="768227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Optimal solutions</a:t>
            </a:r>
            <a:endParaRPr lang="en-GB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952625" y="3689282"/>
            <a:ext cx="74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Behavior of main parameters for the optimal solutions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75010" y="4033271"/>
                <a:ext cx="6219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10" y="4033271"/>
                <a:ext cx="62190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604449" y="4021699"/>
                <a:ext cx="686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𝐿𝐻𝐶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449" y="4021699"/>
                <a:ext cx="68679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924773" y="4033271"/>
                <a:ext cx="715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CBC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773" y="4033271"/>
                <a:ext cx="71564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Up Arrow 33"/>
          <p:cNvSpPr/>
          <p:nvPr/>
        </p:nvSpPr>
        <p:spPr>
          <a:xfrm>
            <a:off x="3561170" y="4089866"/>
            <a:ext cx="102262" cy="256142"/>
          </a:xfrm>
          <a:prstGeom prst="upArrow">
            <a:avLst/>
          </a:prstGeom>
          <a:solidFill>
            <a:srgbClr val="47D1D1"/>
          </a:solidFill>
          <a:ln>
            <a:solidFill>
              <a:srgbClr val="1AC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own Arrow 34"/>
          <p:cNvSpPr/>
          <p:nvPr/>
        </p:nvSpPr>
        <p:spPr>
          <a:xfrm>
            <a:off x="1518388" y="4106111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Down Arrow 35"/>
          <p:cNvSpPr/>
          <p:nvPr/>
        </p:nvSpPr>
        <p:spPr>
          <a:xfrm>
            <a:off x="2191354" y="4106111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264980" y="4033939"/>
                <a:ext cx="662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𝑆𝑃𝑆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80" y="4033939"/>
                <a:ext cx="66223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own Arrow 37"/>
          <p:cNvSpPr/>
          <p:nvPr/>
        </p:nvSpPr>
        <p:spPr>
          <a:xfrm>
            <a:off x="2851885" y="4118351"/>
            <a:ext cx="107423" cy="26907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276444" y="4089866"/>
                <a:ext cx="14415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4.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444" y="4089866"/>
                <a:ext cx="144154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607868" y="4075269"/>
                <a:ext cx="703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𝑚𝑠𝑠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868" y="4075269"/>
                <a:ext cx="703206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Down Arrow 40"/>
          <p:cNvSpPr/>
          <p:nvPr/>
        </p:nvSpPr>
        <p:spPr>
          <a:xfrm>
            <a:off x="7212502" y="4125396"/>
            <a:ext cx="107423" cy="2690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407318" y="4067408"/>
                <a:ext cx="584134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1919FF"/>
                              </a:solidFill>
                              <a:latin typeface="Cambria Math" panose="02040503050406030204" pitchFamily="18" charset="0"/>
                            </a:rPr>
                            <m:t>𝑟𝑐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318" y="4067408"/>
                <a:ext cx="584134" cy="400944"/>
              </a:xfrm>
              <a:prstGeom prst="rect">
                <a:avLst/>
              </a:prstGeom>
              <a:blipFill>
                <a:blip r:embed="rId9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Up Arrow 42"/>
          <p:cNvSpPr/>
          <p:nvPr/>
        </p:nvSpPr>
        <p:spPr>
          <a:xfrm>
            <a:off x="7941888" y="4118160"/>
            <a:ext cx="102262" cy="256142"/>
          </a:xfrm>
          <a:prstGeom prst="upArrow">
            <a:avLst/>
          </a:prstGeom>
          <a:solidFill>
            <a:srgbClr val="1919FF"/>
          </a:solidFill>
          <a:ln>
            <a:solidFill>
              <a:srgbClr val="191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>
            <a:off x="4053775" y="2060320"/>
            <a:ext cx="906776" cy="580040"/>
          </a:xfrm>
          <a:prstGeom prst="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1449" y="6280224"/>
                <a:ext cx="9718203" cy="400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B050"/>
                    </a:solidFill>
                  </a:rPr>
                  <a:t>Fixed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𝑟𝑐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,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implies lower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𝑚𝑠𝑠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            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𝑆𝑃𝑆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            more acceptable solutions        </a:t>
                </a:r>
                <a:endParaRPr lang="en-GB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9" y="6280224"/>
                <a:ext cx="9718203" cy="400944"/>
              </a:xfrm>
              <a:prstGeom prst="rect">
                <a:avLst/>
              </a:prstGeom>
              <a:blipFill>
                <a:blip r:embed="rId10"/>
                <a:stretch>
                  <a:fillRect l="-439" t="-6061"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>
            <a:off x="4181043" y="6355948"/>
            <a:ext cx="525239" cy="29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/>
          <p:cNvSpPr/>
          <p:nvPr/>
        </p:nvSpPr>
        <p:spPr>
          <a:xfrm>
            <a:off x="5954913" y="6349816"/>
            <a:ext cx="525239" cy="29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73" y="1349710"/>
            <a:ext cx="3787557" cy="232291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61086" y="2414384"/>
            <a:ext cx="1264725" cy="972477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9812" y="1393451"/>
            <a:ext cx="3990444" cy="213432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649760" y="1435411"/>
            <a:ext cx="2519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Constraints are largely satisfied, even better than Q20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828" y="4428525"/>
            <a:ext cx="4094424" cy="1838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4731" y="4473096"/>
            <a:ext cx="4049479" cy="185583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365344" y="2371441"/>
            <a:ext cx="2915056" cy="903359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322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9028" y="0"/>
            <a:ext cx="11189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+mj-lt"/>
                <a:ea typeface="+mj-ea"/>
                <a:cs typeface="+mj-cs"/>
              </a:rPr>
              <a:t>Q26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: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intensity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effects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6" y="1547812"/>
            <a:ext cx="3430268" cy="2414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651" y="1547812"/>
            <a:ext cx="3852696" cy="2414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1493" y="757208"/>
            <a:ext cx="1118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+mj-lt"/>
                <a:ea typeface="+mj-ea"/>
                <a:cs typeface="+mj-cs"/>
              </a:rPr>
              <a:t>Bunch</a:t>
            </a:r>
            <a:r>
              <a:rPr lang="fr-FR" sz="2400" b="1" dirty="0" smtClean="0">
                <a:latin typeface="+mj-lt"/>
                <a:ea typeface="+mj-ea"/>
                <a:cs typeface="+mj-cs"/>
              </a:rPr>
              <a:t> compression</a:t>
            </a:r>
            <a:endParaRPr lang="en-GB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0641" y="3876772"/>
            <a:ext cx="1118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+mj-lt"/>
                <a:ea typeface="+mj-ea"/>
                <a:cs typeface="+mj-cs"/>
              </a:rPr>
              <a:t>Bunch</a:t>
            </a:r>
            <a:r>
              <a:rPr lang="fr-FR" sz="2400" b="1" dirty="0" smtClean="0">
                <a:latin typeface="+mj-lt"/>
                <a:ea typeface="+mj-ea"/>
                <a:cs typeface="+mj-cs"/>
              </a:rPr>
              <a:t> rotation</a:t>
            </a:r>
            <a:endParaRPr lang="en-GB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9187" y="2636291"/>
            <a:ext cx="959713" cy="1021309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439184" y="2636291"/>
            <a:ext cx="2599916" cy="1021309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4049601" y="2346271"/>
            <a:ext cx="906776" cy="580040"/>
          </a:xfrm>
          <a:prstGeom prst="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5" y="4525772"/>
            <a:ext cx="3559175" cy="224620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049601" y="5241481"/>
            <a:ext cx="906776" cy="580040"/>
          </a:xfrm>
          <a:prstGeom prst="rightArrow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51" y="4525772"/>
            <a:ext cx="3852696" cy="23322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68544" y="5564934"/>
            <a:ext cx="2876956" cy="1002656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624243" y="4538372"/>
                <a:ext cx="25197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B050"/>
                    </a:solidFill>
                  </a:rPr>
                  <a:t>Constraints are largely satisfied, even better than Q22 </a:t>
                </a:r>
                <a:r>
                  <a:rPr lang="en-US" b="1" dirty="0">
                    <a:solidFill>
                      <a:srgbClr val="00B050"/>
                    </a:solidFill>
                  </a:rPr>
                  <a:t>(lower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0B050"/>
                    </a:solidFill>
                  </a:rPr>
                  <a:t>)</a:t>
                </a:r>
              </a:p>
              <a:p>
                <a:endParaRPr lang="en-GB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243" y="4538372"/>
                <a:ext cx="2519757" cy="1200329"/>
              </a:xfrm>
              <a:prstGeom prst="rect">
                <a:avLst/>
              </a:prstGeom>
              <a:blipFill>
                <a:blip r:embed="rId6"/>
                <a:stretch>
                  <a:fillRect l="-2179" t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88087" y="5531875"/>
            <a:ext cx="1404213" cy="970526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701864" y="1574749"/>
                <a:ext cx="25197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B050"/>
                    </a:solidFill>
                  </a:rPr>
                  <a:t>Constraints are largely satisfied, even better than Q22 (lower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b="1" dirty="0" smtClean="0">
                    <a:solidFill>
                      <a:srgbClr val="00B050"/>
                    </a:solidFill>
                  </a:rPr>
                  <a:t>)</a:t>
                </a:r>
                <a:endParaRPr lang="en-GB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864" y="1574749"/>
                <a:ext cx="2519757" cy="923330"/>
              </a:xfrm>
              <a:prstGeom prst="rect">
                <a:avLst/>
              </a:prstGeom>
              <a:blipFill>
                <a:blip r:embed="rId7"/>
                <a:stretch>
                  <a:fillRect l="-1932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043" y="1074150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Scan result</a:t>
            </a:r>
            <a:endParaRPr lang="en-GB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05864" y="4073630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Scan result</a:t>
            </a:r>
            <a:endParaRPr lang="en-GB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598309" y="1056843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Optimal solutions</a:t>
            </a:r>
            <a:endParaRPr lang="en-GB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620331" y="4047266"/>
            <a:ext cx="362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Optimal solutions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381557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fundamentals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in SPS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Results</a:t>
            </a:r>
            <a:r>
              <a:rPr lang="fr-CH" noProof="0" dirty="0" smtClean="0"/>
              <a:t> for Q20 </a:t>
            </a:r>
            <a:r>
              <a:rPr lang="fr-CH" noProof="0" dirty="0" err="1" smtClean="0"/>
              <a:t>optics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Parameter</a:t>
            </a:r>
            <a:r>
              <a:rPr lang="fr-CH" noProof="0" dirty="0" smtClean="0"/>
              <a:t> </a:t>
            </a:r>
            <a:r>
              <a:rPr lang="fr-CH" noProof="0" dirty="0" err="1" smtClean="0"/>
              <a:t>optimizations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/>
              <a:t> Suggested solution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 smtClean="0"/>
              <a:t> Results for Q22 and Q26 optics</a:t>
            </a:r>
            <a:endParaRPr lang="en-GB" noProof="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</a:t>
            </a:r>
            <a:r>
              <a:rPr lang="en-GB" noProof="0" dirty="0" smtClean="0">
                <a:solidFill>
                  <a:srgbClr val="FF0000"/>
                </a:solidFill>
              </a:rPr>
              <a:t>Conclusions and next steps</a:t>
            </a:r>
            <a:endParaRPr lang="en-GB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753" y="88501"/>
            <a:ext cx="7886700" cy="626114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117" y="714615"/>
            <a:ext cx="8994883" cy="6288714"/>
          </a:xfrm>
        </p:spPr>
        <p:txBody>
          <a:bodyPr>
            <a:normAutofit/>
          </a:bodyPr>
          <a:lstStyle/>
          <a:p>
            <a:r>
              <a:rPr lang="en-GB" sz="2000" noProof="0" dirty="0" smtClean="0"/>
              <a:t>The principle behind slip-stacking has been illustrated through different examples</a:t>
            </a:r>
          </a:p>
          <a:p>
            <a:r>
              <a:rPr lang="en-GB" sz="2000" noProof="0" dirty="0" smtClean="0"/>
              <a:t>The slip-stacking procedure has been simulated for the SPS-ion beams to verify its feasibility after LS2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Many ring parameters were designed (voltage and RF programs during and outside the slip-stacking time, duration of the different cycle phases)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Effort spent to use measured bunch distributions</a:t>
            </a:r>
            <a:endParaRPr lang="en-GB" sz="2000" noProof="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Realistic losses count mechanisms and machine parameters used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/>
              <a:t>The three different optics have been </a:t>
            </a:r>
            <a:r>
              <a:rPr lang="en-GB" sz="2000" dirty="0" smtClean="0"/>
              <a:t>tested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noProof="0" dirty="0" smtClean="0"/>
              <a:t>Full SPS impedance model included in simulations</a:t>
            </a:r>
            <a:endParaRPr lang="en-GB" sz="2000" noProof="0" dirty="0" smtClean="0"/>
          </a:p>
          <a:p>
            <a:r>
              <a:rPr lang="en-GB" sz="2000" noProof="0" dirty="0" smtClean="0"/>
              <a:t>Simulation results: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Q20: bunch compression </a:t>
            </a:r>
            <a:r>
              <a:rPr lang="en-GB" sz="2000" dirty="0" smtClean="0"/>
              <a:t>cannot satisfy constraints with enough margin, bunch rotation is needed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noProof="0" dirty="0" smtClean="0"/>
              <a:t>Q22 and Q26: bunch compression can be used, even if bunch rotation gives always better results </a:t>
            </a:r>
          </a:p>
          <a:p>
            <a:pPr marL="457200" lvl="1" indent="0">
              <a:buNone/>
            </a:pPr>
            <a:endParaRPr lang="en-GB" sz="2000" noProof="0" dirty="0"/>
          </a:p>
          <a:p>
            <a:r>
              <a:rPr lang="en-GB" sz="2400" b="1" noProof="0" dirty="0" smtClean="0"/>
              <a:t>Next step</a:t>
            </a:r>
            <a:r>
              <a:rPr lang="en-GB" sz="2400" noProof="0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H" sz="2000" noProof="0" dirty="0" err="1" smtClean="0"/>
              <a:t>Try</a:t>
            </a:r>
            <a:r>
              <a:rPr lang="fr-CH" sz="2000" noProof="0" dirty="0" smtClean="0"/>
              <a:t> </a:t>
            </a:r>
            <a:r>
              <a:rPr lang="fr-CH" sz="2000" dirty="0" smtClean="0"/>
              <a:t>c</a:t>
            </a:r>
            <a:r>
              <a:rPr lang="fr-CH" sz="2000" noProof="0" dirty="0" err="1" smtClean="0"/>
              <a:t>ounteracting</a:t>
            </a:r>
            <a:r>
              <a:rPr lang="fr-CH" sz="2000" noProof="0" dirty="0" smtClean="0"/>
              <a:t> </a:t>
            </a:r>
            <a:r>
              <a:rPr lang="fr-CH" sz="2000" noProof="0" dirty="0" err="1" smtClean="0"/>
              <a:t>loss</a:t>
            </a:r>
            <a:r>
              <a:rPr lang="fr-CH" sz="2000" noProof="0" dirty="0" smtClean="0"/>
              <a:t> of Landau </a:t>
            </a:r>
            <a:r>
              <a:rPr lang="fr-CH" sz="2000" noProof="0" dirty="0" err="1" smtClean="0"/>
              <a:t>damping</a:t>
            </a:r>
            <a:r>
              <a:rPr lang="fr-CH" sz="2000" noProof="0" dirty="0" smtClean="0"/>
              <a:t> </a:t>
            </a:r>
            <a:r>
              <a:rPr lang="fr-CH" sz="2000" noProof="0" dirty="0" err="1" smtClean="0"/>
              <a:t>through</a:t>
            </a:r>
            <a:r>
              <a:rPr lang="fr-CH" sz="2000" noProof="0" dirty="0" smtClean="0"/>
              <a:t> </a:t>
            </a:r>
            <a:r>
              <a:rPr lang="fr-CH" sz="2000" noProof="0" dirty="0" err="1" smtClean="0"/>
              <a:t>beam-based</a:t>
            </a:r>
            <a:r>
              <a:rPr lang="fr-CH" sz="2000" noProof="0" dirty="0" smtClean="0"/>
              <a:t> </a:t>
            </a:r>
            <a:r>
              <a:rPr lang="fr-CH" sz="2000" noProof="0" dirty="0" err="1" smtClean="0"/>
              <a:t>loops</a:t>
            </a:r>
            <a:r>
              <a:rPr lang="fr-CH" sz="2000" noProof="0" dirty="0" smtClean="0"/>
              <a:t> and the  800 MHz RF system</a:t>
            </a:r>
            <a:endParaRPr lang="en-GB" sz="2000" noProof="0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sz="2400" noProof="0" dirty="0" smtClean="0"/>
          </a:p>
          <a:p>
            <a:pPr marL="0" indent="0">
              <a:buNone/>
            </a:pPr>
            <a:endParaRPr lang="en-GB" sz="24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580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384" y="-24040"/>
            <a:ext cx="7886700" cy="928780"/>
          </a:xfrm>
        </p:spPr>
        <p:txBody>
          <a:bodyPr/>
          <a:lstStyle/>
          <a:p>
            <a:r>
              <a:rPr lang="en-GB" noProof="0" dirty="0" smtClean="0"/>
              <a:t>Introduction (2/2)</a:t>
            </a:r>
            <a:endParaRPr lang="en-GB" noProof="0" dirty="0"/>
          </a:p>
        </p:txBody>
      </p:sp>
      <p:sp>
        <p:nvSpPr>
          <p:cNvPr id="5" name="Rectangle 4"/>
          <p:cNvSpPr/>
          <p:nvPr/>
        </p:nvSpPr>
        <p:spPr>
          <a:xfrm>
            <a:off x="272782" y="917912"/>
            <a:ext cx="881742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/>
              <a:t>Potential</a:t>
            </a:r>
            <a:r>
              <a:rPr lang="fr-FR" sz="2000" dirty="0" smtClean="0"/>
              <a:t> slip-</a:t>
            </a:r>
            <a:r>
              <a:rPr lang="fr-FR" sz="2000" dirty="0" err="1" smtClean="0"/>
              <a:t>stacking</a:t>
            </a:r>
            <a:r>
              <a:rPr lang="fr-FR" sz="2000" dirty="0" smtClean="0"/>
              <a:t> </a:t>
            </a:r>
            <a:r>
              <a:rPr lang="fr-FR" sz="2000" dirty="0" err="1" smtClean="0"/>
              <a:t>feasibility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large </a:t>
            </a:r>
            <a:r>
              <a:rPr lang="fr-FR" sz="2000" dirty="0" err="1" smtClean="0"/>
              <a:t>bandwidth</a:t>
            </a:r>
            <a:r>
              <a:rPr lang="fr-FR" sz="2000" dirty="0" smtClean="0"/>
              <a:t> of the 200 MHz RF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Slip-</a:t>
            </a:r>
            <a:r>
              <a:rPr lang="fr-FR" sz="2000" dirty="0" err="1" smtClean="0"/>
              <a:t>stacking</a:t>
            </a:r>
            <a:r>
              <a:rPr lang="fr-FR" sz="2000" dirty="0" smtClean="0"/>
              <a:t>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tested</a:t>
            </a:r>
            <a:r>
              <a:rPr lang="fr-FR" sz="2000" dirty="0" smtClean="0"/>
              <a:t> </a:t>
            </a:r>
            <a:r>
              <a:rPr lang="fr-FR" sz="2000" dirty="0" err="1" smtClean="0"/>
              <a:t>only</a:t>
            </a:r>
            <a:r>
              <a:rPr lang="fr-FR" sz="2000" dirty="0" smtClean="0"/>
              <a:t> </a:t>
            </a:r>
            <a:r>
              <a:rPr lang="fr-FR" sz="2000" dirty="0" err="1" smtClean="0"/>
              <a:t>after</a:t>
            </a:r>
            <a:r>
              <a:rPr lang="fr-FR" sz="2000" dirty="0" smtClean="0"/>
              <a:t> LS2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 smtClean="0"/>
              <a:t>LLRF </a:t>
            </a:r>
            <a:r>
              <a:rPr lang="fr-FR" sz="2000" dirty="0"/>
              <a:t>of 200 </a:t>
            </a:r>
            <a:r>
              <a:rPr lang="fr-FR" sz="2000" dirty="0" smtClean="0"/>
              <a:t>MHz RF </a:t>
            </a:r>
            <a:r>
              <a:rPr lang="fr-FR" sz="2000" dirty="0"/>
              <a:t>system </a:t>
            </a:r>
            <a:r>
              <a:rPr lang="fr-FR" sz="2000" dirty="0" smtClean="0"/>
              <a:t>has to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 smtClean="0"/>
              <a:t>upgraded</a:t>
            </a:r>
            <a:endParaRPr lang="fr-FR" sz="2000" dirty="0" smtClean="0"/>
          </a:p>
          <a:p>
            <a:pPr lvl="1"/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Simulations are </a:t>
            </a:r>
            <a:r>
              <a:rPr lang="fr-FR" sz="2000" dirty="0" smtClean="0"/>
              <a:t>the </a:t>
            </a:r>
            <a:r>
              <a:rPr lang="fr-FR" sz="2000" dirty="0" err="1" smtClean="0"/>
              <a:t>only</a:t>
            </a:r>
            <a:r>
              <a:rPr lang="fr-FR" sz="2000" dirty="0" smtClean="0"/>
              <a:t> </a:t>
            </a:r>
            <a:r>
              <a:rPr lang="fr-FR" sz="2000" dirty="0" err="1" smtClean="0"/>
              <a:t>means</a:t>
            </a:r>
            <a:r>
              <a:rPr lang="fr-FR" sz="2000" dirty="0" smtClean="0"/>
              <a:t> to check </a:t>
            </a:r>
            <a:r>
              <a:rPr lang="fr-FR" sz="2000" dirty="0"/>
              <a:t>slip-</a:t>
            </a:r>
            <a:r>
              <a:rPr lang="fr-FR" sz="2000" dirty="0" err="1"/>
              <a:t>stacking</a:t>
            </a:r>
            <a:r>
              <a:rPr lang="fr-FR" sz="2000" dirty="0"/>
              <a:t> </a:t>
            </a:r>
            <a:r>
              <a:rPr lang="fr-FR" sz="2000" dirty="0" err="1" smtClean="0"/>
              <a:t>feasibility</a:t>
            </a: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000" dirty="0" smtClean="0"/>
              <a:t>In case of bad outcome alternative scenarios have to be found [1]</a:t>
            </a:r>
            <a:endParaRPr lang="en-GB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Some preliminary simulations done in 2014 [2]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000" dirty="0" smtClean="0"/>
              <a:t>Simulations were without intensity effects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Limited consideration of </a:t>
            </a:r>
            <a:r>
              <a:rPr lang="en-GB" sz="2000" dirty="0"/>
              <a:t>measured beam parameters</a:t>
            </a:r>
            <a:endParaRPr lang="en-GB" sz="2000" dirty="0" smtClean="0"/>
          </a:p>
          <a:p>
            <a:pPr lvl="1"/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goal of the present stud</a:t>
            </a:r>
            <a:r>
              <a:rPr lang="fr-CH" sz="2000" dirty="0" smtClean="0"/>
              <a:t>y </a:t>
            </a:r>
            <a:r>
              <a:rPr lang="fr-CH" sz="2000" dirty="0" err="1" smtClean="0"/>
              <a:t>is</a:t>
            </a:r>
            <a:r>
              <a:rPr lang="fr-CH" sz="2000" dirty="0" smtClean="0"/>
              <a:t> to test slip-</a:t>
            </a:r>
            <a:r>
              <a:rPr lang="fr-CH" sz="2000" dirty="0" err="1" smtClean="0"/>
              <a:t>stacking</a:t>
            </a:r>
            <a:r>
              <a:rPr lang="fr-CH" sz="2000" dirty="0" smtClean="0"/>
              <a:t> </a:t>
            </a:r>
            <a:r>
              <a:rPr lang="fr-CH" sz="2000" dirty="0" err="1" smtClean="0"/>
              <a:t>feasibility</a:t>
            </a:r>
            <a:r>
              <a:rPr lang="fr-CH" sz="2000" dirty="0" smtClean="0"/>
              <a:t> </a:t>
            </a:r>
            <a:r>
              <a:rPr lang="fr-CH" sz="2000" dirty="0" err="1" smtClean="0"/>
              <a:t>with</a:t>
            </a:r>
            <a:endParaRPr lang="fr-CH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 smtClean="0"/>
              <a:t>Full SPS </a:t>
            </a:r>
            <a:r>
              <a:rPr lang="fr-CH" sz="2000" dirty="0" err="1" smtClean="0"/>
              <a:t>impedance</a:t>
            </a:r>
            <a:r>
              <a:rPr lang="fr-CH" sz="2000" dirty="0" smtClean="0"/>
              <a:t>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 err="1" smtClean="0"/>
              <a:t>Measured</a:t>
            </a:r>
            <a:r>
              <a:rPr lang="fr-CH" sz="2000" dirty="0" smtClean="0"/>
              <a:t> </a:t>
            </a:r>
            <a:r>
              <a:rPr lang="fr-CH" sz="2000" dirty="0" err="1" smtClean="0"/>
              <a:t>beam</a:t>
            </a:r>
            <a:r>
              <a:rPr lang="fr-CH" sz="2000" dirty="0" smtClean="0"/>
              <a:t> </a:t>
            </a:r>
            <a:r>
              <a:rPr lang="fr-CH" sz="2000" dirty="0" err="1" smtClean="0"/>
              <a:t>parameters</a:t>
            </a:r>
            <a:endParaRPr lang="fr-CH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 err="1" smtClean="0"/>
              <a:t>Optimization</a:t>
            </a:r>
            <a:r>
              <a:rPr lang="fr-CH" sz="2000" dirty="0" smtClean="0"/>
              <a:t> </a:t>
            </a:r>
            <a:r>
              <a:rPr lang="fr-CH" sz="2000" dirty="0" err="1" smtClean="0"/>
              <a:t>with</a:t>
            </a:r>
            <a:r>
              <a:rPr lang="fr-CH" sz="2000" dirty="0" smtClean="0"/>
              <a:t> respect to the </a:t>
            </a:r>
            <a:r>
              <a:rPr lang="fr-CH" sz="2000" dirty="0" err="1" smtClean="0"/>
              <a:t>most</a:t>
            </a:r>
            <a:r>
              <a:rPr lang="fr-CH" sz="2000" dirty="0" smtClean="0"/>
              <a:t> </a:t>
            </a:r>
            <a:r>
              <a:rPr lang="fr-CH" sz="2000" dirty="0" err="1" smtClean="0"/>
              <a:t>significant</a:t>
            </a:r>
            <a:r>
              <a:rPr lang="fr-CH" sz="2000" dirty="0" smtClean="0"/>
              <a:t> </a:t>
            </a:r>
            <a:r>
              <a:rPr lang="fr-CH" sz="2000" dirty="0" err="1" smtClean="0"/>
              <a:t>parameters</a:t>
            </a:r>
            <a:r>
              <a:rPr lang="fr-CH" sz="2000" dirty="0" smtClean="0"/>
              <a:t> </a:t>
            </a:r>
            <a:r>
              <a:rPr lang="fr-CH" sz="2000" dirty="0" err="1" smtClean="0"/>
              <a:t>involved</a:t>
            </a:r>
            <a:endParaRPr lang="en-GB" sz="2000" dirty="0" smtClean="0"/>
          </a:p>
          <a:p>
            <a:endParaRPr lang="en-GB" sz="20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8419" y="6334780"/>
            <a:ext cx="9051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[1] A. </a:t>
            </a:r>
            <a:r>
              <a:rPr lang="en-GB" sz="1400" i="1" dirty="0" err="1" smtClean="0"/>
              <a:t>Saa</a:t>
            </a:r>
            <a:r>
              <a:rPr lang="en-GB" sz="1400" i="1" dirty="0" smtClean="0"/>
              <a:t> Hernandez ‘Results from ion studies in PS &amp; SPS from 2016/2017 and planning for 2018’, Injector MD day, 2018</a:t>
            </a:r>
          </a:p>
          <a:p>
            <a:r>
              <a:rPr lang="en-GB" sz="1400" i="1" dirty="0" smtClean="0"/>
              <a:t>[2] T. Argyropoulos et al. ‘Slip stacking in the SPS’, LIU Day, 2014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5371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</a:t>
            </a:r>
            <a:r>
              <a:rPr lang="en-GB" noProof="0" dirty="0" smtClean="0">
                <a:solidFill>
                  <a:srgbClr val="FF0000"/>
                </a:solidFill>
              </a:rPr>
              <a:t>Slip-stacking fundamentals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in SPS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Results</a:t>
            </a:r>
            <a:r>
              <a:rPr lang="fr-CH" noProof="0" dirty="0" smtClean="0"/>
              <a:t> for Q20 </a:t>
            </a:r>
            <a:r>
              <a:rPr lang="fr-CH" noProof="0" dirty="0" err="1" smtClean="0"/>
              <a:t>optics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Parameter</a:t>
            </a:r>
            <a:r>
              <a:rPr lang="fr-CH" noProof="0" dirty="0" smtClean="0"/>
              <a:t> </a:t>
            </a:r>
            <a:r>
              <a:rPr lang="fr-CH" noProof="0" dirty="0" err="1" smtClean="0"/>
              <a:t>optimizations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/>
              <a:t> Suggested solution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 smtClean="0"/>
              <a:t> Results for Q22 and Q26 optics</a:t>
            </a:r>
            <a:endParaRPr lang="en-GB" noProof="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83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452" y="-290604"/>
            <a:ext cx="9357038" cy="1325563"/>
          </a:xfrm>
        </p:spPr>
        <p:txBody>
          <a:bodyPr/>
          <a:lstStyle/>
          <a:p>
            <a:r>
              <a:rPr lang="en-GB" noProof="0" dirty="0" smtClean="0"/>
              <a:t>Equations behind slip-stacking</a:t>
            </a:r>
            <a:endParaRPr lang="en-GB" noProof="0" dirty="0"/>
          </a:p>
        </p:txBody>
      </p:sp>
      <p:sp>
        <p:nvSpPr>
          <p:cNvPr id="21" name="Right Arrow 20"/>
          <p:cNvSpPr/>
          <p:nvPr/>
        </p:nvSpPr>
        <p:spPr>
          <a:xfrm>
            <a:off x="2217089" y="2205873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217089" y="1660809"/>
                <a:ext cx="97436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smtClean="0"/>
                  <a:t>Examples above transition </a:t>
                </a:r>
                <a:r>
                  <a:rPr lang="en-GB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800" b="0" i="0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GB" sz="2800" b="0" i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800" dirty="0"/>
                  <a:t>&gt;0)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089" y="1660809"/>
                <a:ext cx="9743625" cy="523220"/>
              </a:xfrm>
              <a:prstGeom prst="rect">
                <a:avLst/>
              </a:prstGeom>
              <a:blipFill>
                <a:blip r:embed="rId2"/>
                <a:stretch>
                  <a:fillRect l="-1314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49452" y="2197726"/>
                <a:ext cx="1036309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2" y="2197726"/>
                <a:ext cx="1036309" cy="391582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110962" y="2199115"/>
                <a:ext cx="9312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962" y="2199115"/>
                <a:ext cx="93128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956874" y="2199115"/>
                <a:ext cx="9544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874" y="2199115"/>
                <a:ext cx="95442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Arrow 35"/>
          <p:cNvSpPr/>
          <p:nvPr/>
        </p:nvSpPr>
        <p:spPr>
          <a:xfrm>
            <a:off x="4091369" y="2212447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>
            <a:off x="5920756" y="2197726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755813" y="2172584"/>
                <a:ext cx="1102801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813" y="2172584"/>
                <a:ext cx="1102801" cy="391582"/>
              </a:xfrm>
              <a:prstGeom prst="rect">
                <a:avLst/>
              </a:prstGeom>
              <a:blipFill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" y="3297150"/>
            <a:ext cx="3041059" cy="1637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" y="5182529"/>
            <a:ext cx="3008256" cy="1675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55110" y="852977"/>
                <a:ext cx="2915216" cy="712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10" y="852977"/>
                <a:ext cx="2915216" cy="7128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1344906" y="803811"/>
            <a:ext cx="1901952" cy="8111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691074" y="864731"/>
                <a:ext cx="1762735" cy="66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𝒕𝒓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num>
                        <m:den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074" y="864731"/>
                <a:ext cx="1762735" cy="6650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3876858" y="808837"/>
            <a:ext cx="1404519" cy="75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72102" y="881305"/>
                <a:ext cx="2039213" cy="712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𝒓𝒇</m:t>
                          </m:r>
                        </m:sub>
                      </m:sSub>
                      <m:r>
                        <a:rPr lang="en-GB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</m:t>
                          </m:r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𝒓𝒇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𝒓𝒇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02" y="881305"/>
                <a:ext cx="2039213" cy="7128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5830322" y="826828"/>
            <a:ext cx="2067555" cy="75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85" y="3297150"/>
            <a:ext cx="3046330" cy="163799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44" y="3297150"/>
            <a:ext cx="3022517" cy="163799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55" y="5130182"/>
            <a:ext cx="3188489" cy="1780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89" y="5182529"/>
            <a:ext cx="2860825" cy="1621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2064" y="3040880"/>
            <a:ext cx="182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1 </a:t>
            </a:r>
            <a:r>
              <a:rPr lang="fr-CH" b="1" dirty="0" err="1" smtClean="0"/>
              <a:t>bunch</a:t>
            </a:r>
            <a:endParaRPr lang="en-GB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223123" y="3039300"/>
            <a:ext cx="182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2 </a:t>
            </a:r>
            <a:r>
              <a:rPr lang="fr-CH" b="1" dirty="0" err="1" smtClean="0"/>
              <a:t>bunches</a:t>
            </a:r>
            <a:endParaRPr lang="en-GB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195783" y="3021936"/>
            <a:ext cx="182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48 </a:t>
            </a:r>
            <a:r>
              <a:rPr lang="fr-CH" b="1" dirty="0" err="1" smtClean="0"/>
              <a:t>bunches</a:t>
            </a:r>
            <a:endParaRPr lang="en-GB" b="1" dirty="0"/>
          </a:p>
        </p:txBody>
      </p:sp>
      <p:sp>
        <p:nvSpPr>
          <p:cNvPr id="52" name="Right Arrow 51"/>
          <p:cNvSpPr/>
          <p:nvPr/>
        </p:nvSpPr>
        <p:spPr>
          <a:xfrm>
            <a:off x="2217089" y="2600920"/>
            <a:ext cx="778598" cy="362139"/>
          </a:xfrm>
          <a:prstGeom prst="rightArrow">
            <a:avLst/>
          </a:prstGeom>
          <a:solidFill>
            <a:srgbClr val="FF7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949452" y="2592773"/>
                <a:ext cx="1036309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2" y="2592773"/>
                <a:ext cx="1036309" cy="391582"/>
              </a:xfrm>
              <a:prstGeom prst="rect">
                <a:avLst/>
              </a:prstGeom>
              <a:blipFill>
                <a:blip r:embed="rId1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3110962" y="2594162"/>
                <a:ext cx="9312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962" y="2594162"/>
                <a:ext cx="931281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4956874" y="2594162"/>
                <a:ext cx="9544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874" y="2594162"/>
                <a:ext cx="954427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ight Arrow 58"/>
          <p:cNvSpPr/>
          <p:nvPr/>
        </p:nvSpPr>
        <p:spPr>
          <a:xfrm>
            <a:off x="4091369" y="2607494"/>
            <a:ext cx="778598" cy="362139"/>
          </a:xfrm>
          <a:prstGeom prst="rightArrow">
            <a:avLst/>
          </a:prstGeom>
          <a:solidFill>
            <a:srgbClr val="FF7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ight Arrow 59"/>
          <p:cNvSpPr/>
          <p:nvPr/>
        </p:nvSpPr>
        <p:spPr>
          <a:xfrm>
            <a:off x="5920756" y="2592773"/>
            <a:ext cx="778598" cy="362139"/>
          </a:xfrm>
          <a:prstGeom prst="rightArrow">
            <a:avLst/>
          </a:prstGeom>
          <a:solidFill>
            <a:srgbClr val="FF7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6755813" y="2567631"/>
                <a:ext cx="1102801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813" y="2567631"/>
                <a:ext cx="1102801" cy="391582"/>
              </a:xfrm>
              <a:prstGeom prst="rect">
                <a:avLst/>
              </a:prstGeom>
              <a:blipFill>
                <a:blip r:embed="rId19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39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474" y="-215183"/>
            <a:ext cx="7886700" cy="1325563"/>
          </a:xfrm>
        </p:spPr>
        <p:txBody>
          <a:bodyPr/>
          <a:lstStyle/>
          <a:p>
            <a:r>
              <a:rPr lang="en-GB" noProof="0" dirty="0" smtClean="0"/>
              <a:t>RF perturbation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7306" y="867193"/>
                <a:ext cx="9036694" cy="5684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Unfortunately each RF system, while accelerates one batch, perturbs the other batch.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>
                    <a:solidFill>
                      <a:srgbClr val="FF0000"/>
                    </a:solidFill>
                  </a:rPr>
                  <a:t>The perturbation is zero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dirty="0" smtClean="0"/>
                  <a:t>when the batch distance is greater than the time needed to switch alternatively the two RF systems on and off depending on which batch passes by.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>
                    <a:solidFill>
                      <a:srgbClr val="FF0000"/>
                    </a:solidFill>
                  </a:rPr>
                  <a:t>The perturbation has less damaging effects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dirty="0" smtClean="0">
                    <a:solidFill>
                      <a:schemeClr val="tx1"/>
                    </a:solidFill>
                  </a:rPr>
                  <a:t>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is large relative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the perturbation averages within a synchrotron oscillation period (no coherent effects)</a:t>
                </a:r>
              </a:p>
              <a:p>
                <a:pPr lvl="3"/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It has been proven (F. E. Mills) that a lower limit for stable motion is defined by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is called slip-stacking parameter and two different cases with the same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dirty="0" smtClean="0"/>
                  <a:t> show in first approximation the same beam dynamics </a:t>
                </a: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b="1" dirty="0" smtClean="0">
                    <a:solidFill>
                      <a:srgbClr val="FF0000"/>
                    </a:solidFill>
                  </a:rPr>
                  <a:t> &gt;&gt; 4 </a:t>
                </a:r>
                <a:r>
                  <a:rPr lang="en-GB" dirty="0" smtClean="0"/>
                  <a:t>-&gt; small perturbation effect </a:t>
                </a:r>
                <a:r>
                  <a:rPr lang="en-GB" dirty="0"/>
                  <a:t>but large needed recapture voltage and </a:t>
                </a:r>
                <a:r>
                  <a:rPr lang="en-GB" dirty="0" smtClean="0"/>
                  <a:t>large </a:t>
                </a:r>
                <a:r>
                  <a:rPr lang="en-GB" dirty="0"/>
                  <a:t>emittance after </a:t>
                </a:r>
                <a:r>
                  <a:rPr lang="en-GB" dirty="0" err="1"/>
                  <a:t>filamentation</a:t>
                </a:r>
                <a:endParaRPr lang="en-GB" dirty="0" smtClean="0"/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4 </a:t>
                </a:r>
                <a:r>
                  <a:rPr lang="en-GB" dirty="0" smtClean="0"/>
                  <a:t>-&gt; </a:t>
                </a:r>
                <a:r>
                  <a:rPr lang="en-GB" dirty="0"/>
                  <a:t>smaller recapture voltage needed (and small emittance growth after recapture ) </a:t>
                </a:r>
                <a:r>
                  <a:rPr lang="en-GB" dirty="0" smtClean="0"/>
                  <a:t>but the perturbation has more effect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" y="867193"/>
                <a:ext cx="9036694" cy="5684505"/>
              </a:xfrm>
              <a:prstGeom prst="rect">
                <a:avLst/>
              </a:prstGeom>
              <a:blipFill>
                <a:blip r:embed="rId2"/>
                <a:stretch>
                  <a:fillRect l="-472" t="-536" r="-270" b="-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8480" y="3709445"/>
                <a:ext cx="4172430" cy="729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80" y="3709445"/>
                <a:ext cx="4172430" cy="7290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/>
          <p:cNvSpPr/>
          <p:nvPr/>
        </p:nvSpPr>
        <p:spPr>
          <a:xfrm>
            <a:off x="3858363" y="3960875"/>
            <a:ext cx="737667" cy="345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17673" y="3936108"/>
                <a:ext cx="1343188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673" y="3936108"/>
                <a:ext cx="1343188" cy="374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072802" y="3513148"/>
            <a:ext cx="2071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/>
              <a:t>separatrices</a:t>
            </a:r>
            <a:r>
              <a:rPr lang="en-GB" sz="1600" b="1" dirty="0" smtClean="0"/>
              <a:t> of the buckets of the two batches are tangent to each other</a:t>
            </a:r>
            <a:endParaRPr lang="en-GB" sz="1600" b="1" dirty="0"/>
          </a:p>
        </p:txBody>
      </p:sp>
      <p:sp>
        <p:nvSpPr>
          <p:cNvPr id="10" name="Rectangle 9"/>
          <p:cNvSpPr/>
          <p:nvPr/>
        </p:nvSpPr>
        <p:spPr>
          <a:xfrm>
            <a:off x="1078206" y="3709445"/>
            <a:ext cx="2363494" cy="8111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699308" y="1982115"/>
            <a:ext cx="5018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Difference in RF frequency between the 2 RF systems</a:t>
            </a:r>
            <a:endParaRPr lang="en-GB" sz="1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113325" y="2236183"/>
            <a:ext cx="95097" cy="1331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63515" y="1994992"/>
            <a:ext cx="5018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Core synchrotron frequency</a:t>
            </a:r>
            <a:endParaRPr lang="en-GB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530790" y="2256024"/>
            <a:ext cx="186745" cy="1675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44860" y="3548592"/>
            <a:ext cx="5018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Half-bucket height</a:t>
            </a:r>
            <a:endParaRPr lang="en-GB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39161" y="3823244"/>
            <a:ext cx="14868" cy="1923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66947" y="4341798"/>
            <a:ext cx="501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Difference in absolute energy </a:t>
            </a:r>
          </a:p>
          <a:p>
            <a:r>
              <a:rPr lang="en-US" sz="1400" dirty="0" smtClean="0"/>
              <a:t>between the two batches</a:t>
            </a:r>
            <a:endParaRPr lang="en-GB" sz="1400" dirty="0"/>
          </a:p>
        </p:txBody>
      </p:sp>
      <p:sp>
        <p:nvSpPr>
          <p:cNvPr id="19" name="Right Arrow 18"/>
          <p:cNvSpPr/>
          <p:nvPr/>
        </p:nvSpPr>
        <p:spPr>
          <a:xfrm>
            <a:off x="6229816" y="3958386"/>
            <a:ext cx="737667" cy="345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922835" y="4229254"/>
            <a:ext cx="44605" cy="1721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2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341" y="-298811"/>
            <a:ext cx="7886700" cy="1325563"/>
          </a:xfrm>
        </p:spPr>
        <p:txBody>
          <a:bodyPr/>
          <a:lstStyle/>
          <a:p>
            <a:r>
              <a:rPr lang="en-GB" noProof="0" dirty="0" smtClean="0"/>
              <a:t>Examples with RF perturbation</a:t>
            </a:r>
            <a:endParaRPr lang="en-GB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524932" y="4846457"/>
            <a:ext cx="776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4523" y="2932484"/>
                <a:ext cx="925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/>
                  <a:t>Example 2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GB" dirty="0" smtClean="0"/>
                  <a:t> -&gt; </a:t>
                </a:r>
                <a:r>
                  <a:rPr lang="en-GB" b="1" dirty="0" smtClean="0"/>
                  <a:t>perturbation is visible but bunch still inside bucket</a:t>
                </a:r>
                <a:endParaRPr lang="en-GB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3" y="2932484"/>
                <a:ext cx="9251577" cy="369332"/>
              </a:xfrm>
              <a:prstGeom prst="rect">
                <a:avLst/>
              </a:prstGeom>
              <a:blipFill>
                <a:blip r:embed="rId2"/>
                <a:stretch>
                  <a:fillRect l="-461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5" y="3294133"/>
            <a:ext cx="2541884" cy="150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4078" y="4872032"/>
                <a:ext cx="7288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/>
                  <a:t>Example 3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 smtClean="0"/>
                  <a:t> -&gt; </a:t>
                </a:r>
                <a:r>
                  <a:rPr lang="en-GB" b="1" dirty="0" smtClean="0"/>
                  <a:t>bunch is lost </a:t>
                </a:r>
                <a:endParaRPr lang="en-GB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78" y="4872032"/>
                <a:ext cx="7288064" cy="369332"/>
              </a:xfrm>
              <a:prstGeom prst="rect">
                <a:avLst/>
              </a:prstGeom>
              <a:blipFill>
                <a:blip r:embed="rId4"/>
                <a:stretch>
                  <a:fillRect l="-58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523" y="1030580"/>
                <a:ext cx="78797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/>
                  <a:t>Example 1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GB" dirty="0" smtClean="0"/>
                  <a:t> -&gt; </a:t>
                </a:r>
                <a:r>
                  <a:rPr lang="en-GB" b="1" dirty="0" smtClean="0"/>
                  <a:t>perturbation practically not visible</a:t>
                </a:r>
                <a:endParaRPr lang="en-GB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3" y="1030580"/>
                <a:ext cx="7879735" cy="369332"/>
              </a:xfrm>
              <a:prstGeom prst="rect">
                <a:avLst/>
              </a:prstGeom>
              <a:blipFill>
                <a:blip r:embed="rId5"/>
                <a:stretch>
                  <a:fillRect l="-54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31" y="3376295"/>
            <a:ext cx="2126334" cy="1466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4" y="3376295"/>
            <a:ext cx="2095949" cy="1466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59" y="3355855"/>
            <a:ext cx="2268171" cy="1522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9" y="5215112"/>
            <a:ext cx="2453541" cy="1534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86" y="5340579"/>
            <a:ext cx="2096379" cy="14381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4" y="5324756"/>
            <a:ext cx="2066393" cy="13520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2" y="5324756"/>
            <a:ext cx="2291528" cy="14539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8" y="1428841"/>
            <a:ext cx="2485429" cy="1520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6" y="1472067"/>
            <a:ext cx="2103699" cy="15415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4" y="1452615"/>
            <a:ext cx="2141548" cy="15609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58" y="1472067"/>
            <a:ext cx="2300908" cy="15415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11518" y="665007"/>
            <a:ext cx="4611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Bunches become red when perturbation starts</a:t>
            </a:r>
            <a:endParaRPr lang="en-GB" sz="16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76840" y="6521528"/>
            <a:ext cx="1733550" cy="47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541" y="4578667"/>
            <a:ext cx="17854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0570" y="2733063"/>
            <a:ext cx="17330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092689" y="6173345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9" y="6173345"/>
                <a:ext cx="883663" cy="369332"/>
              </a:xfrm>
              <a:prstGeom prst="rect">
                <a:avLst/>
              </a:prstGeom>
              <a:blipFill>
                <a:blip r:embed="rId1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91681" y="4234643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b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GB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81" y="4234643"/>
                <a:ext cx="883663" cy="369332"/>
              </a:xfrm>
              <a:prstGeom prst="rect">
                <a:avLst/>
              </a:prstGeom>
              <a:blipFill>
                <a:blip r:embed="rId1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43190" y="2368180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90" y="2368180"/>
                <a:ext cx="883663" cy="369332"/>
              </a:xfrm>
              <a:prstGeom prst="rect">
                <a:avLst/>
              </a:prstGeom>
              <a:blipFill>
                <a:blip r:embed="rId1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25916" y="3579468"/>
                <a:ext cx="88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𝐬𝐥𝐢𝐩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16" y="3579468"/>
                <a:ext cx="883663" cy="390748"/>
              </a:xfrm>
              <a:prstGeom prst="rect">
                <a:avLst/>
              </a:prstGeom>
              <a:blipFill>
                <a:blip r:embed="rId2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29510" y="5441242"/>
                <a:ext cx="88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𝐬𝐥𝐢𝐩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10" y="5441242"/>
                <a:ext cx="883663" cy="390748"/>
              </a:xfrm>
              <a:prstGeom prst="rect">
                <a:avLst/>
              </a:prstGeom>
              <a:blipFill>
                <a:blip r:embed="rId21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425702" y="2903132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750582" y="2895693"/>
            <a:ext cx="412596" cy="14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880225" y="2903131"/>
            <a:ext cx="412596" cy="11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2393209" y="4780610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710311" y="4778597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6931088" y="4778451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2393209" y="6704081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4717230" y="6707830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6873521" y="6621608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00238" y="1800236"/>
                <a:ext cx="88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𝐬𝐥𝐢𝐩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38" y="1800236"/>
                <a:ext cx="883663" cy="390748"/>
              </a:xfrm>
              <a:prstGeom prst="rect">
                <a:avLst/>
              </a:prstGeom>
              <a:blipFill>
                <a:blip r:embed="rId2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09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Slip-stacking fundamentals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</a:t>
            </a:r>
            <a:r>
              <a:rPr lang="en-GB" noProof="0" dirty="0" smtClean="0">
                <a:solidFill>
                  <a:srgbClr val="FF0000"/>
                </a:solidFill>
              </a:rPr>
              <a:t>Slip-stacking in SPS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Results</a:t>
            </a:r>
            <a:r>
              <a:rPr lang="fr-CH" noProof="0" dirty="0" smtClean="0"/>
              <a:t> for Q20 </a:t>
            </a:r>
            <a:r>
              <a:rPr lang="fr-CH" noProof="0" dirty="0" err="1" smtClean="0"/>
              <a:t>optics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fr-CH" noProof="0" dirty="0" smtClean="0"/>
              <a:t> </a:t>
            </a:r>
            <a:r>
              <a:rPr lang="fr-CH" noProof="0" dirty="0" err="1" smtClean="0"/>
              <a:t>Parameter</a:t>
            </a:r>
            <a:r>
              <a:rPr lang="fr-CH" noProof="0" dirty="0" smtClean="0"/>
              <a:t> </a:t>
            </a:r>
            <a:r>
              <a:rPr lang="fr-CH" noProof="0" dirty="0" err="1" smtClean="0"/>
              <a:t>optimizations</a:t>
            </a:r>
            <a:endParaRPr lang="fr-CH" noProof="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/>
              <a:t> Suggested solution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 smtClean="0"/>
              <a:t> Results for Q22 and Q26 optics</a:t>
            </a:r>
            <a:endParaRPr lang="en-GB" noProof="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 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3185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17597</TotalTime>
  <Words>1613</Words>
  <Application>Microsoft Office PowerPoint</Application>
  <PresentationFormat>On-screen Show (4:3)</PresentationFormat>
  <Paragraphs>469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Wingdings</vt:lpstr>
      <vt:lpstr>Office Theme</vt:lpstr>
      <vt:lpstr>Slip–stacking simulations with intensity effects</vt:lpstr>
      <vt:lpstr>Contents</vt:lpstr>
      <vt:lpstr>Introduction (1/2)</vt:lpstr>
      <vt:lpstr>Introduction (2/2)</vt:lpstr>
      <vt:lpstr>Contents</vt:lpstr>
      <vt:lpstr>Equations behind slip-stacking</vt:lpstr>
      <vt:lpstr>RF perturbation</vt:lpstr>
      <vt:lpstr>Examples with RF perturbation</vt:lpstr>
      <vt:lpstr>Contents</vt:lpstr>
      <vt:lpstr>Slip-stacking procedure in SPS</vt:lpstr>
      <vt:lpstr>PowerPoint Presentation</vt:lpstr>
      <vt:lpstr>PowerPoint Presentation</vt:lpstr>
      <vt:lpstr>PowerPoint Presentation</vt:lpstr>
      <vt:lpstr>PowerPoint Presentation</vt:lpstr>
      <vt:lpstr>Contents</vt:lpstr>
      <vt:lpstr>Optimization of slip-stacking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Contents</vt:lpstr>
      <vt:lpstr>Conclusions and next steps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slip-stacking simulations with BLonD</dc:title>
  <dc:creator>Danilo Quartullo</dc:creator>
  <cp:lastModifiedBy>Danilo Quartullo</cp:lastModifiedBy>
  <cp:revision>443</cp:revision>
  <dcterms:created xsi:type="dcterms:W3CDTF">2018-02-28T16:51:29Z</dcterms:created>
  <dcterms:modified xsi:type="dcterms:W3CDTF">2018-06-06T07:53:42Z</dcterms:modified>
</cp:coreProperties>
</file>