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8" r:id="rId2"/>
    <p:sldId id="475" r:id="rId3"/>
    <p:sldId id="506" r:id="rId4"/>
    <p:sldId id="507" r:id="rId5"/>
    <p:sldId id="508" r:id="rId6"/>
    <p:sldId id="505" r:id="rId7"/>
    <p:sldId id="504" r:id="rId8"/>
    <p:sldId id="492" r:id="rId9"/>
    <p:sldId id="490" r:id="rId10"/>
    <p:sldId id="484" r:id="rId11"/>
    <p:sldId id="424" r:id="rId12"/>
    <p:sldId id="496" r:id="rId13"/>
    <p:sldId id="494" r:id="rId14"/>
    <p:sldId id="500" r:id="rId15"/>
    <p:sldId id="503" r:id="rId16"/>
    <p:sldId id="502" r:id="rId17"/>
    <p:sldId id="501" r:id="rId18"/>
    <p:sldId id="498" r:id="rId19"/>
    <p:sldId id="493" r:id="rId20"/>
    <p:sldId id="444" r:id="rId21"/>
    <p:sldId id="509" r:id="rId22"/>
    <p:sldId id="497" r:id="rId23"/>
    <p:sldId id="499" r:id="rId24"/>
    <p:sldId id="485" r:id="rId25"/>
    <p:sldId id="486" r:id="rId26"/>
    <p:sldId id="487" r:id="rId27"/>
    <p:sldId id="488" r:id="rId28"/>
    <p:sldId id="489" r:id="rId29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A4CDC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6" autoAdjust="0"/>
    <p:restoredTop sz="95701" autoAdjust="0"/>
  </p:normalViewPr>
  <p:slideViewPr>
    <p:cSldViewPr snapToGrid="0">
      <p:cViewPr varScale="1">
        <p:scale>
          <a:sx n="89" d="100"/>
          <a:sy n="89" d="100"/>
        </p:scale>
        <p:origin x="792" y="11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1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76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94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1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88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5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7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16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3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9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29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6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7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1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5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6E53-2F32-4E20-BA8A-243FF9827AB4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5DAD-C6E7-4723-BB92-B016182A0E0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36-3912-4B60-B3EA-1FD8AD5A04FC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B2B-9160-4DDC-8E0E-7E0918535C3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46F2-498A-46F6-A087-9846D20BFBAD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10A2-9EE2-4124-B1F4-1D43C1BE8D2C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69F5-EA0A-4F41-9EBA-5136AD2C7A4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BCB4-3325-42DD-9ADF-CE541BCAF3D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82B5-90DF-4C39-BB95-ECF84D1B81B7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CEDC-2490-42E4-9E84-55DA9B8AEEAD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72C-6FEA-4049-B4D0-137D52AB84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0133-8804-463D-BFED-4DCD7B3B0044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image" Target="../media/image4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420.png"/><Relationship Id="rId5" Type="http://schemas.openxmlformats.org/officeDocument/2006/relationships/image" Target="../media/image115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122.png"/><Relationship Id="rId5" Type="http://schemas.openxmlformats.org/officeDocument/2006/relationships/image" Target="../media/image460.png"/><Relationship Id="rId10" Type="http://schemas.openxmlformats.org/officeDocument/2006/relationships/image" Target="../media/image121.png"/><Relationship Id="rId4" Type="http://schemas.openxmlformats.org/officeDocument/2006/relationships/image" Target="../media/image450.png"/><Relationship Id="rId9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127.png"/><Relationship Id="rId5" Type="http://schemas.openxmlformats.org/officeDocument/2006/relationships/image" Target="../media/image560.png"/><Relationship Id="rId10" Type="http://schemas.openxmlformats.org/officeDocument/2006/relationships/image" Target="../media/image126.png"/><Relationship Id="rId4" Type="http://schemas.openxmlformats.org/officeDocument/2006/relationships/image" Target="../media/image55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132.png"/><Relationship Id="rId5" Type="http://schemas.openxmlformats.org/officeDocument/2006/relationships/image" Target="../media/image660.png"/><Relationship Id="rId10" Type="http://schemas.openxmlformats.org/officeDocument/2006/relationships/image" Target="../media/image131.png"/><Relationship Id="rId4" Type="http://schemas.openxmlformats.org/officeDocument/2006/relationships/image" Target="../media/image650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4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10" Type="http://schemas.openxmlformats.org/officeDocument/2006/relationships/image" Target="../media/image137.png"/><Relationship Id="rId4" Type="http://schemas.openxmlformats.org/officeDocument/2006/relationships/image" Target="../media/image750.pn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680"/>
            <a:ext cx="7772400" cy="3863302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r>
              <a:rPr lang="en-GB" sz="5300" b="1" dirty="0" smtClean="0"/>
              <a:t>Longitudinal stability        of 12 bunches</a:t>
            </a:r>
            <a:r>
              <a:rPr lang="en-GB" sz="5300" b="1" dirty="0"/>
              <a:t/>
            </a:r>
            <a:br>
              <a:rPr lang="en-GB" sz="5300" b="1" dirty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>
                <a:solidFill>
                  <a:schemeClr val="bg1"/>
                </a:solidFill>
              </a:rPr>
              <a:t>s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 smtClean="0"/>
              <a:t>31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July </a:t>
            </a:r>
            <a:r>
              <a:rPr lang="en-GB" sz="1800" dirty="0"/>
              <a:t>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" y="46229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Repond, E. Shaposhnikova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Acknowledgements</a:t>
            </a:r>
            <a:r>
              <a:rPr lang="fr-FR" sz="2000" dirty="0"/>
              <a:t>: </a:t>
            </a:r>
            <a:r>
              <a:rPr lang="fr-FR" sz="2000" dirty="0" smtClean="0"/>
              <a:t>G</a:t>
            </a:r>
            <a:r>
              <a:rPr lang="fr-FR" sz="2000" dirty="0"/>
              <a:t>. Papotti</a:t>
            </a:r>
            <a:r>
              <a:rPr lang="en-US" sz="2000" dirty="0" smtClean="0"/>
              <a:t>, T. Bohl, H. Bartosik, SPS OP crew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23613" y="3414223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3442" y="1131891"/>
            <a:ext cx="6115635" cy="2303298"/>
            <a:chOff x="3045617" y="1230217"/>
            <a:chExt cx="6115635" cy="23032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0"/>
            <a:stretch/>
          </p:blipFill>
          <p:spPr>
            <a:xfrm>
              <a:off x="3045617" y="1430395"/>
              <a:ext cx="3058315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55995" y="1230217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995" y="1230217"/>
                  <a:ext cx="1776384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80"/>
            <a:stretch/>
          </p:blipFill>
          <p:spPr>
            <a:xfrm>
              <a:off x="6103932" y="1430395"/>
              <a:ext cx="3057320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0356" y="1238198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356" y="1238198"/>
                  <a:ext cx="1776384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itle 1"/>
          <p:cNvSpPr txBox="1">
            <a:spLocks/>
          </p:cNvSpPr>
          <p:nvPr/>
        </p:nvSpPr>
        <p:spPr>
          <a:xfrm>
            <a:off x="96451" y="188578"/>
            <a:ext cx="9144000" cy="829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1"/>
                </a:solidFill>
              </a:rPr>
              <a:t>Beam stability with 12 lower intensity bunches</a:t>
            </a: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as a function of the voltage ratio between the two RF systems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4604" y="1889204"/>
                <a:ext cx="2440989" cy="7386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 algn="ctr"/>
                <a:r>
                  <a:rPr lang="fr-CH" b="0" dirty="0" err="1" smtClean="0"/>
                  <a:t>Bunch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intensity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injected</a:t>
                </a:r>
                <a:endParaRPr lang="fr-CH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4" y="1889204"/>
                <a:ext cx="2440989" cy="738664"/>
              </a:xfrm>
              <a:prstGeom prst="rect">
                <a:avLst/>
              </a:prstGeom>
              <a:blipFill>
                <a:blip r:embed="rId7"/>
                <a:stretch>
                  <a:fillRect l="-1990" r="-1493" b="-4878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604" y="4220797"/>
                <a:ext cx="2440989" cy="7386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 algn="ctr"/>
                <a:r>
                  <a:rPr lang="fr-CH" b="0" dirty="0" err="1" smtClean="0"/>
                  <a:t>Bunch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intensity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injected</a:t>
                </a:r>
                <a:endParaRPr lang="fr-CH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4" y="4220797"/>
                <a:ext cx="2440989" cy="738664"/>
              </a:xfrm>
              <a:prstGeom prst="rect">
                <a:avLst/>
              </a:prstGeom>
              <a:blipFill>
                <a:blip r:embed="rId8"/>
                <a:stretch>
                  <a:fillRect l="-1990" r="-1493" b="-4839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863441" y="3435189"/>
            <a:ext cx="6113811" cy="2315232"/>
            <a:chOff x="3049186" y="3954954"/>
            <a:chExt cx="6113811" cy="23152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55"/>
            <a:stretch/>
          </p:blipFill>
          <p:spPr>
            <a:xfrm>
              <a:off x="3049186" y="4167066"/>
              <a:ext cx="3056491" cy="21031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1"/>
            <a:stretch/>
          </p:blipFill>
          <p:spPr>
            <a:xfrm>
              <a:off x="6113950" y="4133966"/>
              <a:ext cx="3049047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92101" y="3954954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101" y="3954954"/>
                  <a:ext cx="177638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57740" y="3980078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740" y="3980078"/>
                  <a:ext cx="177638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9984" y="6002408"/>
                <a:ext cx="8740405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fr-CH" sz="2000" dirty="0" err="1" smtClean="0"/>
                  <a:t>Same</a:t>
                </a:r>
                <a:r>
                  <a:rPr lang="fr-CH" sz="2000" dirty="0" smtClean="0"/>
                  <a:t> observations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lower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intensities</a:t>
                </a:r>
                <a:r>
                  <a:rPr lang="fr-CH" sz="2000" dirty="0"/>
                  <a:t>: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improved</a:t>
                </a:r>
                <a:r>
                  <a:rPr lang="fr-CH" sz="2000" dirty="0" smtClean="0"/>
                  <a:t> flat top </a:t>
                </a:r>
                <a:r>
                  <a:rPr lang="fr-CH" sz="2000" dirty="0" err="1" smtClean="0"/>
                  <a:t>stability</a:t>
                </a:r>
                <a:r>
                  <a:rPr lang="fr-CH" sz="2000" dirty="0" smtClean="0"/>
                  <a:t>               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a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but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oscillations at flat </a:t>
                </a:r>
                <a:r>
                  <a:rPr lang="fr-CH" sz="2000" dirty="0" err="1" smtClean="0"/>
                  <a:t>bottom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4" y="6002408"/>
                <a:ext cx="8740405" cy="707886"/>
              </a:xfrm>
              <a:prstGeom prst="rect">
                <a:avLst/>
              </a:prstGeom>
              <a:blipFill>
                <a:blip r:embed="rId13"/>
                <a:stretch>
                  <a:fillRect t="-5042" b="-12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4885" y="242565"/>
                <a:ext cx="9212805" cy="73152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</a:rPr>
                  <a:t>Bunch length (FB) versus bunch intensity          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accent1"/>
                    </a:solidFill>
                  </a:rPr>
                  <a:t> voltage ratios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4885" y="242565"/>
                <a:ext cx="9212805" cy="731520"/>
              </a:xfrm>
              <a:blipFill>
                <a:blip r:embed="rId3"/>
                <a:stretch>
                  <a:fillRect l="-1984" t="-44167" b="-5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131" y="6043375"/>
                <a:ext cx="8740405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/>
                  <a:t>A </a:t>
                </a:r>
                <a:r>
                  <a:rPr lang="fr-CH" sz="2000" dirty="0" err="1"/>
                  <a:t>small</a:t>
                </a:r>
                <a:r>
                  <a:rPr lang="fr-CH" sz="2000" dirty="0"/>
                  <a:t> voltage ratio </a:t>
                </a:r>
                <a:r>
                  <a:rPr lang="fr-CH" sz="2000" dirty="0" err="1"/>
                  <a:t>improves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stability</a:t>
                </a:r>
                <a:r>
                  <a:rPr lang="fr-CH" sz="2000" dirty="0"/>
                  <a:t> </a:t>
                </a:r>
                <a:r>
                  <a:rPr lang="fr-CH" sz="2000" dirty="0" smtClean="0"/>
                  <a:t>at </a:t>
                </a:r>
                <a:r>
                  <a:rPr lang="fr-CH" sz="2000" dirty="0"/>
                  <a:t>flat </a:t>
                </a:r>
                <a:r>
                  <a:rPr lang="fr-CH" sz="2000" dirty="0" err="1" smtClean="0"/>
                  <a:t>bottom</a:t>
                </a:r>
                <a:r>
                  <a:rPr lang="fr-CH" sz="2000" dirty="0" smtClean="0"/>
                  <a:t> (</a:t>
                </a:r>
                <a:r>
                  <a:rPr lang="fr-CH" sz="2000" dirty="0" err="1" smtClean="0"/>
                  <a:t>compared</a:t>
                </a:r>
                <a:r>
                  <a:rPr lang="fr-CH" sz="2000" dirty="0" smtClean="0"/>
                  <a:t> to r=0)</a:t>
                </a:r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oscillations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increasing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ratio, </a:t>
                </a:r>
                <a:r>
                  <a:rPr lang="fr-CH" sz="2000" dirty="0" err="1" smtClean="0"/>
                  <a:t>why</a:t>
                </a:r>
                <a:r>
                  <a:rPr lang="fr-CH" sz="2000" dirty="0" smtClean="0"/>
                  <a:t>?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31" y="6043375"/>
                <a:ext cx="8740405" cy="707886"/>
              </a:xfrm>
              <a:prstGeom prst="rect">
                <a:avLst/>
              </a:prstGeom>
              <a:blipFill>
                <a:blip r:embed="rId4"/>
                <a:stretch>
                  <a:fillRect l="-557" t="-3361" b="-12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2961" y="2835624"/>
                <a:ext cx="103336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61" y="2835624"/>
                <a:ext cx="103336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24885" y="1686638"/>
            <a:ext cx="8773972" cy="4349363"/>
            <a:chOff x="135173" y="1485104"/>
            <a:chExt cx="8773972" cy="43493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155" y="3727883"/>
              <a:ext cx="2844990" cy="210312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142845" y="1485104"/>
              <a:ext cx="2844989" cy="2103120"/>
              <a:chOff x="205885" y="1341029"/>
              <a:chExt cx="2844989" cy="21031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85" y="1341029"/>
                <a:ext cx="2844989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92323" y="2684003"/>
                    <a:ext cx="2004010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323" y="2684003"/>
                    <a:ext cx="2004010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6064155" y="1515144"/>
              <a:ext cx="2844990" cy="2103120"/>
              <a:chOff x="3127195" y="1371069"/>
              <a:chExt cx="2844990" cy="210312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7195" y="1371069"/>
                <a:ext cx="2844990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766883" y="2684003"/>
                    <a:ext cx="1880579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6883" y="2684003"/>
                    <a:ext cx="188057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233988" y="3731347"/>
              <a:ext cx="2844990" cy="2103120"/>
              <a:chOff x="6064155" y="1371069"/>
              <a:chExt cx="2844990" cy="21031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155" y="1371069"/>
                <a:ext cx="2844990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626621" y="2684003"/>
                    <a:ext cx="2004010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6621" y="2684003"/>
                    <a:ext cx="2004010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3180427" y="3731347"/>
              <a:ext cx="2844991" cy="2103120"/>
              <a:chOff x="1536231" y="3679729"/>
              <a:chExt cx="2844991" cy="21031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6231" y="3679729"/>
                <a:ext cx="2844991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110585" y="5016722"/>
                    <a:ext cx="1880578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6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585" y="5016722"/>
                    <a:ext cx="188057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135173" y="1485104"/>
              <a:ext cx="2855400" cy="2103120"/>
              <a:chOff x="135173" y="1168022"/>
              <a:chExt cx="2855400" cy="21031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173" y="1168022"/>
                <a:ext cx="2855400" cy="210312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91700" y="1187858"/>
                <a:ext cx="1372748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/>
                  <a:t>Data </a:t>
                </a:r>
                <a:r>
                  <a:rPr lang="fr-CH" sz="1200" dirty="0" err="1" smtClean="0"/>
                  <a:t>from</a:t>
                </a:r>
                <a:r>
                  <a:rPr lang="fr-CH" sz="1200" dirty="0" smtClean="0"/>
                  <a:t> last </a:t>
                </a:r>
                <a:r>
                  <a:rPr lang="fr-CH" sz="1200" dirty="0" err="1" smtClean="0"/>
                  <a:t>year</a:t>
                </a:r>
                <a:endParaRPr lang="en-US" sz="12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62738" y="1127727"/>
            <a:ext cx="8296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Batch of 12 </a:t>
            </a:r>
            <a:r>
              <a:rPr lang="fr-CH" sz="1600" dirty="0" err="1" smtClean="0"/>
              <a:t>bunches</a:t>
            </a:r>
            <a:r>
              <a:rPr lang="fr-CH" sz="1600" dirty="0" smtClean="0"/>
              <a:t>, nominal LHC voltage program. Bad </a:t>
            </a:r>
            <a:r>
              <a:rPr lang="fr-CH" sz="1600" dirty="0" err="1" smtClean="0"/>
              <a:t>beam</a:t>
            </a:r>
            <a:r>
              <a:rPr lang="fr-CH" sz="1600" dirty="0" smtClean="0"/>
              <a:t> </a:t>
            </a:r>
            <a:r>
              <a:rPr lang="fr-CH" sz="1600" dirty="0" err="1" smtClean="0"/>
              <a:t>quality</a:t>
            </a:r>
            <a:r>
              <a:rPr lang="fr-CH" sz="1600" dirty="0" smtClean="0"/>
              <a:t> last </a:t>
            </a:r>
            <a:r>
              <a:rPr lang="fr-CH" sz="1600" dirty="0" err="1" smtClean="0"/>
              <a:t>year</a:t>
            </a:r>
            <a:r>
              <a:rPr lang="fr-CH" sz="1600" dirty="0" smtClean="0"/>
              <a:t> </a:t>
            </a:r>
            <a:r>
              <a:rPr lang="fr-CH" sz="1600" dirty="0" err="1" smtClean="0"/>
              <a:t>compared</a:t>
            </a:r>
            <a:r>
              <a:rPr lang="fr-CH" sz="1600" dirty="0" smtClean="0"/>
              <a:t> to 2018.</a:t>
            </a:r>
          </a:p>
          <a:p>
            <a:r>
              <a:rPr lang="fr-CH" sz="1600" dirty="0"/>
              <a:t>T</a:t>
            </a:r>
            <a:r>
              <a:rPr lang="fr-CH" sz="1600" dirty="0" smtClean="0"/>
              <a:t>he </a:t>
            </a:r>
            <a:r>
              <a:rPr lang="fr-CH" sz="1600" dirty="0" err="1" smtClean="0"/>
              <a:t>error</a:t>
            </a:r>
            <a:r>
              <a:rPr lang="fr-CH" sz="1600" dirty="0" smtClean="0"/>
              <a:t> bars </a:t>
            </a:r>
            <a:r>
              <a:rPr lang="fr-CH" sz="1600" dirty="0" err="1" smtClean="0"/>
              <a:t>represent</a:t>
            </a:r>
            <a:r>
              <a:rPr lang="fr-CH" sz="1600" dirty="0" smtClean="0"/>
              <a:t> the maximum amplitude of the </a:t>
            </a: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oscillations</a:t>
            </a:r>
            <a:endParaRPr lang="en-US" sz="16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6084" y="3399503"/>
            <a:ext cx="2684206" cy="258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1623" y="3089202"/>
            <a:ext cx="11941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solidFill>
                  <a:srgbClr val="0070C0"/>
                </a:solidFill>
              </a:rPr>
              <a:t>Different</a:t>
            </a:r>
            <a:r>
              <a:rPr lang="fr-CH" sz="1200" dirty="0" smtClean="0">
                <a:solidFill>
                  <a:srgbClr val="0070C0"/>
                </a:solidFill>
              </a:rPr>
              <a:t> </a:t>
            </a:r>
            <a:r>
              <a:rPr lang="fr-CH" sz="1200" dirty="0" err="1" smtClean="0">
                <a:solidFill>
                  <a:srgbClr val="0070C0"/>
                </a:solidFill>
              </a:rPr>
              <a:t>scales</a:t>
            </a:r>
            <a:r>
              <a:rPr lang="fr-CH" sz="1200" dirty="0" smtClean="0">
                <a:solidFill>
                  <a:srgbClr val="0070C0"/>
                </a:solidFill>
              </a:rPr>
              <a:t>!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737" y="1716678"/>
            <a:ext cx="290327" cy="1940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31839" y="5283229"/>
                <a:ext cx="200401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39" y="5283229"/>
                <a:ext cx="2004010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97311" y="3027612"/>
                <a:ext cx="103336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11" y="3027612"/>
                <a:ext cx="1033360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486650" y="758395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FB on, FF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670" y="286307"/>
            <a:ext cx="9144000" cy="73152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Bunch profile evolution during cycle,                 large tails at FB with a large voltage ratio (0.25)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1586549"/>
            <a:ext cx="4503195" cy="334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509" y="1245922"/>
            <a:ext cx="407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Bunch</a:t>
            </a:r>
            <a:r>
              <a:rPr lang="fr-CH" dirty="0" smtClean="0"/>
              <a:t> line </a:t>
            </a:r>
            <a:r>
              <a:rPr lang="fr-CH" dirty="0" err="1" smtClean="0"/>
              <a:t>density</a:t>
            </a:r>
            <a:r>
              <a:rPr lang="fr-CH" dirty="0" smtClean="0"/>
              <a:t> </a:t>
            </a:r>
            <a:r>
              <a:rPr lang="fr-CH" dirty="0" err="1" smtClean="0"/>
              <a:t>measured</a:t>
            </a:r>
            <a:r>
              <a:rPr lang="fr-CH" dirty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2970" y="1538674"/>
            <a:ext cx="325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Synchrotron </a:t>
            </a:r>
            <a:r>
              <a:rPr lang="fr-CH" dirty="0" err="1" smtClean="0"/>
              <a:t>frequency</a:t>
            </a:r>
            <a:r>
              <a:rPr lang="fr-CH" dirty="0" smtClean="0"/>
              <a:t> at FB</a:t>
            </a:r>
          </a:p>
          <a:p>
            <a:pPr algn="ctr"/>
            <a:r>
              <a:rPr lang="fr-CH" dirty="0"/>
              <a:t>f</a:t>
            </a:r>
            <a:r>
              <a:rPr lang="fr-CH" dirty="0" smtClean="0"/>
              <a:t>or </a:t>
            </a:r>
            <a:r>
              <a:rPr lang="fr-CH" dirty="0" err="1" smtClean="0"/>
              <a:t>different</a:t>
            </a:r>
            <a:r>
              <a:rPr lang="fr-CH" dirty="0" smtClean="0"/>
              <a:t> voltage ratios (BSM)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234" y="5502487"/>
                <a:ext cx="8674038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 smtClean="0"/>
                  <a:t>For voltage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&gt; 0.1</a:t>
                </a:r>
              </a:p>
              <a:p>
                <a:pPr algn="ctr"/>
                <a:r>
                  <a:rPr lang="fr-CH" sz="2000" dirty="0" smtClean="0"/>
                  <a:t>the </a:t>
                </a:r>
                <a:r>
                  <a:rPr lang="fr-CH" sz="2000" dirty="0" err="1" smtClean="0"/>
                  <a:t>bunch</a:t>
                </a:r>
                <a:r>
                  <a:rPr lang="fr-CH" sz="2000" dirty="0" smtClean="0"/>
                  <a:t> has a flat portion in the synchrotron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 distribution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4" y="5502487"/>
                <a:ext cx="8674038" cy="707886"/>
              </a:xfrm>
              <a:prstGeom prst="rect">
                <a:avLst/>
              </a:prstGeom>
              <a:blipFill>
                <a:blip r:embed="rId4"/>
                <a:stretch>
                  <a:fillRect t="-4202" b="-12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79" y="2185005"/>
            <a:ext cx="3422829" cy="25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388" y="121265"/>
                <a:ext cx="9144000" cy="73152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solidFill>
                      <a:schemeClr val="accent1"/>
                    </a:solidFill>
                  </a:rPr>
                  <a:t>Synchrotron frequency distribution during cycle</a:t>
                </a:r>
                <a:r>
                  <a:rPr lang="en-US" sz="480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sz="4800" dirty="0" smtClean="0">
                    <a:solidFill>
                      <a:schemeClr val="accent1"/>
                    </a:solidFill>
                  </a:rPr>
                </a:br>
                <a:r>
                  <a:rPr lang="en-US" sz="2400" dirty="0" smtClean="0">
                    <a:solidFill>
                      <a:schemeClr val="accent1"/>
                    </a:solidFill>
                  </a:rPr>
                  <a:t>for different voltage ratios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H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CH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(BSM)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388" y="121265"/>
                <a:ext cx="9144000" cy="731520"/>
              </a:xfrm>
              <a:blipFill>
                <a:blip r:embed="rId3"/>
                <a:stretch>
                  <a:fillRect l="-1667" t="-26667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748" y="5403545"/>
                <a:ext cx="8534287" cy="1323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The plateau in the synchrotron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 distribution at flat </a:t>
                </a:r>
                <a:r>
                  <a:rPr lang="fr-CH" sz="2000" dirty="0" err="1" smtClean="0"/>
                  <a:t>bottom</a:t>
                </a:r>
                <a:r>
                  <a:rPr lang="fr-CH" sz="2000" dirty="0" smtClean="0"/>
                  <a:t> (r &gt; 0.1) </a:t>
                </a:r>
                <a:r>
                  <a:rPr lang="fr-CH" sz="2000" dirty="0" err="1" smtClean="0"/>
                  <a:t>gives</a:t>
                </a:r>
                <a:r>
                  <a:rPr lang="fr-CH" sz="2000" dirty="0" smtClean="0"/>
                  <a:t> a 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large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coherent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response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sz="2000" dirty="0" err="1" smtClean="0"/>
                  <a:t>explaining</a:t>
                </a:r>
                <a:r>
                  <a:rPr lang="fr-CH" sz="2000" dirty="0" smtClean="0"/>
                  <a:t> the oscillations </a:t>
                </a:r>
                <a:r>
                  <a:rPr lang="fr-CH" sz="2000" dirty="0" err="1" smtClean="0"/>
                  <a:t>observed</a:t>
                </a:r>
                <a:endParaRPr lang="fr-CH" sz="2000" dirty="0" smtClean="0"/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Large spread at flat top for </a:t>
                </a:r>
                <a:r>
                  <a:rPr lang="fr-CH" sz="2000" dirty="0" err="1" smtClean="0"/>
                  <a:t>every</a:t>
                </a:r>
                <a:r>
                  <a:rPr lang="fr-CH" sz="2000" dirty="0" smtClean="0"/>
                  <a:t> ratio </a:t>
                </a:r>
                <a14:m>
                  <m:oMath xmlns:m="http://schemas.openxmlformats.org/officeDocument/2006/math">
                    <m:r>
                      <a:rPr lang="fr-CH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Improved stability</a:t>
                </a:r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>
                    <a:sym typeface="Wingdings" panose="05000000000000000000" pitchFamily="2" charset="2"/>
                  </a:rPr>
                  <a:t>Impossible to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increase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the synchrotron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frequency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spread at flat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bottom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48" y="5403545"/>
                <a:ext cx="8534287" cy="1323439"/>
              </a:xfrm>
              <a:prstGeom prst="rect">
                <a:avLst/>
              </a:prstGeom>
              <a:blipFill>
                <a:blip r:embed="rId4"/>
                <a:stretch>
                  <a:fillRect l="-570" t="-1810" b="-58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7388" y="975261"/>
            <a:ext cx="8761529" cy="4308376"/>
            <a:chOff x="216329" y="1203861"/>
            <a:chExt cx="8761529" cy="4308376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45223" y="1203861"/>
              <a:ext cx="2820302" cy="2103120"/>
              <a:chOff x="1284960" y="1348707"/>
              <a:chExt cx="2942924" cy="21945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960" y="1348707"/>
                <a:ext cx="2942924" cy="21945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271071" y="2920437"/>
                    <a:ext cx="926664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1071" y="2920437"/>
                    <a:ext cx="92666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6157555" y="1203861"/>
              <a:ext cx="2820301" cy="2103120"/>
              <a:chOff x="5020510" y="1321155"/>
              <a:chExt cx="2942923" cy="21945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510" y="1321155"/>
                <a:ext cx="2942923" cy="21945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407540" y="1352594"/>
                    <a:ext cx="1668983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7540" y="1352594"/>
                    <a:ext cx="166898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16329" y="3409117"/>
              <a:ext cx="2820303" cy="2103120"/>
              <a:chOff x="1284959" y="3618545"/>
              <a:chExt cx="2942925" cy="21945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959" y="3618545"/>
                <a:ext cx="2942925" cy="21945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76995" y="3650464"/>
                    <a:ext cx="1776384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995" y="3650464"/>
                    <a:ext cx="177638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6157555" y="3409117"/>
              <a:ext cx="2820303" cy="2103120"/>
              <a:chOff x="5020506" y="3729060"/>
              <a:chExt cx="2942925" cy="219456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506" y="3729060"/>
                <a:ext cx="2942925" cy="21945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157549" y="5303605"/>
                    <a:ext cx="1776384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549" y="5303605"/>
                    <a:ext cx="1776384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3183682" y="1203861"/>
              <a:ext cx="2820303" cy="2103120"/>
              <a:chOff x="3183681" y="1203861"/>
              <a:chExt cx="2820303" cy="210312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681" y="1203861"/>
                <a:ext cx="2820303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60034" y="1233870"/>
                    <a:ext cx="1776384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0034" y="1233870"/>
                    <a:ext cx="1776384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183682" y="3409117"/>
              <a:ext cx="2820303" cy="2103120"/>
              <a:chOff x="3201388" y="3409117"/>
              <a:chExt cx="2820303" cy="210312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1388" y="3409117"/>
                <a:ext cx="2820303" cy="21031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327627" y="4912606"/>
                    <a:ext cx="1668983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𝟖𝟎𝟎</m:t>
                              </m:r>
                            </m:sub>
                          </m:s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627" y="4912606"/>
                    <a:ext cx="1668983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/>
            <p:cNvSpPr txBox="1"/>
            <p:nvPr/>
          </p:nvSpPr>
          <p:spPr>
            <a:xfrm>
              <a:off x="621528" y="1234511"/>
              <a:ext cx="130798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1600" dirty="0" smtClean="0">
                  <a:solidFill>
                    <a:srgbClr val="8A4CDC"/>
                  </a:solidFill>
                </a:rPr>
                <a:t>− Flat top</a:t>
              </a:r>
            </a:p>
            <a:p>
              <a:r>
                <a:rPr lang="fr-CH" sz="1600" dirty="0" smtClean="0">
                  <a:solidFill>
                    <a:schemeClr val="accent1"/>
                  </a:solidFill>
                </a:rPr>
                <a:t>− Flat </a:t>
              </a:r>
              <a:r>
                <a:rPr lang="fr-CH" sz="1600" dirty="0" err="1" smtClean="0">
                  <a:solidFill>
                    <a:schemeClr val="accent1"/>
                  </a:solidFill>
                </a:rPr>
                <a:t>bottom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30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</a:rPr>
                  <a:t>Synchrotron frequency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sz="540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sz="5400" dirty="0" smtClean="0">
                    <a:solidFill>
                      <a:schemeClr val="accent1"/>
                    </a:solidFill>
                  </a:rPr>
                </a:br>
                <a:r>
                  <a:rPr lang="en-US" sz="2800" dirty="0" smtClean="0">
                    <a:solidFill>
                      <a:schemeClr val="accent1"/>
                    </a:solidFill>
                  </a:rPr>
                  <a:t>Effect of phase shift between the two RF systems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  <a:blipFill>
                <a:blip r:embed="rId3"/>
                <a:stretch>
                  <a:fillRect l="-2000" t="-3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19" y="5508675"/>
                <a:ext cx="8534287" cy="1323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A </a:t>
                </a:r>
                <a:r>
                  <a:rPr lang="fr-CH" sz="2000" dirty="0" err="1"/>
                  <a:t>n</a:t>
                </a:r>
                <a:r>
                  <a:rPr lang="fr-CH" sz="2000" dirty="0" err="1" smtClean="0"/>
                  <a:t>egative</a:t>
                </a:r>
                <a:r>
                  <a:rPr lang="fr-CH" sz="2000" dirty="0" smtClean="0"/>
                  <a:t> phase shift </a:t>
                </a:r>
                <a:r>
                  <a:rPr lang="fr-CH" sz="2000" dirty="0" err="1" smtClean="0"/>
                  <a:t>from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bunch-shortening</a:t>
                </a:r>
                <a:r>
                  <a:rPr lang="fr-CH" sz="2000" dirty="0" smtClean="0"/>
                  <a:t> mode </a:t>
                </a:r>
                <a:r>
                  <a:rPr lang="fr-CH" sz="2000" dirty="0" err="1" smtClean="0"/>
                  <a:t>reduces</a:t>
                </a:r>
                <a:r>
                  <a:rPr lang="fr-CH" sz="2000" dirty="0" smtClean="0"/>
                  <a:t> the plateau in the synchrotron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 distribution</a:t>
                </a:r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The </a:t>
                </a:r>
                <a:r>
                  <a:rPr lang="fr-CH" sz="2000" dirty="0" err="1"/>
                  <a:t>s</a:t>
                </a:r>
                <a:r>
                  <a:rPr lang="fr-CH" sz="2000" dirty="0" err="1" smtClean="0"/>
                  <a:t>ame</a:t>
                </a:r>
                <a:r>
                  <a:rPr lang="fr-CH" sz="2000" dirty="0" smtClean="0"/>
                  <a:t> behaviour </a:t>
                </a:r>
                <a:r>
                  <a:rPr lang="fr-CH" sz="2000" dirty="0" err="1" smtClean="0"/>
                  <a:t>observed</a:t>
                </a:r>
                <a:r>
                  <a:rPr lang="fr-CH" sz="2000" dirty="0" smtClean="0"/>
                  <a:t> for </a:t>
                </a:r>
                <a:r>
                  <a:rPr lang="fr-CH" sz="2000" dirty="0" err="1" smtClean="0"/>
                  <a:t>other</a:t>
                </a:r>
                <a:r>
                  <a:rPr lang="fr-CH" sz="2000" dirty="0" smtClean="0"/>
                  <a:t> voltage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fr-CH" sz="2000" dirty="0" smtClean="0"/>
              </a:p>
              <a:p>
                <a:r>
                  <a:rPr lang="fr-CH" sz="2000" dirty="0" smtClean="0"/>
                  <a:t>/!\ The </a:t>
                </a:r>
                <a:r>
                  <a:rPr lang="fr-CH" sz="2000" dirty="0" err="1" smtClean="0"/>
                  <a:t>acceptance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reduced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a phase shift (to </a:t>
                </a:r>
                <a:r>
                  <a:rPr lang="fr-CH" sz="2000" dirty="0" err="1" smtClean="0"/>
                  <a:t>be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checked</a:t>
                </a:r>
                <a:r>
                  <a:rPr lang="fr-CH" sz="2000" dirty="0" smtClean="0"/>
                  <a:t>!)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" y="5508675"/>
                <a:ext cx="8534287" cy="1323439"/>
              </a:xfrm>
              <a:prstGeom prst="rect">
                <a:avLst/>
              </a:prstGeom>
              <a:blipFill>
                <a:blip r:embed="rId4"/>
                <a:stretch>
                  <a:fillRect l="-713" t="-2273" b="-636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" y="2204893"/>
            <a:ext cx="4309503" cy="320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22" y="2101654"/>
            <a:ext cx="4440139" cy="3303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0147" y="1168614"/>
                <a:ext cx="4153445" cy="4839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⁡(4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𝑜𝑓𝑓𝑠𝑒𝑡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7" y="1168614"/>
                <a:ext cx="4153445" cy="483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02496" y="1710949"/>
                <a:ext cx="3112327" cy="54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>
                    <a:solidFill>
                      <a:schemeClr val="tx1"/>
                    </a:solidFill>
                  </a:rPr>
                  <a:t>Synchrotron </a:t>
                </a:r>
                <a:r>
                  <a:rPr lang="fr-CH" sz="1400" b="1" dirty="0" err="1" smtClean="0">
                    <a:solidFill>
                      <a:schemeClr val="tx1"/>
                    </a:solidFill>
                  </a:rPr>
                  <a:t>frequency</a:t>
                </a:r>
                <a:r>
                  <a:rPr lang="fr-CH" sz="1400" b="1" dirty="0" smtClean="0">
                    <a:solidFill>
                      <a:schemeClr val="tx1"/>
                    </a:solidFill>
                  </a:rPr>
                  <a:t> distribution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</a:rPr>
                  <a:t>, different </a:t>
                </a:r>
                <a14:m>
                  <m:oMath xmlns:m="http://schemas.openxmlformats.org/officeDocument/2006/math">
                    <m:r>
                      <a:rPr lang="fr-CH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𝒐𝒇𝒇𝒔𝒆𝒕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96" y="1710949"/>
                <a:ext cx="3112327" cy="543610"/>
              </a:xfrm>
              <a:prstGeom prst="rect">
                <a:avLst/>
              </a:prstGeom>
              <a:blipFill>
                <a:blip r:embed="rId8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94125" y="1710949"/>
                <a:ext cx="3151248" cy="54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err="1" smtClean="0">
                    <a:solidFill>
                      <a:schemeClr val="tx1"/>
                    </a:solidFill>
                  </a:rPr>
                  <a:t>Derivative</a:t>
                </a:r>
                <a:r>
                  <a:rPr lang="fr-CH" sz="1400" b="1" dirty="0" smtClean="0">
                    <a:solidFill>
                      <a:schemeClr val="tx1"/>
                    </a:solidFill>
                  </a:rPr>
                  <a:t> of the synchrotron </a:t>
                </a:r>
                <a:r>
                  <a:rPr lang="fr-CH" sz="1400" b="1" dirty="0" err="1" smtClean="0">
                    <a:solidFill>
                      <a:schemeClr val="tx1"/>
                    </a:solidFill>
                  </a:rPr>
                  <a:t>frequency</a:t>
                </a:r>
                <a:endParaRPr lang="fr-CH" sz="14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</a:rPr>
                  <a:t>,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𝒐𝒇𝒇𝒔𝒆𝒕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125" y="1710949"/>
                <a:ext cx="3151248" cy="543610"/>
              </a:xfrm>
              <a:prstGeom prst="rect">
                <a:avLst/>
              </a:prstGeom>
              <a:blipFill>
                <a:blip r:embed="rId9"/>
                <a:stretch>
                  <a:fillRect l="-387" t="-2247" r="-193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0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</p:spPr>
            <p:txBody>
              <a:bodyPr>
                <a:noAutofit/>
              </a:bodyPr>
              <a:lstStyle/>
              <a:p>
                <a:r>
                  <a:rPr lang="fr-CH" sz="3600" dirty="0" smtClean="0">
                    <a:solidFill>
                      <a:schemeClr val="accent1"/>
                    </a:solidFill>
                  </a:rPr>
                  <a:t>Maximum </a:t>
                </a:r>
                <a:r>
                  <a:rPr lang="fr-CH" sz="3600" dirty="0" err="1" smtClean="0">
                    <a:solidFill>
                      <a:schemeClr val="accent1"/>
                    </a:solidFill>
                  </a:rPr>
                  <a:t>emittance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600" dirty="0" err="1" smtClean="0">
                    <a:solidFill>
                      <a:schemeClr val="accent1"/>
                    </a:solidFill>
                  </a:rPr>
                  <a:t>during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> cycle for </a:t>
                </a:r>
                <a:r>
                  <a:rPr lang="fr-CH" sz="3600" dirty="0" err="1" smtClean="0">
                    <a:solidFill>
                      <a:schemeClr val="accent1"/>
                    </a:solidFill>
                  </a:rPr>
                  <a:t>different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> voltage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H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CH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  <m:r>
                          <a:rPr lang="fr-CH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 </a:t>
                </a:r>
                <a:r>
                  <a:rPr lang="en-US" sz="3600" dirty="0">
                    <a:solidFill>
                      <a:schemeClr val="accent1"/>
                    </a:solidFill>
                  </a:rPr>
                  <a:t>(BSM)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 </a:t>
                </a:r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  <a:blipFill>
                <a:blip r:embed="rId3"/>
                <a:stretch>
                  <a:fillRect l="-2000" t="-44167" r="-133" b="-5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5897" y="6082270"/>
                <a:ext cx="8534287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Taking </a:t>
                </a:r>
                <a:r>
                  <a:rPr lang="fr-CH" sz="2000" dirty="0" err="1" smtClean="0"/>
                  <a:t>into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account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controlled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emittance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blow</a:t>
                </a:r>
                <a:r>
                  <a:rPr lang="fr-CH" sz="2000" dirty="0" smtClean="0"/>
                  <a:t>-up the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000" dirty="0" smtClean="0"/>
                  <a:t> can be increased to 0.15 after ~16 s and to &gt;0.2 after ~18 s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7" y="6082270"/>
                <a:ext cx="8534287" cy="707886"/>
              </a:xfrm>
              <a:prstGeom prst="rect">
                <a:avLst/>
              </a:prstGeom>
              <a:blipFill>
                <a:blip r:embed="rId4"/>
                <a:stretch>
                  <a:fillRect l="-570" t="-4202" b="-12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173" y="1792868"/>
                <a:ext cx="8755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/>
                  <a:t>Maximum </a:t>
                </a:r>
                <a:r>
                  <a:rPr lang="fr-CH" b="1" dirty="0" err="1" smtClean="0"/>
                  <a:t>emittance</a:t>
                </a:r>
                <a:r>
                  <a:rPr lang="fr-CH" b="1" dirty="0" smtClean="0"/>
                  <a:t> </a:t>
                </a:r>
                <a:r>
                  <a:rPr lang="fr-CH" b="1" dirty="0" err="1" smtClean="0"/>
                  <a:t>is</a:t>
                </a:r>
                <a:r>
                  <a:rPr lang="fr-CH" b="1" dirty="0" smtClean="0"/>
                  <a:t> the </a:t>
                </a:r>
                <a:r>
                  <a:rPr lang="fr-CH" b="1" dirty="0" err="1" smtClean="0"/>
                  <a:t>critical</a:t>
                </a:r>
                <a:r>
                  <a:rPr lang="fr-CH" b="1" dirty="0" smtClean="0"/>
                  <a:t> one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𝝏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CH" b="1" dirty="0" smtClean="0"/>
                  <a:t> crosses </a:t>
                </a:r>
                <a:r>
                  <a:rPr lang="fr-CH" b="1" dirty="0" err="1" smtClean="0"/>
                  <a:t>zero</a:t>
                </a:r>
                <a:r>
                  <a:rPr lang="fr-CH" b="1" dirty="0" smtClean="0"/>
                  <a:t> or the </a:t>
                </a:r>
                <a:r>
                  <a:rPr lang="fr-CH" b="1" dirty="0" err="1" smtClean="0"/>
                  <a:t>acceptance</a:t>
                </a:r>
                <a:r>
                  <a:rPr lang="fr-CH" b="1" dirty="0" smtClean="0"/>
                  <a:t> if no plateau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3" y="1792868"/>
                <a:ext cx="8755011" cy="369332"/>
              </a:xfrm>
              <a:prstGeom prst="rect">
                <a:avLst/>
              </a:prstGeom>
              <a:blipFill>
                <a:blip r:embed="rId5"/>
                <a:stretch>
                  <a:fillRect l="-5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1828" r="50403" b="51434"/>
          <a:stretch/>
        </p:blipFill>
        <p:spPr>
          <a:xfrm>
            <a:off x="6205152" y="2392119"/>
            <a:ext cx="2310198" cy="12366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8459" y="2134940"/>
            <a:ext cx="2236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err="1" smtClean="0">
                <a:solidFill>
                  <a:schemeClr val="tx1"/>
                </a:solidFill>
              </a:rPr>
              <a:t>Momentum</a:t>
            </a:r>
            <a:r>
              <a:rPr lang="fr-CH" sz="1200" b="1" dirty="0" smtClean="0">
                <a:solidFill>
                  <a:schemeClr val="tx1"/>
                </a:solidFill>
              </a:rPr>
              <a:t> cycle (LHC nominal)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173" y="2114574"/>
            <a:ext cx="5318651" cy="3940381"/>
            <a:chOff x="164159" y="1656810"/>
            <a:chExt cx="5318651" cy="3940381"/>
          </a:xfrm>
        </p:grpSpPr>
        <p:grpSp>
          <p:nvGrpSpPr>
            <p:cNvPr id="15" name="Group 14"/>
            <p:cNvGrpSpPr/>
            <p:nvPr/>
          </p:nvGrpSpPr>
          <p:grpSpPr>
            <a:xfrm>
              <a:off x="164159" y="1656810"/>
              <a:ext cx="5318651" cy="3940381"/>
              <a:chOff x="254674" y="1570400"/>
              <a:chExt cx="5010500" cy="37120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674" y="1570400"/>
                <a:ext cx="5010500" cy="3712084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886963" y="4166419"/>
                <a:ext cx="428234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30376" y="4768186"/>
                  <a:ext cx="95359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=0.35</m:t>
                      </m:r>
                    </m:oMath>
                  </a14:m>
                  <a:r>
                    <a:rPr lang="en-US" sz="1400" dirty="0" smtClean="0"/>
                    <a:t> eVs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376" y="4768186"/>
                  <a:ext cx="953594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4459" t="-25000" r="-9554" b="-47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22563" y="4407668"/>
                  <a:ext cx="85420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a14:m>
                  <a:r>
                    <a:rPr lang="en-US" sz="1400" dirty="0" smtClean="0"/>
                    <a:t> eVs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563" y="4407668"/>
                  <a:ext cx="854208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5714" t="-25714" r="-11429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897" y="1099095"/>
                <a:ext cx="8401926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dirty="0" smtClean="0"/>
                  <a:t>Critical </a:t>
                </a:r>
                <a:r>
                  <a:rPr lang="fr-CH" dirty="0" err="1" smtClean="0"/>
                  <a:t>emittance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defined</a:t>
                </a:r>
                <a:r>
                  <a:rPr lang="fr-CH" dirty="0" smtClean="0"/>
                  <a:t> by the </a:t>
                </a:r>
                <a:r>
                  <a:rPr lang="fr-CH" dirty="0" err="1" smtClean="0"/>
                  <a:t>emittance</a:t>
                </a:r>
                <a:r>
                  <a:rPr lang="fr-CH" dirty="0" smtClean="0"/>
                  <a:t> of the first </a:t>
                </a:r>
                <a:r>
                  <a:rPr lang="fr-CH" dirty="0" err="1" smtClean="0"/>
                  <a:t>zero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crossing</a:t>
                </a:r>
                <a:r>
                  <a:rPr lang="fr-CH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or the one closest to zero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7" y="1099095"/>
                <a:ext cx="8401926" cy="646331"/>
              </a:xfrm>
              <a:prstGeom prst="rect">
                <a:avLst/>
              </a:prstGeom>
              <a:blipFill>
                <a:blip r:embed="rId10"/>
                <a:stretch>
                  <a:fillRect l="-507" t="-3704" r="-869" b="-12963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60" y="3894379"/>
            <a:ext cx="2890926" cy="215754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041788" y="4517551"/>
            <a:ext cx="738169" cy="661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33820" y="3677291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Voltage ratio </a:t>
            </a:r>
            <a:r>
              <a:rPr lang="fr-CH" sz="1200" b="1" dirty="0" err="1" smtClean="0"/>
              <a:t>during</a:t>
            </a:r>
            <a:r>
              <a:rPr lang="fr-CH" sz="1200" b="1" dirty="0" smtClean="0"/>
              <a:t> cycle, first approximation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accent1"/>
                </a:solidFill>
              </a:rPr>
              <a:t>Critical </a:t>
            </a:r>
            <a:r>
              <a:rPr lang="fr-CH" sz="3600" dirty="0" err="1" smtClean="0">
                <a:solidFill>
                  <a:schemeClr val="accent1"/>
                </a:solidFill>
              </a:rPr>
              <a:t>emittance</a:t>
            </a:r>
            <a:r>
              <a:rPr lang="fr-CH" sz="3600" dirty="0" smtClean="0">
                <a:solidFill>
                  <a:schemeClr val="accent1"/>
                </a:solidFill>
              </a:rPr>
              <a:t> at flat </a:t>
            </a:r>
            <a:r>
              <a:rPr lang="fr-CH" sz="3600" dirty="0" err="1" smtClean="0">
                <a:solidFill>
                  <a:schemeClr val="accent1"/>
                </a:solidFill>
              </a:rPr>
              <a:t>bottom</a:t>
            </a:r>
            <a:r>
              <a:rPr lang="fr-CH" sz="3600" dirty="0">
                <a:solidFill>
                  <a:schemeClr val="accent1"/>
                </a:solidFill>
              </a:rPr>
              <a:t/>
            </a:r>
            <a:br>
              <a:rPr lang="fr-CH" sz="3600" dirty="0">
                <a:solidFill>
                  <a:schemeClr val="accent1"/>
                </a:solidFill>
              </a:rPr>
            </a:br>
            <a:r>
              <a:rPr lang="fr-CH" sz="3600" dirty="0" err="1" smtClean="0">
                <a:solidFill>
                  <a:schemeClr val="accent1"/>
                </a:solidFill>
              </a:rPr>
              <a:t>Effect</a:t>
            </a:r>
            <a:r>
              <a:rPr lang="fr-CH" sz="3600" dirty="0" smtClean="0">
                <a:solidFill>
                  <a:schemeClr val="accent1"/>
                </a:solidFill>
              </a:rPr>
              <a:t> of phase shift </a:t>
            </a:r>
            <a:r>
              <a:rPr lang="fr-CH" sz="3600" dirty="0" err="1" smtClean="0">
                <a:solidFill>
                  <a:schemeClr val="accent1"/>
                </a:solidFill>
              </a:rPr>
              <a:t>between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both</a:t>
            </a:r>
            <a:r>
              <a:rPr lang="fr-CH" sz="3600" dirty="0" smtClean="0">
                <a:solidFill>
                  <a:schemeClr val="accent1"/>
                </a:solidFill>
              </a:rPr>
              <a:t> RF </a:t>
            </a:r>
            <a:r>
              <a:rPr lang="fr-CH" sz="3600" dirty="0" err="1" smtClean="0">
                <a:solidFill>
                  <a:schemeClr val="accent1"/>
                </a:solidFill>
              </a:rPr>
              <a:t>systems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18" y="5372724"/>
            <a:ext cx="853428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smtClean="0"/>
              <a:t>A </a:t>
            </a:r>
            <a:r>
              <a:rPr lang="fr-CH" sz="2000" dirty="0" err="1" smtClean="0"/>
              <a:t>negative</a:t>
            </a:r>
            <a:r>
              <a:rPr lang="fr-CH" sz="2000" dirty="0" smtClean="0"/>
              <a:t> phase shift </a:t>
            </a:r>
            <a:r>
              <a:rPr lang="fr-CH" sz="2000" dirty="0" err="1" smtClean="0"/>
              <a:t>from</a:t>
            </a:r>
            <a:r>
              <a:rPr lang="fr-CH" sz="2000" dirty="0" smtClean="0"/>
              <a:t> the </a:t>
            </a:r>
            <a:r>
              <a:rPr lang="fr-CH" sz="2000" dirty="0" err="1" smtClean="0"/>
              <a:t>bunch-shortening</a:t>
            </a:r>
            <a:r>
              <a:rPr lang="fr-CH" sz="2000" dirty="0" smtClean="0"/>
              <a:t> mode </a:t>
            </a:r>
            <a:r>
              <a:rPr lang="fr-CH" sz="2000" dirty="0" err="1" smtClean="0"/>
              <a:t>increases</a:t>
            </a:r>
            <a:r>
              <a:rPr lang="fr-CH" sz="2000" dirty="0" smtClean="0"/>
              <a:t> the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emittance</a:t>
            </a:r>
            <a:r>
              <a:rPr lang="fr-CH" sz="2000" dirty="0" smtClean="0"/>
              <a:t> </a:t>
            </a:r>
            <a:r>
              <a:rPr lang="fr-CH" sz="2000" dirty="0" err="1" smtClean="0"/>
              <a:t>without</a:t>
            </a:r>
            <a:r>
              <a:rPr lang="fr-CH" sz="2000" dirty="0" smtClean="0"/>
              <a:t> flat portion in the synchrotron </a:t>
            </a:r>
            <a:r>
              <a:rPr lang="fr-CH" sz="2000" dirty="0" err="1" smtClean="0"/>
              <a:t>frequency</a:t>
            </a:r>
            <a:r>
              <a:rPr lang="fr-CH" sz="2000" dirty="0" smtClean="0"/>
              <a:t> distribution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smtClean="0"/>
              <a:t>The </a:t>
            </a:r>
            <a:r>
              <a:rPr lang="fr-CH" sz="2000" dirty="0" err="1" smtClean="0"/>
              <a:t>stability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not </a:t>
            </a:r>
            <a:r>
              <a:rPr lang="fr-CH" sz="2000" dirty="0" err="1" smtClean="0"/>
              <a:t>necessarily</a:t>
            </a:r>
            <a:r>
              <a:rPr lang="fr-CH" sz="2000" dirty="0" smtClean="0"/>
              <a:t> </a:t>
            </a:r>
            <a:r>
              <a:rPr lang="fr-CH" sz="2000" dirty="0" err="1" smtClean="0"/>
              <a:t>ensured</a:t>
            </a:r>
            <a:r>
              <a:rPr lang="fr-CH" sz="2000" dirty="0" smtClean="0"/>
              <a:t> but </a:t>
            </a:r>
            <a:r>
              <a:rPr lang="fr-CH" sz="2000" dirty="0" err="1" smtClean="0"/>
              <a:t>lower</a:t>
            </a:r>
            <a:r>
              <a:rPr lang="fr-CH" sz="2000" dirty="0" smtClean="0"/>
              <a:t> </a:t>
            </a:r>
            <a:r>
              <a:rPr lang="fr-CH" sz="2000" dirty="0" err="1" smtClean="0"/>
              <a:t>coherent</a:t>
            </a:r>
            <a:r>
              <a:rPr lang="fr-CH" sz="2000" dirty="0" smtClean="0"/>
              <a:t> </a:t>
            </a:r>
            <a:r>
              <a:rPr lang="fr-CH" sz="2000" dirty="0" err="1" smtClean="0"/>
              <a:t>response</a:t>
            </a:r>
            <a:r>
              <a:rPr lang="fr-CH" sz="2000" dirty="0" smtClean="0"/>
              <a:t> </a:t>
            </a:r>
            <a:r>
              <a:rPr lang="fr-CH" sz="2000" dirty="0" err="1" smtClean="0"/>
              <a:t>expected</a:t>
            </a: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smtClean="0"/>
              <a:t>The </a:t>
            </a:r>
            <a:r>
              <a:rPr lang="fr-CH" sz="2000" dirty="0" err="1" smtClean="0"/>
              <a:t>acceptance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reduced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a phase shift (to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checked</a:t>
            </a:r>
            <a:r>
              <a:rPr lang="fr-CH" sz="2000" dirty="0" smtClean="0"/>
              <a:t>!)</a:t>
            </a:r>
            <a:endParaRPr lang="en-US" sz="2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62" y="2057728"/>
            <a:ext cx="4315107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872" y="1060427"/>
                <a:ext cx="8401926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dirty="0" smtClean="0"/>
                  <a:t>* Critical </a:t>
                </a:r>
                <a:r>
                  <a:rPr lang="fr-CH" dirty="0" err="1" smtClean="0"/>
                  <a:t>emittance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defined</a:t>
                </a:r>
                <a:r>
                  <a:rPr lang="fr-CH" dirty="0" smtClean="0"/>
                  <a:t> by the </a:t>
                </a:r>
                <a:r>
                  <a:rPr lang="fr-CH" dirty="0" err="1" smtClean="0"/>
                  <a:t>emittance</a:t>
                </a:r>
                <a:r>
                  <a:rPr lang="fr-CH" dirty="0" smtClean="0"/>
                  <a:t> of the first </a:t>
                </a:r>
                <a:r>
                  <a:rPr lang="fr-CH" dirty="0" err="1" smtClean="0"/>
                  <a:t>zero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crossing</a:t>
                </a:r>
                <a:r>
                  <a:rPr lang="fr-CH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or the one closest to zero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2" y="1060427"/>
                <a:ext cx="8401926" cy="646331"/>
              </a:xfrm>
              <a:prstGeom prst="rect">
                <a:avLst/>
              </a:prstGeom>
              <a:blipFill>
                <a:blip r:embed="rId4"/>
                <a:stretch>
                  <a:fillRect l="-580" t="-4630" b="-12963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320" y="2115026"/>
            <a:ext cx="4301197" cy="3200400"/>
            <a:chOff x="0" y="2025615"/>
            <a:chExt cx="4301197" cy="3200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25615"/>
              <a:ext cx="4301197" cy="32004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1002891" y="2981662"/>
              <a:ext cx="7374" cy="4779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1341978" y="2963893"/>
              <a:ext cx="7374" cy="4779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60224" y="27312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*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311" y="27312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*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68306" y="389269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*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5544" y="1746746"/>
                <a:ext cx="3151248" cy="54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>
                    <a:solidFill>
                      <a:schemeClr val="tx1"/>
                    </a:solidFill>
                  </a:rPr>
                  <a:t>Derivative of the synchrotron </a:t>
                </a:r>
                <a:r>
                  <a:rPr lang="fr-CH" sz="1400" b="1" dirty="0" err="1" smtClean="0">
                    <a:solidFill>
                      <a:schemeClr val="tx1"/>
                    </a:solidFill>
                  </a:rPr>
                  <a:t>frequency</a:t>
                </a:r>
                <a:endParaRPr lang="fr-CH" sz="14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</a:rPr>
                  <a:t>,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𝒐𝒇𝒇𝒔𝒆𝒕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44" y="1746746"/>
                <a:ext cx="3151248" cy="543610"/>
              </a:xfrm>
              <a:prstGeom prst="rect">
                <a:avLst/>
              </a:prstGeom>
              <a:blipFill>
                <a:blip r:embed="rId6"/>
                <a:stretch>
                  <a:fillRect l="-387" t="-2247" r="-193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49278" y="1651120"/>
                <a:ext cx="4109908" cy="54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>
                    <a:solidFill>
                      <a:schemeClr val="tx1"/>
                    </a:solidFill>
                  </a:rPr>
                  <a:t>Critical </a:t>
                </a:r>
                <a:r>
                  <a:rPr lang="fr-CH" sz="1400" b="1" dirty="0" err="1" smtClean="0">
                    <a:solidFill>
                      <a:schemeClr val="tx1"/>
                    </a:solidFill>
                  </a:rPr>
                  <a:t>emittance</a:t>
                </a:r>
                <a:r>
                  <a:rPr lang="fr-CH" sz="1400" b="1" dirty="0" smtClean="0">
                    <a:solidFill>
                      <a:schemeClr val="tx1"/>
                    </a:solidFill>
                  </a:rPr>
                  <a:t> as a </a:t>
                </a:r>
                <a:r>
                  <a:rPr lang="fr-CH" sz="1400" b="1" dirty="0" err="1" smtClean="0">
                    <a:solidFill>
                      <a:schemeClr val="tx1"/>
                    </a:solidFill>
                  </a:rPr>
                  <a:t>function</a:t>
                </a:r>
                <a:r>
                  <a:rPr lang="fr-CH" sz="1400" b="1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  <m:r>
                      <a:rPr lang="fr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1400" b="1" dirty="0"/>
                  <a:t>f</a:t>
                </a:r>
                <a:r>
                  <a:rPr lang="en-US" sz="1400" b="1" dirty="0" smtClean="0"/>
                  <a:t>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𝒐𝒇𝒇𝒔𝒆𝒕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</a:rPr>
                  <a:t> (shaded area = no zero crossing)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278" y="1651120"/>
                <a:ext cx="4109908" cy="543610"/>
              </a:xfrm>
              <a:prstGeom prst="rect">
                <a:avLst/>
              </a:prstGeom>
              <a:blipFill>
                <a:blip r:embed="rId7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2548328" y="3642610"/>
            <a:ext cx="0" cy="4122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220538" y="3549063"/>
            <a:ext cx="1237412" cy="31839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0538" y="3053305"/>
            <a:ext cx="2506892" cy="360376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20538" y="2129138"/>
            <a:ext cx="3481252" cy="360376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20539" y="2574312"/>
            <a:ext cx="3481252" cy="360376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236572" y="4239916"/>
            <a:ext cx="249828" cy="31839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486400" y="3642610"/>
            <a:ext cx="971550" cy="708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457950" y="3125449"/>
            <a:ext cx="1217014" cy="517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674964" y="2915547"/>
            <a:ext cx="1024016" cy="209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7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Synchrotron frequency distribution and intensity effects</a:t>
                </a:r>
                <a:br>
                  <a:rPr lang="en-US" sz="2800" dirty="0" smtClean="0">
                    <a:solidFill>
                      <a:schemeClr val="accent1"/>
                    </a:solidFill>
                  </a:rPr>
                </a:br>
                <a:r>
                  <a:rPr lang="en-US" sz="2400" dirty="0" smtClean="0">
                    <a:solidFill>
                      <a:schemeClr val="accent1"/>
                    </a:solidFill>
                  </a:rPr>
                  <a:t>An example from simulations at flat bottom, 2 RF,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=0.1×</m:t>
                    </m:r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  <a:blipFill>
                <a:blip r:embed="rId3"/>
                <a:stretch>
                  <a:fillRect l="-1333" t="-19167" b="-2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759" y="5438754"/>
            <a:ext cx="853428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Frequency</a:t>
            </a:r>
            <a:r>
              <a:rPr lang="fr-CH" sz="2000" dirty="0" smtClean="0">
                <a:sym typeface="Wingdings" panose="05000000000000000000" pitchFamily="2" charset="2"/>
              </a:rPr>
              <a:t> shift </a:t>
            </a:r>
            <a:r>
              <a:rPr lang="fr-CH" sz="2000" dirty="0" err="1" smtClean="0">
                <a:sym typeface="Wingdings" panose="05000000000000000000" pitchFamily="2" charset="2"/>
              </a:rPr>
              <a:t>from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intensity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effects</a:t>
            </a:r>
            <a:r>
              <a:rPr lang="fr-CH" sz="2000" dirty="0" smtClean="0">
                <a:sym typeface="Wingdings" panose="05000000000000000000" pitchFamily="2" charset="2"/>
              </a:rPr>
              <a:t>  changes the plateau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Due to </a:t>
            </a:r>
            <a:r>
              <a:rPr lang="fr-CH" sz="2000" dirty="0" err="1" smtClean="0">
                <a:sym typeface="Wingdings" panose="05000000000000000000" pitchFamily="2" charset="2"/>
              </a:rPr>
              <a:t>beam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loading</a:t>
            </a:r>
            <a:r>
              <a:rPr lang="fr-CH" sz="2000" dirty="0" smtClean="0">
                <a:sym typeface="Wingdings" panose="05000000000000000000" pitchFamily="2" charset="2"/>
              </a:rPr>
              <a:t>, </a:t>
            </a:r>
            <a:r>
              <a:rPr lang="fr-CH" sz="2000" dirty="0" err="1" smtClean="0">
                <a:sym typeface="Wingdings" panose="05000000000000000000" pitchFamily="2" charset="2"/>
              </a:rPr>
              <a:t>each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bunch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sees</a:t>
            </a:r>
            <a:r>
              <a:rPr lang="fr-CH" sz="2000" dirty="0" smtClean="0">
                <a:sym typeface="Wingdings" panose="05000000000000000000" pitchFamily="2" charset="2"/>
              </a:rPr>
              <a:t> a </a:t>
            </a:r>
            <a:r>
              <a:rPr lang="fr-CH" sz="2000" dirty="0" err="1" smtClean="0">
                <a:sym typeface="Wingdings" panose="05000000000000000000" pitchFamily="2" charset="2"/>
              </a:rPr>
              <a:t>different</a:t>
            </a:r>
            <a:r>
              <a:rPr lang="fr-CH" sz="2000" dirty="0" smtClean="0">
                <a:sym typeface="Wingdings" panose="05000000000000000000" pitchFamily="2" charset="2"/>
              </a:rPr>
              <a:t> synchrotron </a:t>
            </a:r>
            <a:r>
              <a:rPr lang="fr-CH" sz="2000" dirty="0" err="1" smtClean="0">
                <a:sym typeface="Wingdings" panose="05000000000000000000" pitchFamily="2" charset="2"/>
              </a:rPr>
              <a:t>frequency</a:t>
            </a:r>
            <a:r>
              <a:rPr lang="fr-CH" sz="2000" dirty="0" smtClean="0">
                <a:sym typeface="Wingdings" panose="05000000000000000000" pitchFamily="2" charset="2"/>
              </a:rPr>
              <a:t> shift and a </a:t>
            </a:r>
            <a:r>
              <a:rPr lang="fr-CH" sz="2000" dirty="0" err="1" smtClean="0">
                <a:sym typeface="Wingdings" panose="05000000000000000000" pitchFamily="2" charset="2"/>
              </a:rPr>
              <a:t>different</a:t>
            </a:r>
            <a:r>
              <a:rPr lang="fr-CH" sz="2000" dirty="0" smtClean="0">
                <a:sym typeface="Wingdings" panose="05000000000000000000" pitchFamily="2" charset="2"/>
              </a:rPr>
              <a:t> phase of the 800 MHz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To </a:t>
            </a:r>
            <a:r>
              <a:rPr lang="fr-CH" sz="2000" dirty="0" err="1" smtClean="0">
                <a:sym typeface="Wingdings" panose="05000000000000000000" pitchFamily="2" charset="2"/>
              </a:rPr>
              <a:t>be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checked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smtClean="0">
                <a:sym typeface="Wingdings" panose="05000000000000000000" pitchFamily="2" charset="2"/>
              </a:rPr>
              <a:t>in simulations!</a:t>
            </a:r>
            <a:endParaRPr lang="fr-CH" sz="2000" dirty="0" smtClean="0">
              <a:sym typeface="Wingdings" panose="05000000000000000000" pitchFamily="2" charset="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038"/>
            <a:ext cx="4533660" cy="3400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759" y="1147206"/>
                <a:ext cx="5581464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Beam of 12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, 3 ns long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=2.3×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9" y="1147206"/>
                <a:ext cx="5581464" cy="369332"/>
              </a:xfrm>
              <a:prstGeom prst="rect">
                <a:avLst/>
              </a:prstGeom>
              <a:blipFill>
                <a:blip r:embed="rId5"/>
                <a:stretch>
                  <a:fillRect l="-872" t="-6349" b="-22222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2621" r="2495" b="2285"/>
          <a:stretch/>
        </p:blipFill>
        <p:spPr>
          <a:xfrm>
            <a:off x="4533660" y="2069841"/>
            <a:ext cx="4382386" cy="3246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7431" y="1630030"/>
            <a:ext cx="398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tx1"/>
                </a:solidFill>
              </a:rPr>
              <a:t>Synchrotron </a:t>
            </a:r>
            <a:r>
              <a:rPr lang="fr-CH" sz="1400" b="1" dirty="0" err="1" smtClean="0">
                <a:solidFill>
                  <a:schemeClr val="tx1"/>
                </a:solidFill>
              </a:rPr>
              <a:t>frequency</a:t>
            </a:r>
            <a:r>
              <a:rPr lang="fr-CH" sz="1400" b="1" dirty="0" smtClean="0">
                <a:solidFill>
                  <a:schemeClr val="tx1"/>
                </a:solidFill>
              </a:rPr>
              <a:t> distribution</a:t>
            </a:r>
          </a:p>
          <a:p>
            <a:pPr algn="ctr"/>
            <a:r>
              <a:rPr lang="fr-CH" sz="1400" b="1" dirty="0" err="1" smtClean="0">
                <a:solidFill>
                  <a:schemeClr val="tx1"/>
                </a:solidFill>
              </a:rPr>
              <a:t>with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without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intensity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effects</a:t>
            </a:r>
            <a:r>
              <a:rPr lang="fr-CH" sz="1400" b="1" dirty="0" smtClean="0"/>
              <a:t> (</a:t>
            </a:r>
            <a:r>
              <a:rPr lang="fr-CH" sz="1400" b="1" dirty="0" err="1" smtClean="0"/>
              <a:t>bunch</a:t>
            </a:r>
            <a:r>
              <a:rPr lang="fr-CH" sz="1400" b="1" dirty="0" smtClean="0"/>
              <a:t> 1 and 12)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1091" y="1639921"/>
            <a:ext cx="385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tx1"/>
                </a:solidFill>
              </a:rPr>
              <a:t>Distribution of </a:t>
            </a:r>
            <a:r>
              <a:rPr lang="fr-CH" sz="1400" b="1" dirty="0" err="1" smtClean="0">
                <a:solidFill>
                  <a:schemeClr val="tx1"/>
                </a:solidFill>
              </a:rPr>
              <a:t>particles</a:t>
            </a:r>
            <a:r>
              <a:rPr lang="fr-CH" sz="1400" b="1" dirty="0" smtClean="0">
                <a:solidFill>
                  <a:schemeClr val="tx1"/>
                </a:solidFill>
              </a:rPr>
              <a:t> in synchrotron </a:t>
            </a:r>
            <a:r>
              <a:rPr lang="fr-CH" sz="1400" b="1" dirty="0" err="1" smtClean="0">
                <a:solidFill>
                  <a:schemeClr val="tx1"/>
                </a:solidFill>
              </a:rPr>
              <a:t>frequency</a:t>
            </a:r>
            <a:r>
              <a:rPr lang="fr-CH" sz="1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fr-CH" sz="1400" b="1" dirty="0" err="1"/>
              <a:t>b</a:t>
            </a:r>
            <a:r>
              <a:rPr lang="fr-CH" sz="1400" b="1" dirty="0" err="1" smtClean="0"/>
              <a:t>unch</a:t>
            </a:r>
            <a:r>
              <a:rPr lang="fr-CH" sz="1400" b="1" dirty="0" smtClean="0"/>
              <a:t> 1 and 12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9062" y="2688093"/>
            <a:ext cx="31481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Single RF: </a:t>
            </a:r>
            <a:r>
              <a:rPr lang="fr-CH" dirty="0" err="1" smtClean="0"/>
              <a:t>peak</a:t>
            </a:r>
            <a:r>
              <a:rPr lang="fr-CH" dirty="0" smtClean="0"/>
              <a:t> at ~4%, ~650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>
                    <a:solidFill>
                      <a:schemeClr val="accent1"/>
                    </a:solidFill>
                  </a:rPr>
                  <a:t>Bunch length (</a:t>
                </a:r>
                <a:r>
                  <a:rPr lang="en-US" sz="4000" dirty="0" smtClean="0">
                    <a:solidFill>
                      <a:schemeClr val="accent1"/>
                    </a:solidFill>
                  </a:rPr>
                  <a:t>FT) </a:t>
                </a:r>
                <a:r>
                  <a:rPr lang="en-US" sz="4000" dirty="0">
                    <a:solidFill>
                      <a:schemeClr val="accent1"/>
                    </a:solidFill>
                  </a:rPr>
                  <a:t>versus bunch intensity          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3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accent1"/>
                    </a:solidFill>
                  </a:rPr>
                  <a:t> voltage ratios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173" y="198783"/>
                <a:ext cx="9144000" cy="731520"/>
              </a:xfrm>
              <a:blipFill>
                <a:blip r:embed="rId3"/>
                <a:stretch>
                  <a:fillRect l="-2333" t="-55000" r="-8133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165999" y="1182640"/>
            <a:ext cx="2847301" cy="2103120"/>
            <a:chOff x="338383" y="1543967"/>
            <a:chExt cx="2847301" cy="21031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3" y="1543967"/>
              <a:ext cx="2847301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60179" y="2947469"/>
                  <a:ext cx="2004010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9" y="2947469"/>
                  <a:ext cx="2004010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112294" y="1182640"/>
            <a:ext cx="2844989" cy="2103120"/>
            <a:chOff x="3284678" y="1543967"/>
            <a:chExt cx="2844989" cy="21031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678" y="1543967"/>
              <a:ext cx="2844989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46145" y="2947469"/>
                  <a:ext cx="1880579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45" y="2947469"/>
                  <a:ext cx="188057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31114" y="3463810"/>
            <a:ext cx="2844990" cy="2103120"/>
            <a:chOff x="6129667" y="1543967"/>
            <a:chExt cx="2844990" cy="21031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667" y="1543967"/>
              <a:ext cx="2844990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46682" y="2955047"/>
                  <a:ext cx="2004010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682" y="2955047"/>
                  <a:ext cx="2004010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284678" y="3463810"/>
            <a:ext cx="2844990" cy="2103120"/>
            <a:chOff x="1628368" y="3780892"/>
            <a:chExt cx="2844990" cy="21031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368" y="3780892"/>
              <a:ext cx="2844990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56995" y="5171580"/>
                  <a:ext cx="1880578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995" y="5171580"/>
                  <a:ext cx="1880578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129667" y="3463810"/>
            <a:ext cx="2847301" cy="2103120"/>
            <a:chOff x="4786435" y="3780892"/>
            <a:chExt cx="2847301" cy="21031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435" y="3780892"/>
              <a:ext cx="2847301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69289" y="5171580"/>
                  <a:ext cx="2004010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6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9289" y="5171580"/>
                  <a:ext cx="2004010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5765" y="2586142"/>
                <a:ext cx="103336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65" y="2586142"/>
                <a:ext cx="103336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6740" y="5956241"/>
                <a:ext cx="8703912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Improved </a:t>
                </a:r>
                <a:r>
                  <a:rPr lang="fr-CH" sz="2000" dirty="0" err="1" smtClean="0"/>
                  <a:t>stability</a:t>
                </a:r>
                <a:r>
                  <a:rPr lang="fr-CH" sz="2000" dirty="0" smtClean="0"/>
                  <a:t> at flat top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increasing</a:t>
                </a:r>
                <a:r>
                  <a:rPr lang="fr-CH" sz="2000" dirty="0" smtClean="0"/>
                  <a:t>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0" y="5956241"/>
                <a:ext cx="8703912" cy="400110"/>
              </a:xfrm>
              <a:prstGeom prst="rect">
                <a:avLst/>
              </a:prstGeom>
              <a:blipFill>
                <a:blip r:embed="rId15"/>
                <a:stretch>
                  <a:fillRect t="-5797" b="-217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96740" y="1182640"/>
            <a:ext cx="2855399" cy="2103120"/>
            <a:chOff x="196740" y="1182640"/>
            <a:chExt cx="2855399" cy="21031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0" y="1182640"/>
              <a:ext cx="2855399" cy="21031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8066" y="1202606"/>
              <a:ext cx="13727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Data </a:t>
              </a:r>
              <a:r>
                <a:rPr lang="fr-CH" sz="1200" dirty="0" err="1" smtClean="0"/>
                <a:t>from</a:t>
              </a:r>
              <a:r>
                <a:rPr lang="fr-CH" sz="1200" dirty="0" smtClean="0"/>
                <a:t> last </a:t>
              </a:r>
              <a:r>
                <a:rPr lang="fr-CH" sz="1200" dirty="0" err="1" smtClean="0"/>
                <a:t>year</a:t>
              </a:r>
              <a:endParaRPr lang="en-US" sz="1200" dirty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Conclusion</a:t>
            </a:r>
            <a:endParaRPr lang="en-US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5173" y="1123072"/>
                <a:ext cx="910549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The high </a:t>
                </a:r>
                <a:r>
                  <a:rPr lang="fr-CH" sz="2400" dirty="0" err="1" smtClean="0"/>
                  <a:t>intensity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beam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12 </a:t>
                </a:r>
                <a:r>
                  <a:rPr lang="fr-CH" sz="2400" dirty="0" err="1" smtClean="0"/>
                  <a:t>bunches</a:t>
                </a:r>
                <a:r>
                  <a:rPr lang="fr-CH" sz="2400" dirty="0" smtClean="0"/>
                  <a:t> (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2.45×</m:t>
                    </m:r>
                    <m:sSup>
                      <m:sSup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2400" dirty="0" smtClean="0"/>
                  <a:t> </a:t>
                </a:r>
                <a:r>
                  <a:rPr lang="fr-CH" sz="2400" dirty="0" err="1" smtClean="0"/>
                  <a:t>ppb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injected</a:t>
                </a:r>
                <a:r>
                  <a:rPr lang="fr-CH" sz="2400" dirty="0" smtClean="0"/>
                  <a:t>) </a:t>
                </a:r>
                <a:r>
                  <a:rPr lang="fr-CH" sz="2400" dirty="0" err="1" smtClean="0"/>
                  <a:t>can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stabilized</a:t>
                </a:r>
                <a:r>
                  <a:rPr lang="fr-CH" sz="2400" dirty="0" smtClean="0"/>
                  <a:t> by </a:t>
                </a:r>
                <a:r>
                  <a:rPr lang="fr-CH" sz="2400" dirty="0" err="1" smtClean="0"/>
                  <a:t>increasing</a:t>
                </a:r>
                <a:r>
                  <a:rPr lang="fr-CH" sz="2400" dirty="0" smtClean="0"/>
                  <a:t> the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fr-CH" sz="24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fr-CH" sz="24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For voltage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400" b="0" i="1" dirty="0" smtClean="0">
                        <a:latin typeface="Cambria Math" panose="02040503050406030204" pitchFamily="18" charset="0"/>
                      </a:rPr>
                      <m:t>&gt;0.1</m:t>
                    </m:r>
                  </m:oMath>
                </a14:m>
                <a:r>
                  <a:rPr lang="fr-CH" sz="2400" dirty="0" smtClean="0"/>
                  <a:t> at flat </a:t>
                </a:r>
                <a:r>
                  <a:rPr lang="fr-CH" sz="2400" dirty="0" err="1" smtClean="0"/>
                  <a:t>bottom</a:t>
                </a:r>
                <a:r>
                  <a:rPr lang="fr-CH" sz="2400" dirty="0" smtClean="0"/>
                  <a:t>, large </a:t>
                </a:r>
                <a:r>
                  <a:rPr lang="fr-CH" sz="2400" dirty="0" err="1" smtClean="0"/>
                  <a:t>bunch</a:t>
                </a:r>
                <a:r>
                  <a:rPr lang="fr-CH" sz="2400" dirty="0" smtClean="0"/>
                  <a:t> oscillations are </a:t>
                </a:r>
                <a:r>
                  <a:rPr lang="fr-CH" sz="2400" dirty="0" err="1" smtClean="0"/>
                  <a:t>observed</a:t>
                </a:r>
                <a:endParaRPr lang="fr-CH" sz="2400" dirty="0"/>
              </a:p>
              <a:p>
                <a:pPr lvl="1"/>
                <a:r>
                  <a:rPr lang="fr-CH" sz="2000" dirty="0" smtClean="0">
                    <a:sym typeface="Wingdings" panose="05000000000000000000" pitchFamily="2" charset="2"/>
                  </a:rPr>
                  <a:t>This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the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effect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of the</a:t>
                </a:r>
                <a:r>
                  <a:rPr lang="fr-CH" sz="2000" dirty="0" smtClean="0"/>
                  <a:t> flat portion in the synchrotron </a:t>
                </a:r>
                <a:r>
                  <a:rPr lang="fr-CH" sz="2000" dirty="0" err="1" smtClean="0"/>
                  <a:t>frequency</a:t>
                </a:r>
                <a:r>
                  <a:rPr lang="fr-CH" sz="2000" dirty="0"/>
                  <a:t> </a:t>
                </a:r>
                <a:r>
                  <a:rPr lang="fr-CH" sz="2000" dirty="0" smtClean="0"/>
                  <a:t>distribution</a:t>
                </a:r>
                <a:r>
                  <a:rPr lang="fr-CH" sz="2000" dirty="0"/>
                  <a:t> </a:t>
                </a:r>
                <a:r>
                  <a:rPr lang="fr-CH" sz="2000" dirty="0" err="1" smtClean="0"/>
                  <a:t>which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induces</a:t>
                </a:r>
                <a:r>
                  <a:rPr lang="fr-CH" sz="2000" dirty="0" smtClean="0"/>
                  <a:t> a large </a:t>
                </a:r>
                <a:r>
                  <a:rPr lang="fr-CH" sz="2000" dirty="0" err="1" smtClean="0"/>
                  <a:t>coherent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response</a:t>
                </a:r>
                <a:r>
                  <a:rPr lang="fr-CH" sz="2000" dirty="0" smtClean="0"/>
                  <a:t>.</a:t>
                </a:r>
              </a:p>
              <a:p>
                <a:pPr lvl="1"/>
                <a:endParaRPr lang="fr-CH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To </a:t>
                </a:r>
                <a:r>
                  <a:rPr lang="fr-CH" sz="2400" dirty="0" err="1" smtClean="0"/>
                  <a:t>increase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further</a:t>
                </a:r>
                <a:r>
                  <a:rPr lang="fr-CH" sz="2400" dirty="0" smtClean="0"/>
                  <a:t> the synchrotron </a:t>
                </a:r>
                <a:r>
                  <a:rPr lang="fr-CH" sz="2400" dirty="0" err="1" smtClean="0"/>
                  <a:t>frequency</a:t>
                </a:r>
                <a:r>
                  <a:rPr lang="fr-CH" sz="2400" dirty="0" smtClean="0"/>
                  <a:t> spread at flat </a:t>
                </a:r>
                <a:r>
                  <a:rPr lang="fr-CH" sz="2400" dirty="0" err="1" smtClean="0"/>
                  <a:t>bottom</a:t>
                </a:r>
                <a:r>
                  <a:rPr lang="fr-CH" sz="2400" dirty="0" smtClean="0"/>
                  <a:t> the phase </a:t>
                </a:r>
                <a:r>
                  <a:rPr lang="fr-CH" sz="2400" dirty="0" err="1" smtClean="0"/>
                  <a:t>difference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between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both</a:t>
                </a:r>
                <a:r>
                  <a:rPr lang="fr-CH" sz="2400" dirty="0" smtClean="0"/>
                  <a:t> RF </a:t>
                </a:r>
                <a:r>
                  <a:rPr lang="fr-CH" sz="2400" dirty="0" err="1" smtClean="0"/>
                  <a:t>systems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can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adjusted</a:t>
                </a:r>
                <a:endParaRPr lang="fr-CH" sz="2400" dirty="0" smtClean="0"/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/>
                  <a:t>A </a:t>
                </a:r>
                <a:r>
                  <a:rPr lang="fr-CH" sz="2000" dirty="0" err="1" smtClean="0"/>
                  <a:t>negative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 shift </a:t>
                </a:r>
                <a:r>
                  <a:rPr lang="fr-CH" sz="2000" dirty="0" err="1" smtClean="0"/>
                  <a:t>from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bunch-shortening</a:t>
                </a:r>
                <a:r>
                  <a:rPr lang="fr-CH" sz="2000" dirty="0" smtClean="0"/>
                  <a:t> mode </a:t>
                </a:r>
                <a:r>
                  <a:rPr lang="fr-CH" sz="2000" dirty="0" err="1" smtClean="0"/>
                  <a:t>can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remove</a:t>
                </a:r>
                <a:r>
                  <a:rPr lang="fr-CH" sz="2000" dirty="0" smtClean="0"/>
                  <a:t> the plateau 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endParaRPr lang="fr-CH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At flat top the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400" dirty="0" smtClean="0"/>
                  <a:t> can be increased to 0.25 </a:t>
                </a:r>
                <a:r>
                  <a:rPr lang="en-US" sz="2400" dirty="0" smtClean="0"/>
                  <a:t>(</a:t>
                </a:r>
                <a:r>
                  <a:rPr lang="en-US" sz="2400" dirty="0" smtClean="0"/>
                  <a:t>maximum before creation </a:t>
                </a:r>
                <a:r>
                  <a:rPr lang="en-US" sz="2400" smtClean="0"/>
                  <a:t>of smaller buckets</a:t>
                </a:r>
                <a:r>
                  <a:rPr lang="en-US" sz="2400" dirty="0" smtClean="0"/>
                  <a:t>) </a:t>
                </a:r>
                <a:r>
                  <a:rPr lang="en-US" sz="2400" dirty="0" smtClean="0"/>
                  <a:t>to increase the synchrotron frequency spread</a:t>
                </a:r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fr-CH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3" y="1123072"/>
                <a:ext cx="9105490" cy="6001643"/>
              </a:xfrm>
              <a:prstGeom prst="rect">
                <a:avLst/>
              </a:prstGeom>
              <a:blipFill>
                <a:blip r:embed="rId3"/>
                <a:stretch>
                  <a:fillRect l="-870" t="-812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3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200" dirty="0" smtClean="0">
                    <a:solidFill>
                      <a:schemeClr val="accent1"/>
                    </a:solidFill>
                  </a:rPr>
                  <a:t>MD 12 high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intensity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bunches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fr-CH" sz="3200" dirty="0">
                    <a:solidFill>
                      <a:schemeClr val="accent1"/>
                    </a:solidFill>
                  </a:rPr>
                  <a:t>d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ouble RF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operation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Study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of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effects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of the voltage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800" dirty="0" smtClean="0">
                    <a:solidFill>
                      <a:schemeClr val="accent1"/>
                    </a:solidFill>
                  </a:rPr>
                  <a:t> on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beam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stability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  <a:blipFill>
                <a:blip r:embed="rId3"/>
                <a:stretch>
                  <a:fillRect l="-1667" t="-20588" r="-67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967" y="1445150"/>
                <a:ext cx="85638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LHC nominal </a:t>
                </a:r>
                <a:r>
                  <a:rPr lang="fr-CH" sz="2000" dirty="0" err="1" smtClean="0"/>
                  <a:t>momentum</a:t>
                </a:r>
                <a:r>
                  <a:rPr lang="fr-CH" sz="2000" dirty="0" smtClean="0"/>
                  <a:t> and RF cycles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12 </a:t>
                </a:r>
                <a:r>
                  <a:rPr lang="fr-CH" sz="2000" dirty="0" err="1" smtClean="0"/>
                  <a:t>bunches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nominal longitudinal </a:t>
                </a:r>
                <a:r>
                  <a:rPr lang="fr-CH" sz="2000" dirty="0" err="1" smtClean="0"/>
                  <a:t>emittance</a:t>
                </a:r>
                <a:r>
                  <a:rPr lang="fr-CH" sz="2000" dirty="0" smtClean="0"/>
                  <a:t> (0.35 </a:t>
                </a:r>
                <a:r>
                  <a:rPr lang="fr-CH" sz="2000" dirty="0" err="1" smtClean="0"/>
                  <a:t>eVs</a:t>
                </a:r>
                <a:r>
                  <a:rPr lang="fr-CH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LLRF </a:t>
                </a:r>
                <a:r>
                  <a:rPr lang="fr-CH" sz="2000" dirty="0" err="1" smtClean="0"/>
                  <a:t>activated</a:t>
                </a:r>
                <a:r>
                  <a:rPr lang="fr-CH" sz="2000" dirty="0" smtClean="0"/>
                  <a:t>: Feedback, </a:t>
                </a:r>
                <a:r>
                  <a:rPr lang="fr-CH" sz="2000" dirty="0" err="1" smtClean="0"/>
                  <a:t>Feedforward</a:t>
                </a:r>
                <a:r>
                  <a:rPr lang="fr-CH" sz="2000" dirty="0" smtClean="0"/>
                  <a:t>, Longitudinal Damper, Phase and Synchro-</a:t>
                </a:r>
                <a:r>
                  <a:rPr lang="fr-CH" sz="2000" dirty="0" err="1" smtClean="0"/>
                  <a:t>loops</a:t>
                </a:r>
                <a:r>
                  <a:rPr lang="fr-CH" sz="2000" dirty="0" smtClean="0"/>
                  <a:t> (no </a:t>
                </a:r>
                <a:r>
                  <a:rPr lang="fr-CH" sz="2000" dirty="0" err="1" smtClean="0"/>
                  <a:t>controlled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emittance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blow</a:t>
                </a:r>
                <a:r>
                  <a:rPr lang="fr-CH" sz="2000" dirty="0" smtClean="0"/>
                  <a:t>-up)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Injected</a:t>
                </a:r>
                <a:r>
                  <a:rPr lang="fr-CH" sz="2000" dirty="0" smtClean="0"/>
                  <a:t> </a:t>
                </a:r>
                <a:r>
                  <a:rPr lang="fr-CH" sz="2000" dirty="0" err="1"/>
                  <a:t>b</a:t>
                </a:r>
                <a:r>
                  <a:rPr lang="fr-CH" sz="2000" dirty="0" err="1" smtClean="0"/>
                  <a:t>unch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intensities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between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1.4×</m:t>
                    </m:r>
                    <m:sSup>
                      <m:sSup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/>
                  <a:t> ppb and </a:t>
                </a:r>
                <a14:m>
                  <m:oMath xmlns:m="http://schemas.openxmlformats.org/officeDocument/2006/math">
                    <m:r>
                      <a:rPr lang="fr-CH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H" sz="2000" b="0" i="1" dirty="0" smtClean="0">
                        <a:latin typeface="Cambria Math" panose="02040503050406030204" pitchFamily="18" charset="0"/>
                      </a:rPr>
                      <m:t>.45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ppb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Double RF </a:t>
                </a:r>
                <a:r>
                  <a:rPr lang="fr-CH" sz="2000" dirty="0" err="1" smtClean="0"/>
                  <a:t>operation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a constant ratio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cycle,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7" y="1445150"/>
                <a:ext cx="8563820" cy="1938992"/>
              </a:xfrm>
              <a:prstGeom prst="rect">
                <a:avLst/>
              </a:prstGeom>
              <a:blipFill>
                <a:blip r:embed="rId4"/>
                <a:stretch>
                  <a:fillRect l="-641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1290" r="806" b="51153"/>
          <a:stretch/>
        </p:blipFill>
        <p:spPr>
          <a:xfrm>
            <a:off x="149677" y="3986040"/>
            <a:ext cx="8746400" cy="2370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7217" y="5501404"/>
                <a:ext cx="95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17" y="5501404"/>
                <a:ext cx="957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57116" y="3675889"/>
            <a:ext cx="4201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The </a:t>
            </a:r>
            <a:r>
              <a:rPr lang="fr-CH" sz="1600" b="1" dirty="0" err="1" smtClean="0">
                <a:solidFill>
                  <a:srgbClr val="CC0099"/>
                </a:solidFill>
              </a:rPr>
              <a:t>ramp</a:t>
            </a:r>
            <a:r>
              <a:rPr lang="fr-CH" sz="1600" b="1" dirty="0" smtClean="0">
                <a:solidFill>
                  <a:srgbClr val="CC0099"/>
                </a:solidFill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</a:rPr>
              <a:t>starts</a:t>
            </a:r>
            <a:r>
              <a:rPr lang="fr-CH" sz="1600" b="1" dirty="0" smtClean="0">
                <a:solidFill>
                  <a:srgbClr val="CC0099"/>
                </a:solidFill>
              </a:rPr>
              <a:t> at 11.1 s </a:t>
            </a:r>
            <a:r>
              <a:rPr lang="fr-CH" sz="1600" b="1" dirty="0" smtClean="0"/>
              <a:t>and </a:t>
            </a:r>
            <a:r>
              <a:rPr lang="fr-CH" sz="1600" b="1" dirty="0" err="1" smtClean="0">
                <a:solidFill>
                  <a:srgbClr val="CC0099"/>
                </a:solidFill>
              </a:rPr>
              <a:t>finishes</a:t>
            </a:r>
            <a:r>
              <a:rPr lang="fr-CH" sz="1600" b="1" dirty="0" smtClean="0">
                <a:solidFill>
                  <a:srgbClr val="CC0099"/>
                </a:solidFill>
              </a:rPr>
              <a:t> at 19.53 s</a:t>
            </a:r>
            <a:endParaRPr lang="en-US" sz="1600" b="1" dirty="0">
              <a:solidFill>
                <a:srgbClr val="CC00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8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Synchrotron frequency distribution and intensity effects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An example from simulations at flat bottom, 1RF vs 2 RF (10%)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" y="2043248"/>
            <a:ext cx="4397882" cy="3298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2621" r="2495" b="2285"/>
          <a:stretch/>
        </p:blipFill>
        <p:spPr>
          <a:xfrm>
            <a:off x="4533055" y="2095021"/>
            <a:ext cx="4382386" cy="3246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1147" y="179132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1RF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24248" y="179132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547" y="389188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Bunch length comparison with different voltage ratio (&gt;0)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063" y="1753101"/>
            <a:ext cx="164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Flat </a:t>
            </a:r>
            <a:r>
              <a:rPr lang="fr-CH" sz="2400" dirty="0" err="1" smtClean="0"/>
              <a:t>bottom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5" y="2204789"/>
            <a:ext cx="433285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0980" y="1743124"/>
            <a:ext cx="11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Flat top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89" y="2204789"/>
            <a:ext cx="432458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7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362" y="359556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Bunch length comparison with different voltage ratio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663" y="1686592"/>
            <a:ext cx="164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Flat </a:t>
            </a:r>
            <a:r>
              <a:rPr lang="fr-CH" sz="2400" dirty="0" err="1" smtClean="0"/>
              <a:t>bottom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76231" y="1683954"/>
            <a:ext cx="11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Flat top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62" y="2145619"/>
            <a:ext cx="4345173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4" y="2145619"/>
            <a:ext cx="4345172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46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7" y="1484996"/>
            <a:ext cx="4625701" cy="1239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=0.05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blipFill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36" y="106891"/>
            <a:ext cx="4781325" cy="1281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36" y="2779200"/>
            <a:ext cx="4600059" cy="1234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8" y="4090068"/>
            <a:ext cx="4645240" cy="1244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7" y="5488925"/>
            <a:ext cx="4600059" cy="1232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741" y="1622474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1622474"/>
                <a:ext cx="2197525" cy="646331"/>
              </a:xfrm>
              <a:prstGeom prst="rect">
                <a:avLst/>
              </a:prstGeom>
              <a:blipFill>
                <a:blip r:embed="rId9"/>
                <a:stretch>
                  <a:fillRect t="-4717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370" y="2935459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0" y="2935459"/>
                <a:ext cx="2197525" cy="646331"/>
              </a:xfrm>
              <a:prstGeom prst="rect">
                <a:avLst/>
              </a:prstGeom>
              <a:blipFill>
                <a:blip r:embed="rId10"/>
                <a:stretch>
                  <a:fillRect t="-5660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001" y="4248444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4248444"/>
                <a:ext cx="2197525" cy="646331"/>
              </a:xfrm>
              <a:prstGeom prst="rect">
                <a:avLst/>
              </a:prstGeom>
              <a:blipFill>
                <a:blip r:embed="rId11"/>
                <a:stretch>
                  <a:fillRect t="-5660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001" y="5561429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5561429"/>
                <a:ext cx="2197525" cy="646331"/>
              </a:xfrm>
              <a:prstGeom prst="rect">
                <a:avLst/>
              </a:prstGeom>
              <a:blipFill>
                <a:blip r:embed="rId12"/>
                <a:stretch>
                  <a:fillRect t="-4717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=0.05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blipFill>
                <a:blip r:embed="rId3"/>
                <a:stretch>
                  <a:fillRect t="-5660"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741" y="1622474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1622474"/>
                <a:ext cx="2325765" cy="646331"/>
              </a:xfrm>
              <a:prstGeom prst="rect">
                <a:avLst/>
              </a:prstGeom>
              <a:blipFill>
                <a:blip r:embed="rId4"/>
                <a:stretch>
                  <a:fillRect t="-471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370" y="2935459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0" y="2935459"/>
                <a:ext cx="2325765" cy="646331"/>
              </a:xfrm>
              <a:prstGeom prst="rect">
                <a:avLst/>
              </a:prstGeom>
              <a:blipFill>
                <a:blip r:embed="rId5"/>
                <a:stretch>
                  <a:fillRect t="-5660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001" y="4248444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4248444"/>
                <a:ext cx="2325765" cy="646331"/>
              </a:xfrm>
              <a:prstGeom prst="rect">
                <a:avLst/>
              </a:prstGeom>
              <a:blipFill>
                <a:blip r:embed="rId6"/>
                <a:stretch>
                  <a:fillRect t="-5660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=1.65×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blipFill>
                <a:blip r:embed="rId7"/>
                <a:stretch>
                  <a:fillRect t="-471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76858"/>
            <a:ext cx="4691576" cy="126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1418602"/>
            <a:ext cx="4691576" cy="1259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06" y="2757855"/>
            <a:ext cx="4656406" cy="125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64" y="4087666"/>
            <a:ext cx="4762633" cy="127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64" y="5445994"/>
            <a:ext cx="4750899" cy="12754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=0.05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blipFill>
                <a:blip r:embed="rId3"/>
                <a:stretch>
                  <a:fillRect t="-5660"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741" y="1622474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1622474"/>
                <a:ext cx="2325765" cy="646331"/>
              </a:xfrm>
              <a:prstGeom prst="rect">
                <a:avLst/>
              </a:prstGeom>
              <a:blipFill>
                <a:blip r:embed="rId4"/>
                <a:stretch>
                  <a:fillRect t="-471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370" y="2935459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0" y="2935459"/>
                <a:ext cx="2325765" cy="646331"/>
              </a:xfrm>
              <a:prstGeom prst="rect">
                <a:avLst/>
              </a:prstGeom>
              <a:blipFill>
                <a:blip r:embed="rId5"/>
                <a:stretch>
                  <a:fillRect t="-5660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001" y="4248444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4248444"/>
                <a:ext cx="2325765" cy="646331"/>
              </a:xfrm>
              <a:prstGeom prst="rect">
                <a:avLst/>
              </a:prstGeom>
              <a:blipFill>
                <a:blip r:embed="rId6"/>
                <a:stretch>
                  <a:fillRect t="-5660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blipFill>
                <a:blip r:embed="rId7"/>
                <a:stretch>
                  <a:fillRect t="-471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7" y="77060"/>
            <a:ext cx="4874455" cy="1308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09" y="1470074"/>
            <a:ext cx="4908063" cy="131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56" y="2781318"/>
            <a:ext cx="4957222" cy="1330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72" y="4164669"/>
            <a:ext cx="4902591" cy="1313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72" y="5530760"/>
            <a:ext cx="4902591" cy="13162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8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=2.0×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=0.05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309489"/>
                <a:ext cx="2306785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741" y="1622474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2.0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1622474"/>
                <a:ext cx="2197525" cy="646331"/>
              </a:xfrm>
              <a:prstGeom prst="rect">
                <a:avLst/>
              </a:prstGeom>
              <a:blipFill>
                <a:blip r:embed="rId4"/>
                <a:stretch>
                  <a:fillRect t="-4717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370" y="2935459"/>
                <a:ext cx="2236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2.0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0" y="2935459"/>
                <a:ext cx="2236253" cy="646331"/>
              </a:xfrm>
              <a:prstGeom prst="rect">
                <a:avLst/>
              </a:prstGeom>
              <a:blipFill>
                <a:blip r:embed="rId5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001" y="4248444"/>
                <a:ext cx="2197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2.0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4248444"/>
                <a:ext cx="2197525" cy="646331"/>
              </a:xfrm>
              <a:prstGeom prst="rect">
                <a:avLst/>
              </a:prstGeom>
              <a:blipFill>
                <a:blip r:embed="rId6"/>
                <a:stretch>
                  <a:fillRect t="-5660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001" y="5561429"/>
                <a:ext cx="2236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2.0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5561429"/>
                <a:ext cx="2236253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74" y="187212"/>
            <a:ext cx="4874455" cy="130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1545518"/>
            <a:ext cx="4944793" cy="132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2870438"/>
            <a:ext cx="4944793" cy="132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51" y="4195358"/>
            <a:ext cx="4839285" cy="1299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6" y="5494569"/>
            <a:ext cx="4909625" cy="1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57355" y="6492875"/>
            <a:ext cx="2057400" cy="365125"/>
          </a:xfrm>
        </p:spPr>
        <p:txBody>
          <a:bodyPr/>
          <a:lstStyle/>
          <a:p>
            <a:fld id="{B4BB3C45-6916-4A09-AEE0-4725868A11C8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536" y="632654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45×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6" y="632654"/>
                <a:ext cx="2325765" cy="646331"/>
              </a:xfrm>
              <a:prstGeom prst="rect">
                <a:avLst/>
              </a:prstGeom>
              <a:blipFill>
                <a:blip r:embed="rId3"/>
                <a:stretch>
                  <a:fillRect t="-5660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3268" y="2246142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45×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8" y="2246142"/>
                <a:ext cx="2325765" cy="646331"/>
              </a:xfrm>
              <a:prstGeom prst="rect">
                <a:avLst/>
              </a:prstGeom>
              <a:blipFill>
                <a:blip r:embed="rId4"/>
                <a:stretch>
                  <a:fillRect t="-4717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7536" y="3903785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45×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6" y="3903785"/>
                <a:ext cx="2325765" cy="646331"/>
              </a:xfrm>
              <a:prstGeom prst="rect">
                <a:avLst/>
              </a:prstGeom>
              <a:blipFill>
                <a:blip r:embed="rId5"/>
                <a:stretch>
                  <a:fillRect t="-4717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45×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=0.25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1" y="5561429"/>
                <a:ext cx="2325765" cy="646331"/>
              </a:xfrm>
              <a:prstGeom prst="rect">
                <a:avLst/>
              </a:prstGeom>
              <a:blipFill>
                <a:blip r:embed="rId6"/>
                <a:stretch>
                  <a:fillRect t="-471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5" y="373227"/>
            <a:ext cx="5428816" cy="1457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28" y="1983545"/>
            <a:ext cx="5528289" cy="1484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43" y="3679072"/>
            <a:ext cx="5584874" cy="1499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59" y="5245757"/>
            <a:ext cx="5578026" cy="15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" y="520389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sz="4000" dirty="0" smtClean="0">
                <a:solidFill>
                  <a:schemeClr val="accent1"/>
                </a:solidFill>
              </a:rPr>
              <a:t>tability threshold during ramp, 12 bunches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Energy dependence in a single RF system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7" y="1509163"/>
            <a:ext cx="5891134" cy="441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42210" y="6002465"/>
            <a:ext cx="839449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Instabilities</a:t>
            </a:r>
            <a:r>
              <a:rPr lang="fr-CH" sz="2000" dirty="0" smtClean="0"/>
              <a:t> at flat </a:t>
            </a:r>
            <a:r>
              <a:rPr lang="fr-CH" sz="2000" dirty="0" err="1" smtClean="0"/>
              <a:t>bottom</a:t>
            </a:r>
            <a:r>
              <a:rPr lang="fr-CH" sz="2000" dirty="0" smtClean="0"/>
              <a:t> </a:t>
            </a:r>
            <a:r>
              <a:rPr lang="fr-CH" sz="2000" dirty="0" err="1" smtClean="0"/>
              <a:t>were</a:t>
            </a:r>
            <a:r>
              <a:rPr lang="fr-CH" sz="2000" dirty="0" smtClean="0"/>
              <a:t> </a:t>
            </a:r>
            <a:r>
              <a:rPr lang="fr-CH" sz="2000" dirty="0" err="1" smtClean="0"/>
              <a:t>observed</a:t>
            </a:r>
            <a:r>
              <a:rPr lang="fr-CH" sz="2000" dirty="0" smtClean="0"/>
              <a:t> not </a:t>
            </a:r>
            <a:r>
              <a:rPr lang="fr-CH" sz="2000" dirty="0" err="1" smtClean="0"/>
              <a:t>reproduced</a:t>
            </a:r>
            <a:r>
              <a:rPr lang="fr-CH" sz="2000" dirty="0" smtClean="0"/>
              <a:t> in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What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the </a:t>
            </a:r>
            <a:r>
              <a:rPr lang="fr-CH" sz="2000" dirty="0" err="1" smtClean="0"/>
              <a:t>effect</a:t>
            </a:r>
            <a:r>
              <a:rPr lang="fr-CH" sz="2000" dirty="0" smtClean="0"/>
              <a:t> of the 800 MHz RF system?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84" y="327657"/>
            <a:ext cx="8591550" cy="1325563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Intensity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treshold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>
                <a:solidFill>
                  <a:schemeClr val="accent1"/>
                </a:solidFill>
              </a:rPr>
              <a:t>during</a:t>
            </a:r>
            <a:r>
              <a:rPr lang="fr-CH" sz="3600" dirty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ramp</a:t>
            </a:r>
            <a:r>
              <a:rPr lang="fr-CH" sz="3600" dirty="0" smtClean="0">
                <a:solidFill>
                  <a:schemeClr val="accent1"/>
                </a:solidFill>
              </a:rPr>
              <a:t>, feedback off</a:t>
            </a:r>
            <a:r>
              <a:rPr lang="fr-CH" sz="4000" dirty="0">
                <a:solidFill>
                  <a:schemeClr val="accent1"/>
                </a:solidFill>
              </a:rPr>
              <a:t/>
            </a:r>
            <a:br>
              <a:rPr lang="fr-CH" sz="4000" dirty="0">
                <a:solidFill>
                  <a:schemeClr val="accent1"/>
                </a:solidFill>
              </a:rPr>
            </a:br>
            <a:r>
              <a:rPr lang="fr-CH" sz="3200" dirty="0">
                <a:solidFill>
                  <a:schemeClr val="accent1"/>
                </a:solidFill>
              </a:rPr>
              <a:t>12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> SRF: </a:t>
            </a:r>
            <a:r>
              <a:rPr lang="fr-CH" sz="3200" dirty="0">
                <a:solidFill>
                  <a:schemeClr val="accent1"/>
                </a:solidFill>
              </a:rPr>
              <a:t>simulations vs </a:t>
            </a:r>
            <a:r>
              <a:rPr lang="fr-CH" sz="3200" dirty="0" err="1">
                <a:solidFill>
                  <a:schemeClr val="accent1"/>
                </a:solidFill>
              </a:rPr>
              <a:t>measurements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1074" y="1734681"/>
            <a:ext cx="424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 smtClean="0"/>
              <a:t>Intensity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threshold</a:t>
            </a:r>
            <a:r>
              <a:rPr lang="fr-CH" sz="1400" b="1" dirty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/>
              <a:t>feedback </a:t>
            </a:r>
            <a:r>
              <a:rPr lang="fr-CH" sz="1400" b="1" dirty="0" smtClean="0">
                <a:solidFill>
                  <a:srgbClr val="CC0099"/>
                </a:solidFill>
              </a:rPr>
              <a:t>off</a:t>
            </a:r>
            <a:r>
              <a:rPr lang="fr-CH" sz="1400" b="1" dirty="0" smtClean="0"/>
              <a:t>,</a:t>
            </a:r>
            <a:r>
              <a:rPr lang="fr-CH" sz="1400" b="1" dirty="0" smtClean="0">
                <a:solidFill>
                  <a:srgbClr val="CC0099"/>
                </a:solidFill>
              </a:rPr>
              <a:t> </a:t>
            </a:r>
            <a:r>
              <a:rPr lang="fr-CH" sz="1400" b="1" dirty="0"/>
              <a:t>s</a:t>
            </a:r>
            <a:r>
              <a:rPr lang="fr-CH" sz="1400" b="1" dirty="0" smtClean="0"/>
              <a:t>ingle RF system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4338" y="1869621"/>
            <a:ext cx="3115091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Matched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r>
              <a:rPr lang="fr-CH" dirty="0" smtClean="0">
                <a:sym typeface="Wingdings" panose="05000000000000000000" pitchFamily="2" charset="2"/>
              </a:rPr>
              <a:t> in simulations</a:t>
            </a:r>
            <a:endParaRPr lang="fr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End of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ramp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and flat top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well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reproduced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in </a:t>
            </a:r>
            <a:r>
              <a:rPr lang="fr-CH" dirty="0" smtClean="0">
                <a:sym typeface="Wingdings" panose="05000000000000000000" pitchFamily="2" charset="2"/>
              </a:rPr>
              <a:t>simulations </a:t>
            </a:r>
            <a:r>
              <a:rPr lang="fr-CH" dirty="0" err="1">
                <a:sym typeface="Wingdings" panose="05000000000000000000" pitchFamily="2" charset="2"/>
              </a:rPr>
              <a:t>with</a:t>
            </a:r>
            <a:r>
              <a:rPr lang="fr-CH" dirty="0">
                <a:sym typeface="Wingdings" panose="05000000000000000000" pitchFamily="2" charset="2"/>
              </a:rPr>
              <a:t> correct </a:t>
            </a:r>
            <a:r>
              <a:rPr lang="fr-CH" dirty="0" err="1">
                <a:sym typeface="Wingdings" panose="05000000000000000000" pitchFamily="2" charset="2"/>
              </a:rPr>
              <a:t>bunch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length</a:t>
            </a:r>
            <a:endParaRPr lang="fr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Difficulties</a:t>
            </a:r>
            <a:r>
              <a:rPr lang="fr-CH" dirty="0">
                <a:sym typeface="Wingdings" panose="05000000000000000000" pitchFamily="2" charset="2"/>
              </a:rPr>
              <a:t> to </a:t>
            </a:r>
            <a:r>
              <a:rPr lang="fr-CH" dirty="0" err="1">
                <a:sym typeface="Wingdings" panose="05000000000000000000" pitchFamily="2" charset="2"/>
              </a:rPr>
              <a:t>reproduce</a:t>
            </a:r>
            <a:r>
              <a:rPr lang="fr-CH" dirty="0">
                <a:sym typeface="Wingdings" panose="05000000000000000000" pitchFamily="2" charset="2"/>
              </a:rPr>
              <a:t> flat </a:t>
            </a:r>
            <a:r>
              <a:rPr lang="fr-CH" dirty="0" err="1">
                <a:sym typeface="Wingdings" panose="05000000000000000000" pitchFamily="2" charset="2"/>
              </a:rPr>
              <a:t>bottom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instability</a:t>
            </a:r>
            <a:endParaRPr lang="fr-CH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Short flat </a:t>
            </a:r>
            <a:r>
              <a:rPr lang="fr-CH" dirty="0" err="1">
                <a:sym typeface="Wingdings" panose="05000000000000000000" pitchFamily="2" charset="2"/>
              </a:rPr>
              <a:t>bottom</a:t>
            </a:r>
            <a:r>
              <a:rPr lang="fr-CH" dirty="0">
                <a:sym typeface="Wingdings" panose="05000000000000000000" pitchFamily="2" charset="2"/>
              </a:rPr>
              <a:t> in simulation (1s)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Bunch</a:t>
            </a:r>
            <a:r>
              <a:rPr lang="fr-CH" dirty="0">
                <a:sym typeface="Wingdings" panose="05000000000000000000" pitchFamily="2" charset="2"/>
              </a:rPr>
              <a:t> rotation in PS </a:t>
            </a:r>
            <a:r>
              <a:rPr lang="fr-CH" dirty="0" err="1">
                <a:sym typeface="Wingdings" panose="05000000000000000000" pitchFamily="2" charset="2"/>
              </a:rPr>
              <a:t>before</a:t>
            </a:r>
            <a:r>
              <a:rPr lang="fr-CH" dirty="0">
                <a:sym typeface="Wingdings" panose="05000000000000000000" pitchFamily="2" charset="2"/>
              </a:rPr>
              <a:t> extraction </a:t>
            </a:r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>
                <a:sym typeface="Wingdings" panose="05000000000000000000" pitchFamily="2" charset="2"/>
              </a:rPr>
              <a:t>s-</a:t>
            </a:r>
            <a:r>
              <a:rPr lang="fr-CH" dirty="0" err="1">
                <a:sym typeface="Wingdings" panose="05000000000000000000" pitchFamily="2" charset="2"/>
              </a:rPr>
              <a:t>shape</a:t>
            </a:r>
            <a:r>
              <a:rPr lang="fr-CH" dirty="0" smtClean="0">
                <a:sym typeface="Wingdings" panose="05000000000000000000" pitchFamily="2" charset="2"/>
              </a:rPr>
              <a:t>)</a:t>
            </a:r>
            <a:endParaRPr lang="fr-CH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Missing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impedance</a:t>
            </a:r>
            <a:r>
              <a:rPr lang="fr-CH" dirty="0" smtClean="0">
                <a:sym typeface="Wingdings" panose="05000000000000000000" pitchFamily="2" charset="2"/>
              </a:rPr>
              <a:t>?</a:t>
            </a:r>
            <a:endParaRPr lang="fr-CH" dirty="0">
              <a:sym typeface="Wingdings" panose="05000000000000000000" pitchFamily="2" charset="2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0969" y="1596905"/>
            <a:ext cx="5896064" cy="4572000"/>
            <a:chOff x="205525" y="1574421"/>
            <a:chExt cx="5877939" cy="45579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" t="2879" r="6003" b="2373"/>
            <a:stretch/>
          </p:blipFill>
          <p:spPr>
            <a:xfrm>
              <a:off x="205525" y="1729054"/>
              <a:ext cx="5708095" cy="4403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0" t="2629" r="2755" b="2794"/>
            <a:stretch/>
          </p:blipFill>
          <p:spPr>
            <a:xfrm>
              <a:off x="5859066" y="1574421"/>
              <a:ext cx="224398" cy="450186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164223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 err="1">
                <a:solidFill>
                  <a:schemeClr val="accent1"/>
                </a:solidFill>
              </a:rPr>
              <a:t>Stability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treshold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during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 smtClean="0">
                <a:solidFill>
                  <a:schemeClr val="accent1"/>
                </a:solidFill>
              </a:rPr>
              <a:t>ramp</a:t>
            </a:r>
            <a:r>
              <a:rPr lang="fr-CH" dirty="0">
                <a:solidFill>
                  <a:schemeClr val="accent1"/>
                </a:solidFill>
              </a:rPr>
              <a:t/>
            </a:r>
            <a:br>
              <a:rPr lang="fr-CH" dirty="0">
                <a:solidFill>
                  <a:schemeClr val="accent1"/>
                </a:solidFill>
              </a:rPr>
            </a:br>
            <a:r>
              <a:rPr lang="fr-CH" sz="3600" dirty="0">
                <a:solidFill>
                  <a:schemeClr val="accent1"/>
                </a:solidFill>
              </a:rPr>
              <a:t>12 </a:t>
            </a:r>
            <a:r>
              <a:rPr lang="fr-CH" sz="3600" dirty="0" err="1">
                <a:solidFill>
                  <a:schemeClr val="accent1"/>
                </a:solidFill>
              </a:rPr>
              <a:t>bunches</a:t>
            </a:r>
            <a:r>
              <a:rPr lang="fr-CH" sz="3600" dirty="0">
                <a:solidFill>
                  <a:schemeClr val="accent1"/>
                </a:solidFill>
              </a:rPr>
              <a:t>: simulations vs </a:t>
            </a:r>
            <a:r>
              <a:rPr lang="fr-CH" sz="3600" dirty="0" err="1">
                <a:solidFill>
                  <a:schemeClr val="accent1"/>
                </a:solidFill>
              </a:rPr>
              <a:t>measurements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8650" y="2483394"/>
            <a:ext cx="30406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Steady</a:t>
            </a:r>
            <a:r>
              <a:rPr lang="fr-CH" sz="2000" dirty="0" smtClean="0">
                <a:sym typeface="Wingdings" panose="05000000000000000000" pitchFamily="2" charset="2"/>
              </a:rPr>
              <a:t>-state </a:t>
            </a:r>
            <a:r>
              <a:rPr lang="fr-CH" sz="2000" dirty="0">
                <a:sym typeface="Wingdings" panose="05000000000000000000" pitchFamily="2" charset="2"/>
              </a:rPr>
              <a:t>formula of </a:t>
            </a:r>
            <a:r>
              <a:rPr lang="fr-CH" sz="2000" dirty="0" err="1">
                <a:sym typeface="Wingdings" panose="05000000000000000000" pitchFamily="2" charset="2"/>
              </a:rPr>
              <a:t>impedance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reduction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from</a:t>
            </a:r>
            <a:r>
              <a:rPr lang="fr-CH" sz="2000" dirty="0">
                <a:sym typeface="Wingdings" panose="05000000000000000000" pitchFamily="2" charset="2"/>
              </a:rPr>
              <a:t> feedback </a:t>
            </a:r>
            <a:r>
              <a:rPr lang="fr-CH" sz="2000" dirty="0" err="1">
                <a:sym typeface="Wingdings" panose="05000000000000000000" pitchFamily="2" charset="2"/>
              </a:rPr>
              <a:t>gives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reasonable</a:t>
            </a:r>
            <a:r>
              <a:rPr lang="fr-CH" sz="2000" dirty="0">
                <a:sym typeface="Wingdings" panose="05000000000000000000" pitchFamily="2" charset="2"/>
              </a:rPr>
              <a:t> agreement</a:t>
            </a:r>
          </a:p>
          <a:p>
            <a:pPr lvl="1"/>
            <a:r>
              <a:rPr lang="fr-CH" sz="2000" dirty="0">
                <a:sym typeface="Wingdings" panose="05000000000000000000" pitchFamily="2" charset="2"/>
              </a:rPr>
              <a:t>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Increasing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bunch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length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intensity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removes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the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energy</a:t>
            </a:r>
            <a:r>
              <a:rPr lang="fr-CH" sz="20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err="1">
                <a:solidFill>
                  <a:srgbClr val="CC0099"/>
                </a:solidFill>
                <a:sym typeface="Wingdings" panose="05000000000000000000" pitchFamily="2" charset="2"/>
              </a:rPr>
              <a:t>dependence</a:t>
            </a:r>
            <a:endParaRPr lang="fr-CH" sz="2000" dirty="0">
              <a:solidFill>
                <a:srgbClr val="CC0099"/>
              </a:solidFill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6097" y="1662403"/>
            <a:ext cx="5595135" cy="4693948"/>
            <a:chOff x="221049" y="1907397"/>
            <a:chExt cx="5382726" cy="4515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" t="2794" r="6225" b="2794"/>
            <a:stretch/>
          </p:blipFill>
          <p:spPr>
            <a:xfrm>
              <a:off x="221049" y="2168280"/>
              <a:ext cx="5176066" cy="39939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0" t="2629" r="2755" b="2794"/>
            <a:stretch/>
          </p:blipFill>
          <p:spPr>
            <a:xfrm>
              <a:off x="5378685" y="1907397"/>
              <a:ext cx="225090" cy="4515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310" r="2173" b="2945"/>
          <a:stretch/>
        </p:blipFill>
        <p:spPr>
          <a:xfrm>
            <a:off x="4271973" y="1698639"/>
            <a:ext cx="4371953" cy="323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6" y="75850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 err="1">
                <a:solidFill>
                  <a:srgbClr val="0070C0"/>
                </a:solidFill>
              </a:rPr>
              <a:t>Stability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threshold</a:t>
            </a:r>
            <a:r>
              <a:rPr lang="fr-CH" dirty="0">
                <a:solidFill>
                  <a:srgbClr val="0070C0"/>
                </a:solidFill>
              </a:rPr>
              <a:t> at flat </a:t>
            </a:r>
            <a:r>
              <a:rPr lang="fr-CH" dirty="0" smtClean="0">
                <a:solidFill>
                  <a:srgbClr val="0070C0"/>
                </a:solidFill>
              </a:rPr>
              <a:t>top</a:t>
            </a:r>
            <a:r>
              <a:rPr lang="fr-CH" dirty="0">
                <a:solidFill>
                  <a:srgbClr val="0070C0"/>
                </a:solidFill>
              </a:rPr>
              <a:t/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sz="2700" dirty="0" err="1">
                <a:solidFill>
                  <a:srgbClr val="0070C0"/>
                </a:solidFill>
              </a:rPr>
              <a:t>Comparison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between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ramp</a:t>
            </a:r>
            <a:r>
              <a:rPr lang="fr-CH" sz="2700" dirty="0">
                <a:solidFill>
                  <a:srgbClr val="0070C0"/>
                </a:solidFill>
              </a:rPr>
              <a:t> simulations and </a:t>
            </a:r>
            <a:r>
              <a:rPr lang="fr-CH" sz="2700" dirty="0" err="1">
                <a:solidFill>
                  <a:srgbClr val="0070C0"/>
                </a:solidFill>
              </a:rPr>
              <a:t>measurements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036" y="5001335"/>
            <a:ext cx="8785809" cy="169277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ym typeface="Wingdings" panose="05000000000000000000" pitchFamily="2" charset="2"/>
              </a:rPr>
              <a:t>Bunch</a:t>
            </a:r>
            <a:r>
              <a:rPr lang="fr-CH" sz="1600" dirty="0">
                <a:sym typeface="Wingdings" panose="05000000000000000000" pitchFamily="2" charset="2"/>
              </a:rPr>
              <a:t> distribution in simulation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lvl="1"/>
            <a:r>
              <a:rPr lang="fr-CH" sz="1600" dirty="0">
                <a:sym typeface="Wingdings" panose="05000000000000000000" pitchFamily="2" charset="2"/>
              </a:rPr>
              <a:t> </a:t>
            </a:r>
            <a:r>
              <a:rPr lang="fr-CH" sz="1600" dirty="0" err="1">
                <a:sym typeface="Wingdings" panose="05000000000000000000" pitchFamily="2" charset="2"/>
              </a:rPr>
              <a:t>Bunch</a:t>
            </a:r>
            <a:r>
              <a:rPr lang="fr-CH" sz="1600" dirty="0">
                <a:sym typeface="Wingdings" panose="05000000000000000000" pitchFamily="2" charset="2"/>
              </a:rPr>
              <a:t> distribution </a:t>
            </a:r>
            <a:r>
              <a:rPr lang="fr-CH" sz="1600" dirty="0" err="1">
                <a:sym typeface="Wingdings" panose="05000000000000000000" pitchFamily="2" charset="2"/>
              </a:rPr>
              <a:t>after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ramp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can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differ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from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ym typeface="Wingdings" panose="05000000000000000000" pitchFamily="2" charset="2"/>
              </a:rPr>
              <a:t>Measured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threshold</a:t>
            </a:r>
            <a:r>
              <a:rPr lang="fr-CH" sz="1600" dirty="0">
                <a:sym typeface="Wingdings" panose="05000000000000000000" pitchFamily="2" charset="2"/>
              </a:rPr>
              <a:t> at flat top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compared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with</a:t>
            </a:r>
            <a:r>
              <a:rPr lang="fr-CH" sz="1600" dirty="0">
                <a:sym typeface="Wingdings" panose="05000000000000000000" pitchFamily="2" charset="2"/>
              </a:rPr>
              <a:t>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>
              <a:sym typeface="Wingdings" panose="05000000000000000000" pitchFamily="2" charset="2"/>
            </a:endParaRPr>
          </a:p>
          <a:p>
            <a:r>
              <a:rPr lang="fr-CH" sz="2000" b="1" dirty="0">
                <a:sym typeface="Wingdings" panose="05000000000000000000" pitchFamily="2" charset="2"/>
              </a:rPr>
              <a:t> </a:t>
            </a:r>
            <a:r>
              <a:rPr lang="fr-CH" sz="2000" b="1" dirty="0" err="1">
                <a:sym typeface="Wingdings" panose="05000000000000000000" pitchFamily="2" charset="2"/>
              </a:rPr>
              <a:t>Measurements</a:t>
            </a:r>
            <a:r>
              <a:rPr lang="fr-CH" sz="2000" b="1" dirty="0">
                <a:sym typeface="Wingdings" panose="05000000000000000000" pitchFamily="2" charset="2"/>
              </a:rPr>
              <a:t> of stable </a:t>
            </a:r>
            <a:r>
              <a:rPr lang="fr-CH" sz="2000" b="1" dirty="0" err="1">
                <a:sym typeface="Wingdings" panose="05000000000000000000" pitchFamily="2" charset="2"/>
              </a:rPr>
              <a:t>beams</a:t>
            </a:r>
            <a:r>
              <a:rPr lang="fr-CH" sz="2000" b="1" dirty="0">
                <a:sym typeface="Wingdings" panose="05000000000000000000" pitchFamily="2" charset="2"/>
              </a:rPr>
              <a:t> and simulations (FT and </a:t>
            </a:r>
            <a:r>
              <a:rPr lang="fr-CH" sz="2000" b="1" dirty="0" err="1">
                <a:sym typeface="Wingdings" panose="05000000000000000000" pitchFamily="2" charset="2"/>
              </a:rPr>
              <a:t>ramp</a:t>
            </a:r>
            <a:r>
              <a:rPr lang="fr-CH" sz="2000" b="1" dirty="0">
                <a:sym typeface="Wingdings" panose="05000000000000000000" pitchFamily="2" charset="2"/>
              </a:rPr>
              <a:t>) are </a:t>
            </a:r>
            <a:r>
              <a:rPr lang="fr-CH" sz="2000" b="1" dirty="0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good agreement </a:t>
            </a:r>
            <a:r>
              <a:rPr lang="fr-CH" sz="2000" b="1" dirty="0" err="1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feedback off</a:t>
            </a:r>
            <a:endParaRPr lang="fr-CH" sz="2000" b="1" dirty="0"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1647" y="1397393"/>
            <a:ext cx="521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/>
              <a:t>7 </a:t>
            </a:r>
            <a:r>
              <a:rPr lang="fr-CH" sz="1600" b="1" dirty="0" smtClean="0"/>
              <a:t>MV, single </a:t>
            </a:r>
            <a:r>
              <a:rPr lang="fr-CH" sz="1600" b="1" dirty="0"/>
              <a:t>200 MHz RF system, 12 </a:t>
            </a:r>
            <a:r>
              <a:rPr lang="fr-CH" sz="1600" b="1" dirty="0" err="1"/>
              <a:t>bunches</a:t>
            </a:r>
            <a:r>
              <a:rPr lang="fr-CH" sz="1600" b="1" dirty="0"/>
              <a:t>, feedback</a:t>
            </a:r>
            <a:r>
              <a:rPr lang="fr-CH" sz="1600" b="1" dirty="0">
                <a:solidFill>
                  <a:srgbClr val="CC0099"/>
                </a:solidFill>
              </a:rPr>
              <a:t> off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9184" y="4160337"/>
            <a:ext cx="1091389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400" dirty="0"/>
              <a:t>Stable </a:t>
            </a:r>
            <a:r>
              <a:rPr lang="fr-CH" sz="1400" dirty="0" err="1"/>
              <a:t>beam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75750" y="3804704"/>
            <a:ext cx="621799" cy="32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299" y="2050378"/>
            <a:ext cx="2855726" cy="17543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/>
              <a:t>Measurements</a:t>
            </a:r>
            <a:r>
              <a:rPr lang="fr-CH" dirty="0" smtClean="0"/>
              <a:t> of </a:t>
            </a:r>
            <a:r>
              <a:rPr lang="fr-CH" dirty="0" err="1" smtClean="0"/>
              <a:t>unstable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compared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endParaRPr lang="fr-CH" dirty="0"/>
          </a:p>
          <a:p>
            <a:endParaRPr lang="fr-CH" dirty="0"/>
          </a:p>
          <a:p>
            <a:r>
              <a:rPr lang="fr-CH" dirty="0" smtClean="0"/>
              <a:t>no information about </a:t>
            </a: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at flat 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679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Instability at flat bottom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4547" y="1030329"/>
            <a:ext cx="7855889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03934" y="1529338"/>
            <a:ext cx="4436750" cy="3223625"/>
            <a:chOff x="295426" y="1685090"/>
            <a:chExt cx="2940755" cy="2050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53981" r="67125" b="1735"/>
            <a:stretch/>
          </p:blipFill>
          <p:spPr>
            <a:xfrm>
              <a:off x="498484" y="1685090"/>
              <a:ext cx="2737697" cy="2050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117792" y="2443884"/>
              <a:ext cx="1047208" cy="220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err="1" smtClean="0"/>
                <a:t>Bunch</a:t>
              </a:r>
              <a:r>
                <a:rPr lang="fr-CH" dirty="0" smtClean="0"/>
                <a:t> </a:t>
              </a:r>
              <a:r>
                <a:rPr lang="fr-CH" dirty="0" err="1" smtClean="0"/>
                <a:t>length</a:t>
              </a:r>
              <a:r>
                <a:rPr lang="fr-CH" dirty="0" smtClean="0"/>
                <a:t> [ns]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185205"/>
                <a:ext cx="644905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b="1" dirty="0" smtClean="0"/>
                  <a:t>12 </a:t>
                </a:r>
                <a:r>
                  <a:rPr lang="fr-CH" sz="1600" b="1" dirty="0" err="1" smtClean="0"/>
                  <a:t>unstable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bunches</a:t>
                </a:r>
                <a:r>
                  <a:rPr lang="fr-CH" sz="1600" b="1" dirty="0" smtClean="0"/>
                  <a:t> at flat </a:t>
                </a:r>
                <a:r>
                  <a:rPr lang="fr-CH" sz="1600" b="1" dirty="0" err="1" smtClean="0"/>
                  <a:t>bottom</a:t>
                </a:r>
                <a:r>
                  <a:rPr lang="fr-CH" sz="1600" b="1" dirty="0" smtClean="0"/>
                  <a:t>, single RF,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ppb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5205"/>
                <a:ext cx="6449050" cy="344133"/>
              </a:xfrm>
              <a:prstGeom prst="rect">
                <a:avLst/>
              </a:prstGeom>
              <a:blipFill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392949" y="1926671"/>
            <a:ext cx="3522688" cy="1200329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Injected</a:t>
            </a:r>
            <a:r>
              <a:rPr lang="fr-CH" dirty="0"/>
              <a:t> </a:t>
            </a:r>
            <a:r>
              <a:rPr lang="fr-CH" dirty="0" err="1"/>
              <a:t>bunch</a:t>
            </a:r>
            <a:r>
              <a:rPr lang="fr-CH" dirty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3.3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filamentation: 2.7 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Instability</a:t>
            </a:r>
            <a:r>
              <a:rPr lang="fr-CH" dirty="0" smtClean="0"/>
              <a:t> at flat </a:t>
            </a:r>
            <a:r>
              <a:rPr lang="fr-CH" dirty="0" err="1" smtClean="0"/>
              <a:t>bottom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4 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783" y="4829746"/>
            <a:ext cx="8484433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Instability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observed</a:t>
            </a:r>
            <a:r>
              <a:rPr lang="fr-CH" sz="2000" dirty="0" smtClean="0">
                <a:sym typeface="Wingdings" panose="05000000000000000000" pitchFamily="2" charset="2"/>
              </a:rPr>
              <a:t> but not </a:t>
            </a:r>
            <a:r>
              <a:rPr lang="fr-CH" sz="2000" dirty="0" err="1" smtClean="0">
                <a:sym typeface="Wingdings" panose="05000000000000000000" pitchFamily="2" charset="2"/>
              </a:rPr>
              <a:t>reproduced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yet</a:t>
            </a:r>
            <a:r>
              <a:rPr lang="fr-CH" sz="2000" dirty="0" smtClean="0">
                <a:sym typeface="Wingdings" panose="05000000000000000000" pitchFamily="2" charset="2"/>
              </a:rPr>
              <a:t> in simulation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Problem</a:t>
            </a:r>
            <a:r>
              <a:rPr lang="fr-CH" sz="2000" dirty="0" smtClean="0">
                <a:sym typeface="Wingdings" panose="05000000000000000000" pitchFamily="2" charset="2"/>
              </a:rPr>
              <a:t> of </a:t>
            </a:r>
            <a:r>
              <a:rPr lang="fr-CH" sz="2000" dirty="0" err="1" smtClean="0">
                <a:sym typeface="Wingdings" panose="05000000000000000000" pitchFamily="2" charset="2"/>
              </a:rPr>
              <a:t>accuracy</a:t>
            </a:r>
            <a:r>
              <a:rPr lang="fr-CH" sz="2000" dirty="0" smtClean="0">
                <a:sym typeface="Wingdings" panose="05000000000000000000" pitchFamily="2" charset="2"/>
              </a:rPr>
              <a:t> in the </a:t>
            </a:r>
            <a:r>
              <a:rPr lang="fr-CH" sz="2000" dirty="0" err="1" smtClean="0">
                <a:sym typeface="Wingdings" panose="05000000000000000000" pitchFamily="2" charset="2"/>
              </a:rPr>
              <a:t>induced</a:t>
            </a:r>
            <a:r>
              <a:rPr lang="fr-CH" sz="2000" dirty="0" smtClean="0">
                <a:sym typeface="Wingdings" panose="05000000000000000000" pitchFamily="2" charset="2"/>
              </a:rPr>
              <a:t> voltage </a:t>
            </a:r>
            <a:r>
              <a:rPr lang="fr-CH" sz="2000" dirty="0" err="1" smtClean="0">
                <a:sym typeface="Wingdings" panose="05000000000000000000" pitchFamily="2" charset="2"/>
              </a:rPr>
              <a:t>calculation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Bunch</a:t>
            </a:r>
            <a:r>
              <a:rPr lang="fr-CH" sz="2000" dirty="0" smtClean="0">
                <a:sym typeface="Wingdings" panose="05000000000000000000" pitchFamily="2" charset="2"/>
              </a:rPr>
              <a:t> distribution, long flat </a:t>
            </a:r>
            <a:r>
              <a:rPr lang="fr-CH" sz="2000" dirty="0" err="1" smtClean="0">
                <a:sym typeface="Wingdings" panose="05000000000000000000" pitchFamily="2" charset="2"/>
              </a:rPr>
              <a:t>bottom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LLRF (phase-</a:t>
            </a:r>
            <a:r>
              <a:rPr lang="fr-CH" sz="2000" dirty="0" err="1" smtClean="0">
                <a:sym typeface="Wingdings" panose="05000000000000000000" pitchFamily="2" charset="2"/>
              </a:rPr>
              <a:t>loop</a:t>
            </a:r>
            <a:r>
              <a:rPr lang="fr-CH" sz="2000" dirty="0" smtClean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Missing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impedance</a:t>
            </a:r>
            <a:r>
              <a:rPr lang="fr-CH" sz="2000" dirty="0" smtClean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Can the 800 MHz RF system cure the </a:t>
            </a:r>
            <a:r>
              <a:rPr lang="fr-CH" sz="2000" dirty="0" err="1" smtClean="0">
                <a:sym typeface="Wingdings" panose="05000000000000000000" pitchFamily="2" charset="2"/>
              </a:rPr>
              <a:t>instability</a:t>
            </a:r>
            <a:r>
              <a:rPr lang="fr-CH" sz="2000" dirty="0" smtClean="0">
                <a:sym typeface="Wingdings" panose="05000000000000000000" pitchFamily="2" charset="2"/>
              </a:rPr>
              <a:t> at flat </a:t>
            </a:r>
            <a:r>
              <a:rPr lang="fr-CH" sz="2000" dirty="0" err="1" smtClean="0">
                <a:sym typeface="Wingdings" panose="05000000000000000000" pitchFamily="2" charset="2"/>
              </a:rPr>
              <a:t>bottom</a:t>
            </a:r>
            <a:r>
              <a:rPr lang="fr-CH" sz="2000" dirty="0" smtClean="0">
                <a:sym typeface="Wingdings" panose="05000000000000000000" pitchFamily="2" charset="2"/>
              </a:rPr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18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0609" y="206572"/>
            <a:ext cx="9144000" cy="829411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Beam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stability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with</a:t>
            </a:r>
            <a:r>
              <a:rPr lang="fr-CH" sz="3600" dirty="0" smtClean="0">
                <a:solidFill>
                  <a:schemeClr val="accent1"/>
                </a:solidFill>
              </a:rPr>
              <a:t> 12 </a:t>
            </a:r>
            <a:r>
              <a:rPr lang="fr-CH" sz="3600" dirty="0" err="1" smtClean="0">
                <a:solidFill>
                  <a:schemeClr val="accent1"/>
                </a:solidFill>
              </a:rPr>
              <a:t>highest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intensity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bunches</a:t>
            </a:r>
            <a:r>
              <a:rPr lang="fr-CH" sz="3600" dirty="0" smtClean="0">
                <a:solidFill>
                  <a:schemeClr val="accent1"/>
                </a:solidFill>
              </a:rPr>
              <a:t/>
            </a:r>
            <a:br>
              <a:rPr lang="fr-CH" sz="3600" dirty="0" smtClean="0">
                <a:solidFill>
                  <a:schemeClr val="accent1"/>
                </a:solidFill>
              </a:rPr>
            </a:br>
            <a:r>
              <a:rPr lang="fr-CH" sz="2800" dirty="0" smtClean="0">
                <a:solidFill>
                  <a:schemeClr val="accent1"/>
                </a:solidFill>
              </a:rPr>
              <a:t>as a </a:t>
            </a:r>
            <a:r>
              <a:rPr lang="fr-CH" sz="2800" dirty="0" err="1" smtClean="0">
                <a:solidFill>
                  <a:schemeClr val="accent1"/>
                </a:solidFill>
              </a:rPr>
              <a:t>function</a:t>
            </a:r>
            <a:r>
              <a:rPr lang="fr-CH" sz="2800" dirty="0" smtClean="0">
                <a:solidFill>
                  <a:schemeClr val="accent1"/>
                </a:solidFill>
              </a:rPr>
              <a:t> of the voltage ratio </a:t>
            </a:r>
            <a:r>
              <a:rPr lang="fr-CH" sz="2800" dirty="0" err="1" smtClean="0">
                <a:solidFill>
                  <a:schemeClr val="accent1"/>
                </a:solidFill>
              </a:rPr>
              <a:t>between</a:t>
            </a:r>
            <a:r>
              <a:rPr lang="fr-CH" sz="2800" dirty="0" smtClean="0">
                <a:solidFill>
                  <a:schemeClr val="accent1"/>
                </a:solidFill>
              </a:rPr>
              <a:t> the </a:t>
            </a:r>
            <a:r>
              <a:rPr lang="fr-CH" sz="2800" dirty="0" err="1" smtClean="0">
                <a:solidFill>
                  <a:schemeClr val="accent1"/>
                </a:solidFill>
              </a:rPr>
              <a:t>two</a:t>
            </a:r>
            <a:r>
              <a:rPr lang="fr-CH" sz="2800" dirty="0" smtClean="0">
                <a:solidFill>
                  <a:schemeClr val="accent1"/>
                </a:solidFill>
              </a:rPr>
              <a:t> RF </a:t>
            </a:r>
            <a:r>
              <a:rPr lang="fr-CH" sz="2800" dirty="0" err="1" smtClean="0">
                <a:solidFill>
                  <a:schemeClr val="accent1"/>
                </a:solidFill>
              </a:rPr>
              <a:t>systems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1944" y="2072466"/>
            <a:ext cx="3937811" cy="2823999"/>
            <a:chOff x="890889" y="2380149"/>
            <a:chExt cx="3937811" cy="28239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9"/>
            <a:stretch/>
          </p:blipFill>
          <p:spPr>
            <a:xfrm>
              <a:off x="890889" y="2541411"/>
              <a:ext cx="3878826" cy="2662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78497" y="2380149"/>
                  <a:ext cx="35502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400" b="1" dirty="0" err="1" smtClean="0">
                      <a:solidFill>
                        <a:schemeClr val="tx1"/>
                      </a:solidFill>
                    </a:rPr>
                    <a:t>Bunch</a:t>
                  </a:r>
                  <a:r>
                    <a:rPr lang="fr-CH" sz="14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CH" sz="1400" b="1" dirty="0" err="1" smtClean="0">
                      <a:solidFill>
                        <a:schemeClr val="tx1"/>
                      </a:solidFill>
                    </a:rPr>
                    <a:t>length</a:t>
                  </a:r>
                  <a:r>
                    <a:rPr lang="fr-CH" sz="14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CH" sz="1400" b="1" dirty="0" err="1" smtClean="0">
                      <a:solidFill>
                        <a:schemeClr val="tx1"/>
                      </a:solidFill>
                    </a:rPr>
                    <a:t>evolution</a:t>
                  </a:r>
                  <a:r>
                    <a:rPr lang="fr-CH" sz="1400" b="1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fr-CH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</m:oMath>
                  </a14:m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497" y="2380149"/>
                  <a:ext cx="355020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515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578741" y="2072466"/>
            <a:ext cx="3953201" cy="2875619"/>
            <a:chOff x="4862456" y="2267773"/>
            <a:chExt cx="3953201" cy="287561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01"/>
            <a:stretch/>
          </p:blipFill>
          <p:spPr>
            <a:xfrm>
              <a:off x="4862456" y="2421662"/>
              <a:ext cx="3953201" cy="272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334252" y="2267773"/>
                  <a:ext cx="34230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400" b="1" dirty="0" smtClean="0"/>
                    <a:t>Bunch</a:t>
                  </a:r>
                  <a:r>
                    <a:rPr lang="fr-CH" sz="1400" b="1" dirty="0"/>
                    <a:t> </a:t>
                  </a:r>
                  <a:r>
                    <a:rPr lang="fr-CH" sz="1400" b="1" dirty="0" err="1"/>
                    <a:t>length</a:t>
                  </a:r>
                  <a:r>
                    <a:rPr lang="fr-CH" sz="1400" b="1" dirty="0"/>
                    <a:t> </a:t>
                  </a:r>
                  <a:r>
                    <a:rPr lang="fr-CH" sz="1400" b="1" dirty="0" err="1"/>
                    <a:t>evolution</a:t>
                  </a:r>
                  <a14:m>
                    <m:oMath xmlns:m="http://schemas.openxmlformats.org/officeDocument/2006/math">
                      <m:r>
                        <a:rPr lang="fr-CH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CH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</m:oMath>
                  </a14:m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52" y="2267773"/>
                  <a:ext cx="342305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35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610" y="5050354"/>
                <a:ext cx="86002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High </a:t>
                </a:r>
                <a:r>
                  <a:rPr lang="fr-CH" sz="2000" dirty="0" err="1" smtClean="0"/>
                  <a:t>intensity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beams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unstable</a:t>
                </a:r>
                <a:r>
                  <a:rPr lang="fr-CH" sz="2000" dirty="0" smtClean="0"/>
                  <a:t> at flat top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low</a:t>
                </a:r>
                <a:r>
                  <a:rPr lang="fr-CH" sz="2000" dirty="0" smtClean="0"/>
                  <a:t> voltage ratio (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≤0.15</m:t>
                    </m:r>
                  </m:oMath>
                </a14:m>
                <a:r>
                  <a:rPr lang="fr-CH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>
                    <a:solidFill>
                      <a:srgbClr val="CC0099"/>
                    </a:solidFill>
                  </a:rPr>
                  <a:t>Can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be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stabilized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by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increasing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the voltage ratio</a:t>
                </a:r>
                <a:endParaRPr lang="en-US" sz="2000" dirty="0" smtClean="0">
                  <a:solidFill>
                    <a:srgbClr val="CC0099"/>
                  </a:solidFill>
                </a:endParaRPr>
              </a:p>
              <a:p>
                <a:pPr lvl="1"/>
                <a:r>
                  <a:rPr lang="fr-CH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fr-CH" sz="2000" dirty="0" err="1">
                    <a:sym typeface="Wingdings" panose="05000000000000000000" pitchFamily="2" charset="2"/>
                  </a:rPr>
                  <a:t>B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unch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length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oscillations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larger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amplitude at flat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bottom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                 for </a:t>
                </a:r>
                <a:r>
                  <a:rPr lang="fr-CH" sz="2000" dirty="0" smtClean="0"/>
                  <a:t>a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voltage ratio (</a:t>
                </a:r>
                <a:r>
                  <a:rPr lang="fr-CH" sz="2000" dirty="0" err="1" smtClean="0"/>
                  <a:t>similar</a:t>
                </a:r>
                <a:r>
                  <a:rPr lang="fr-CH" sz="2000" dirty="0" smtClean="0"/>
                  <a:t> observations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lower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intensities</a:t>
                </a:r>
                <a:r>
                  <a:rPr lang="fr-CH" sz="2000" dirty="0" smtClean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0" y="5050354"/>
                <a:ext cx="8600262" cy="1323439"/>
              </a:xfrm>
              <a:prstGeom prst="rect">
                <a:avLst/>
              </a:prstGeom>
              <a:blipFill>
                <a:blip r:embed="rId7"/>
                <a:stretch>
                  <a:fillRect l="-638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9305" y="1293397"/>
                <a:ext cx="8878872" cy="584775"/>
              </a:xfrm>
              <a:prstGeom prst="rect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txBody>
              <a:bodyPr wrap="square" lIns="45720" rIns="45720">
                <a:spAutoFit/>
              </a:bodyPr>
              <a:lstStyle/>
              <a:p>
                <a:pPr algn="ctr"/>
                <a:r>
                  <a:rPr lang="fr-CH" sz="1600" dirty="0" smtClean="0"/>
                  <a:t>Intensity</a:t>
                </a:r>
                <a:r>
                  <a:rPr lang="fr-CH" sz="1600" dirty="0"/>
                  <a:t> at </a:t>
                </a:r>
                <a:r>
                  <a:rPr lang="fr-CH" sz="1600" dirty="0" smtClean="0"/>
                  <a:t>injection: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2.45×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1600" dirty="0"/>
                  <a:t> </a:t>
                </a:r>
                <a:r>
                  <a:rPr lang="fr-CH" sz="1600" dirty="0" err="1"/>
                  <a:t>ppb</a:t>
                </a:r>
                <a:r>
                  <a:rPr lang="fr-CH" sz="1600" dirty="0"/>
                  <a:t>, </a:t>
                </a:r>
                <a:r>
                  <a:rPr lang="fr-CH" sz="1600" dirty="0" err="1"/>
                  <a:t>decreases</a:t>
                </a:r>
                <a:r>
                  <a:rPr lang="fr-CH" sz="1600" dirty="0"/>
                  <a:t> to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∼2.3×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1600" dirty="0"/>
                  <a:t> </a:t>
                </a:r>
                <a:r>
                  <a:rPr lang="fr-CH" sz="1600" dirty="0" err="1"/>
                  <a:t>ppb</a:t>
                </a:r>
                <a:r>
                  <a:rPr lang="fr-CH" sz="1600" dirty="0"/>
                  <a:t> </a:t>
                </a:r>
                <a:r>
                  <a:rPr lang="fr-CH" sz="1600" dirty="0" err="1" smtClean="0"/>
                  <a:t>during</a:t>
                </a:r>
                <a:r>
                  <a:rPr lang="fr-CH" sz="1600" dirty="0" smtClean="0"/>
                  <a:t> the flat </a:t>
                </a:r>
                <a:r>
                  <a:rPr lang="fr-CH" sz="1600" dirty="0" err="1" smtClean="0"/>
                  <a:t>bottom</a:t>
                </a:r>
                <a:r>
                  <a:rPr lang="fr-CH" sz="1600" dirty="0" smtClean="0"/>
                  <a:t>,</a:t>
                </a:r>
              </a:p>
              <a:p>
                <a:pPr algn="ctr"/>
                <a:r>
                  <a:rPr lang="fr-CH" sz="1600" dirty="0"/>
                  <a:t>n</a:t>
                </a:r>
                <a:r>
                  <a:rPr lang="fr-CH" sz="1600" dirty="0" smtClean="0"/>
                  <a:t>ominal 200 MHz voltage program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fr-CH" sz="1600" dirty="0" smtClean="0"/>
                  <a:t> MV at injection,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fr-CH" sz="1600" dirty="0"/>
                  <a:t> </a:t>
                </a:r>
                <a:r>
                  <a:rPr lang="fr-CH" sz="1600" dirty="0" smtClean="0"/>
                  <a:t>MV at flat top),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fr-CH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5" y="1293397"/>
                <a:ext cx="8878872" cy="584775"/>
              </a:xfrm>
              <a:prstGeom prst="rect">
                <a:avLst/>
              </a:prstGeom>
              <a:blipFill>
                <a:blip r:embed="rId8"/>
                <a:stretch>
                  <a:fillRect l="-274" t="-2020" b="-10101"/>
                </a:stretch>
              </a:blipFill>
              <a:ln w="15875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18138" y="167659"/>
            <a:ext cx="9144000" cy="829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1"/>
                </a:solidFill>
              </a:rPr>
              <a:t>Beam stability with 12 lower intensity bunches</a:t>
            </a: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as a function of the voltage ratio between the two RF systems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3335" y="4198189"/>
                <a:ext cx="2440989" cy="7386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 algn="ctr"/>
                <a:r>
                  <a:rPr lang="fr-CH" b="0" dirty="0" err="1" smtClean="0"/>
                  <a:t>Bunch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intensity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injected</a:t>
                </a:r>
                <a:endParaRPr lang="fr-CH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2.0×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5" y="4198189"/>
                <a:ext cx="2440989" cy="738664"/>
              </a:xfrm>
              <a:prstGeom prst="rect">
                <a:avLst/>
              </a:prstGeom>
              <a:blipFill>
                <a:blip r:embed="rId3"/>
                <a:stretch>
                  <a:fillRect l="-1737" r="-1489" b="-4878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252" y="5964692"/>
                <a:ext cx="8840928" cy="7078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fr-CH" sz="2000" dirty="0" err="1" smtClean="0"/>
                  <a:t>Improved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stability</a:t>
                </a:r>
                <a:r>
                  <a:rPr lang="fr-CH" sz="2000" dirty="0" smtClean="0"/>
                  <a:t> at flat top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large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but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oscillations     at flat </a:t>
                </a:r>
                <a:r>
                  <a:rPr lang="fr-CH" sz="2000" dirty="0" err="1" smtClean="0"/>
                  <a:t>bottom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observed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2" y="5964692"/>
                <a:ext cx="8840928" cy="707886"/>
              </a:xfrm>
              <a:prstGeom prst="rect">
                <a:avLst/>
              </a:prstGeom>
              <a:blipFill>
                <a:blip r:embed="rId4"/>
                <a:stretch>
                  <a:fillRect t="-4167" r="-1238" b="-11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12669" y="1145332"/>
            <a:ext cx="6195511" cy="2299483"/>
            <a:chOff x="3126213" y="1327368"/>
            <a:chExt cx="6195511" cy="22994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09"/>
            <a:stretch/>
          </p:blipFill>
          <p:spPr>
            <a:xfrm>
              <a:off x="3126213" y="1523731"/>
              <a:ext cx="3058271" cy="21031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33"/>
            <a:stretch/>
          </p:blipFill>
          <p:spPr>
            <a:xfrm>
              <a:off x="6265989" y="1523731"/>
              <a:ext cx="3055735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52510" y="1327368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2510" y="1327368"/>
                  <a:ext cx="177638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939944" y="1327368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944" y="1327368"/>
                  <a:ext cx="177638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820446" y="3434888"/>
            <a:ext cx="6187734" cy="2292144"/>
            <a:chOff x="3046009" y="3893467"/>
            <a:chExt cx="6187734" cy="22921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1"/>
            <a:stretch/>
          </p:blipFill>
          <p:spPr>
            <a:xfrm>
              <a:off x="3046009" y="4082491"/>
              <a:ext cx="3042716" cy="21031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42"/>
            <a:stretch/>
          </p:blipFill>
          <p:spPr>
            <a:xfrm>
              <a:off x="6154209" y="4065958"/>
              <a:ext cx="3079534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77632" y="3893467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632" y="3893467"/>
                  <a:ext cx="177638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1963" y="3905295"/>
                  <a:ext cx="17763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sub>
                        </m:s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400" b="1" i="1" smtClean="0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63" y="3905295"/>
                  <a:ext cx="177638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336" y="1903827"/>
                <a:ext cx="2440989" cy="7386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 algn="ctr"/>
                <a:r>
                  <a:rPr lang="fr-CH" b="0" dirty="0" smtClean="0"/>
                  <a:t>Bunch </a:t>
                </a:r>
                <a:r>
                  <a:rPr lang="fr-CH" b="0" dirty="0" err="1" smtClean="0"/>
                  <a:t>intensity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injected</a:t>
                </a:r>
                <a:endParaRPr lang="fr-CH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1.95×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6" y="1903827"/>
                <a:ext cx="2440989" cy="738664"/>
              </a:xfrm>
              <a:prstGeom prst="rect">
                <a:avLst/>
              </a:prstGeom>
              <a:blipFill>
                <a:blip r:embed="rId13"/>
                <a:stretch>
                  <a:fillRect l="-1737" r="-1489" b="-5691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62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90919</TotalTime>
  <Words>1085</Words>
  <Application>Microsoft Office PowerPoint</Application>
  <PresentationFormat>On-screen Show (4:3)</PresentationFormat>
  <Paragraphs>279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 Longitudinal stability        of 12 bunches  s 31st of July 2018</vt:lpstr>
      <vt:lpstr>MD 12 high intensity bunches, double RF operation Study of effects of the voltage ratio V_800/V_200 on beam stability</vt:lpstr>
      <vt:lpstr>Stability threshold during ramp, 12 bunches Energy dependence in a single RF system</vt:lpstr>
      <vt:lpstr>Intensity treshold during ramp, feedback off 12 bunches SRF: simulations vs measurements</vt:lpstr>
      <vt:lpstr>Stability treshold during ramp 12 bunches: simulations vs measurements</vt:lpstr>
      <vt:lpstr>Stability threshold at flat top Comparison between ramp simulations and measurements</vt:lpstr>
      <vt:lpstr>Instability at flat bottom</vt:lpstr>
      <vt:lpstr>Beam stability with 12 highest intensity bunches as a function of the voltage ratio between the two RF systems</vt:lpstr>
      <vt:lpstr>PowerPoint Presentation</vt:lpstr>
      <vt:lpstr>PowerPoint Presentation</vt:lpstr>
      <vt:lpstr>Bunch length (FB) versus bunch intensity           for different V_800/V_200 voltage ratios</vt:lpstr>
      <vt:lpstr>Bunch profile evolution during cycle,                 large tails at FB with a large voltage ratio (0.25)</vt:lpstr>
      <vt:lpstr>Synchrotron frequency distribution during cycle for different voltage ratios with 〖ϕ_800-ϕ〗_200=π  (BSM)</vt:lpstr>
      <vt:lpstr>Synchrotron frequency distribution, V_800/V_200=0.15 Effect of phase shift between the two RF systems</vt:lpstr>
      <vt:lpstr>Maximum emittance during cycle for different voltage ratios V_800/V_200 with 〖ϕ_800-ϕ〗_200=π  (BSM) </vt:lpstr>
      <vt:lpstr>Critical emittance at flat bottom Effect of phase shift between both RF systems</vt:lpstr>
      <vt:lpstr>Synchrotron frequency distribution and intensity effects An example from simulations at flat bottom, 2 RF, V_800=0.1×V_200</vt:lpstr>
      <vt:lpstr>Bunch length (FT) versus bunch intensity           for different V_800/V_200 voltage ratios</vt:lpstr>
      <vt:lpstr>Conclusion</vt:lpstr>
      <vt:lpstr>PowerPoint Presentation</vt:lpstr>
      <vt:lpstr>Synchrotron frequency distribution and intensity effects An example from simulations at flat bottom, 1RF vs 2 RF (10%)</vt:lpstr>
      <vt:lpstr>Bunch length comparison with different voltage ratio (&gt;0)</vt:lpstr>
      <vt:lpstr>Bunch length comparison with different voltage ratio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4101</cp:revision>
  <cp:lastPrinted>2018-07-31T08:55:26Z</cp:lastPrinted>
  <dcterms:created xsi:type="dcterms:W3CDTF">2014-07-23T07:54:45Z</dcterms:created>
  <dcterms:modified xsi:type="dcterms:W3CDTF">2018-08-01T04:47:49Z</dcterms:modified>
</cp:coreProperties>
</file>