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sldIdLst>
    <p:sldId id="257" r:id="rId2"/>
    <p:sldId id="258" r:id="rId3"/>
    <p:sldId id="261" r:id="rId4"/>
    <p:sldId id="259" r:id="rId5"/>
    <p:sldId id="268" r:id="rId6"/>
    <p:sldId id="271" r:id="rId7"/>
    <p:sldId id="267" r:id="rId8"/>
    <p:sldId id="265" r:id="rId9"/>
    <p:sldId id="266" r:id="rId10"/>
    <p:sldId id="262" r:id="rId11"/>
    <p:sldId id="269" r:id="rId12"/>
    <p:sldId id="270" r:id="rId13"/>
    <p:sldId id="272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04282"/>
    <a:srgbClr val="0B387C"/>
    <a:srgbClr val="0055A0"/>
    <a:srgbClr val="0C37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 snapToObjects="1">
      <p:cViewPr varScale="1">
        <p:scale>
          <a:sx n="128" d="100"/>
          <a:sy n="128" d="100"/>
        </p:scale>
        <p:origin x="918" y="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bg>
      <p:bgPr>
        <a:solidFill>
          <a:srgbClr val="1042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logooutline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000" y="2181663"/>
            <a:ext cx="2520000" cy="2494674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1"/>
          <p:cNvSpPr>
            <a:spLocks noGrp="1"/>
          </p:cNvSpPr>
          <p:nvPr>
            <p:ph type="dt" sz="half" idx="2"/>
          </p:nvPr>
        </p:nvSpPr>
        <p:spPr>
          <a:xfrm>
            <a:off x="2969335" y="63623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FD808-6B56-4447-9401-2398D08EE3C0}" type="datetime1">
              <a:rPr lang="en-US" smtClean="0"/>
              <a:pPr/>
              <a:t>18/08/28</a:t>
            </a:fld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Document reference</a:t>
            </a:r>
            <a:endParaRPr lang="en-US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6356350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Edit Master text styles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>
          <a:xfrm>
            <a:off x="2969335" y="63623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FD808-6B56-4447-9401-2398D08EE3C0}" type="datetime1">
              <a:rPr lang="en-US" smtClean="0"/>
              <a:pPr/>
              <a:t>18/08/28</a:t>
            </a:fld>
            <a:endParaRPr lang="en-US" dirty="0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Document reference</a:t>
            </a:r>
            <a:endParaRPr lang="en-US" dirty="0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6356350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558797" y="802197"/>
            <a:ext cx="4759514" cy="4759514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none"/>
        </p:style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Edit Master text styles</a:t>
            </a:r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>
          <a:xfrm>
            <a:off x="2969335" y="63623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FD808-6B56-4447-9401-2398D08EE3C0}" type="datetime1">
              <a:rPr lang="en-US" smtClean="0"/>
              <a:pPr/>
              <a:t>18/08/28</a:t>
            </a:fld>
            <a:endParaRPr lang="en-US" dirty="0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Document reference</a:t>
            </a:r>
            <a:endParaRPr lang="en-US" dirty="0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6356350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Diapositive de titre">
    <p:bg>
      <p:bgPr>
        <a:solidFill>
          <a:srgbClr val="1042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LOGOfin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6267" y="2703284"/>
            <a:ext cx="1172455" cy="1467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8497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Diapositive de titre">
    <p:bg>
      <p:bgPr>
        <a:solidFill>
          <a:srgbClr val="1042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LOGOfin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6267" y="2703284"/>
            <a:ext cx="1172455" cy="1467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4612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Diapositive de titr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ogoOutline.ai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000" y="2169000"/>
            <a:ext cx="2520000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9186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Diapositive de tit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logoBadgeWeb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3090" y="2878269"/>
            <a:ext cx="1221946" cy="1535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3250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444814"/>
            <a:ext cx="8226854" cy="940443"/>
          </a:xfrm>
        </p:spPr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2"/>
          </p:nvPr>
        </p:nvSpPr>
        <p:spPr>
          <a:xfrm>
            <a:off x="2969335" y="63623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FD808-6B56-4447-9401-2398D08EE3C0}" type="datetime1">
              <a:rPr lang="en-US" smtClean="0"/>
              <a:pPr/>
              <a:t>18/08/28</a:t>
            </a:fld>
            <a:endParaRPr lang="en-US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Document reference</a:t>
            </a:r>
            <a:endParaRPr lang="en-US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6356350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Espace réservé du texte 2"/>
          <p:cNvSpPr>
            <a:spLocks noGrp="1"/>
          </p:cNvSpPr>
          <p:nvPr>
            <p:ph type="body" idx="10"/>
          </p:nvPr>
        </p:nvSpPr>
        <p:spPr>
          <a:xfrm>
            <a:off x="457200" y="3391124"/>
            <a:ext cx="2743200" cy="419653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702255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444814"/>
            <a:ext cx="8226854" cy="940443"/>
          </a:xfrm>
        </p:spPr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Espace réservé du texte 2"/>
          <p:cNvSpPr>
            <a:spLocks noGrp="1"/>
          </p:cNvSpPr>
          <p:nvPr>
            <p:ph type="body" idx="10"/>
          </p:nvPr>
        </p:nvSpPr>
        <p:spPr>
          <a:xfrm>
            <a:off x="457200" y="3391124"/>
            <a:ext cx="2743200" cy="419653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576372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2"/>
          </p:nvPr>
        </p:nvSpPr>
        <p:spPr>
          <a:xfrm>
            <a:off x="2969335" y="63623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FD808-6B56-4447-9401-2398D08EE3C0}" type="datetime1">
              <a:rPr lang="en-US" smtClean="0"/>
              <a:pPr/>
              <a:t>18/08/28</a:t>
            </a:fld>
            <a:endParaRPr lang="en-US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Document reference</a:t>
            </a:r>
            <a:endParaRPr lang="en-US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6356350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7132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3657600" cy="4350384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350385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>
          <a:xfrm>
            <a:off x="2969335" y="63623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FD808-6B56-4447-9401-2398D08EE3C0}" type="datetime1">
              <a:rPr lang="en-US" smtClean="0"/>
              <a:pPr/>
              <a:t>18/08/28</a:t>
            </a:fld>
            <a:endParaRPr lang="en-US" dirty="0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Document reference</a:t>
            </a:r>
            <a:endParaRPr lang="en-US" dirty="0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6356350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893977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5101967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Edit Master text styles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5101967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Edit Master text styles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1269777"/>
            <a:ext cx="4040188" cy="368665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1269777"/>
            <a:ext cx="4041775" cy="368665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1"/>
          <p:cNvSpPr>
            <a:spLocks noGrp="1"/>
          </p:cNvSpPr>
          <p:nvPr>
            <p:ph type="dt" sz="half" idx="10"/>
          </p:nvPr>
        </p:nvSpPr>
        <p:spPr>
          <a:xfrm>
            <a:off x="2969335" y="63623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FD808-6B56-4447-9401-2398D08EE3C0}" type="datetime1">
              <a:rPr lang="en-US" smtClean="0"/>
              <a:pPr/>
              <a:t>18/08/28</a:t>
            </a:fld>
            <a:endParaRPr lang="en-US" dirty="0"/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18275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Document reference</a:t>
            </a:r>
            <a:endParaRPr lang="en-US" dirty="0"/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85376" y="6356350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457200" y="233492"/>
            <a:ext cx="8226854" cy="940443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fr-CH" dirty="0" smtClean="0"/>
              <a:t>Cliquez et modifiez le titre</a:t>
            </a:r>
            <a:endParaRPr kumimoji="0" lang="en-US" dirty="0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457200" y="1325606"/>
            <a:ext cx="8226854" cy="4667421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CH" dirty="0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CH" dirty="0" smtClean="0"/>
              <a:t>Deuxième niveau</a:t>
            </a:r>
          </a:p>
          <a:p>
            <a:pPr lvl="2" eaLnBrk="1" latinLnBrk="0" hangingPunct="1"/>
            <a:r>
              <a:rPr kumimoji="0" lang="fr-CH" dirty="0" smtClean="0"/>
              <a:t>Troisième niveau</a:t>
            </a:r>
          </a:p>
          <a:p>
            <a:pPr lvl="3" eaLnBrk="1" latinLnBrk="0" hangingPunct="1"/>
            <a:r>
              <a:rPr kumimoji="0" lang="fr-CH" dirty="0" smtClean="0"/>
              <a:t>Quatrième niveau</a:t>
            </a:r>
          </a:p>
          <a:p>
            <a:pPr lvl="4" eaLnBrk="1" latinLnBrk="0" hangingPunct="1"/>
            <a:r>
              <a:rPr kumimoji="0" lang="fr-CH" dirty="0" smtClean="0"/>
              <a:t>Cinquième niveau</a:t>
            </a:r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2969335" y="63623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FD808-6B56-4447-9401-2398D08EE3C0}" type="datetime1">
              <a:rPr lang="en-US" smtClean="0"/>
              <a:pPr/>
              <a:t>18/08/28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Document reference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6356350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Image 9" descr="bande-02.eps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" y="6150798"/>
            <a:ext cx="9464580" cy="70720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6" r:id="rId2"/>
    <p:sldLayoutId id="2147483677" r:id="rId3"/>
    <p:sldLayoutId id="2147483678" r:id="rId4"/>
    <p:sldLayoutId id="2147483681" r:id="rId5"/>
    <p:sldLayoutId id="2147483680" r:id="rId6"/>
    <p:sldLayoutId id="2147483679" r:id="rId7"/>
    <p:sldLayoutId id="2147483664" r:id="rId8"/>
    <p:sldLayoutId id="2147483665" r:id="rId9"/>
    <p:sldLayoutId id="2147483667" r:id="rId10"/>
    <p:sldLayoutId id="2147483668" r:id="rId11"/>
    <p:sldLayoutId id="2147483669" r:id="rId12"/>
    <p:sldLayoutId id="2147483674" r:id="rId13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93776" indent="-457200" algn="l" rtl="0" eaLnBrk="1" latinLnBrk="0" hangingPunct="1">
        <a:spcBef>
          <a:spcPct val="20000"/>
        </a:spcBef>
        <a:buClr>
          <a:schemeClr val="tx1"/>
        </a:buClr>
        <a:buSzPct val="80000"/>
        <a:buFont typeface="Arial"/>
        <a:buChar char="•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905256" indent="-457200" algn="l" rtl="0" eaLnBrk="1" latinLnBrk="0" hangingPunct="1">
        <a:spcBef>
          <a:spcPct val="20000"/>
        </a:spcBef>
        <a:buClr>
          <a:schemeClr val="tx1"/>
        </a:buClr>
        <a:buSzPct val="90000"/>
        <a:buFont typeface="Arial"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92708" indent="-342900" algn="l" rtl="0" eaLnBrk="1" latinLnBrk="0" hangingPunct="1">
        <a:spcBef>
          <a:spcPct val="20000"/>
        </a:spcBef>
        <a:buClr>
          <a:schemeClr val="tx1"/>
        </a:buClr>
        <a:buSzPct val="85000"/>
        <a:buFont typeface="Arial"/>
        <a:buChar char="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85316" indent="-342900" algn="l" rtl="0" eaLnBrk="1" latinLnBrk="0" hangingPunct="1">
        <a:spcBef>
          <a:spcPct val="20000"/>
        </a:spcBef>
        <a:buClr>
          <a:schemeClr val="tx1"/>
        </a:buClr>
        <a:buSzPct val="90000"/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50492" indent="-342900" algn="l" rtl="0" eaLnBrk="1" latinLnBrk="0" hangingPunct="1">
        <a:spcBef>
          <a:spcPct val="20000"/>
        </a:spcBef>
        <a:buClr>
          <a:schemeClr val="tx1"/>
        </a:buClr>
        <a:buSzPct val="100000"/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schwarz\cernbox\BLonD_files\Measurements\MD_180809_analysis\data_analysis\filInt_filFoll_allFBonoff.png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schwarz\cernbox\BLonD_files\Measurements\MD_180809_analysis\data_analysis\FBoffAuto\aaa_rampLoss_filBint_FBoffAuto.png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0.xml"/><Relationship Id="rId5" Type="http://schemas.openxmlformats.org/officeDocument/2006/relationships/image" Target="file:///C:\Users\schwarz\cernbox\BLonD_files\Measurements\MD_180809_analysis\data_analysis\FBoffAuto\aaa_rampLoss_filBL_FBoffAuto.png" TargetMode="Externa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schwarz\cernbox\BLonD_files\Measurements\MD_180809_analysis\data_analysis\filBL_filInt_CurvesallFBonoff.png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schwarz\cernbox\BLonD_files\Measurements\MD_180809_analysis\data_analysis\FBoffAuto\twinCaseFBoff.png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0.xml"/><Relationship Id="rId5" Type="http://schemas.openxmlformats.org/officeDocument/2006/relationships/image" Target="file:///C:\Users\schwarz\cernbox\BLonD_files\Measurements\MD_180809_analysis\data_analysis\FBoffAuto\twinCaseFBoffZoom.png" TargetMode="Externa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schwarz\cernbox\BLonD_files\Measurements\MD_180809_analysis\data_analysis\FBoffAuto\bunchLengthMD_131.png" TargetMode="External"/><Relationship Id="rId7" Type="http://schemas.openxmlformats.org/officeDocument/2006/relationships/image" Target="file:///C:\Users\schwarz\cernbox\BLonD_files\Measurements\MD_180809_analysis\data_analysis\redEm_halfFB_highInt\bunchLengthMD_208.png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8.png"/><Relationship Id="rId5" Type="http://schemas.openxmlformats.org/officeDocument/2006/relationships/image" Target="file:///C:\Users\schwarz\cernbox\BLonD_files\Measurements\MD_180809_analysis\data_analysis\redEm_halfFB_highInt\bunchLengthMD_220.png" TargetMode="Externa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schwarz\cernbox\BLonD_files\Measurements\MD_180809_analysis\data_analysis\injBL_injIntallFBonoff.png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schwarz\cernbox\BLonD_files\Measurements\MD_180809_analysis\data_analysis\filBL_filInt_Curves_withErrorBarsallFBonoff.png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Relationship Id="rId5" Type="http://schemas.openxmlformats.org/officeDocument/2006/relationships/image" Target="file:///C:\Users\schwarz\cernbox\BLonD_files\Measurements\MD_180809_analysis\data_analysis\filBL_filInt_allFBonoff.png" TargetMode="Externa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schwarz\cernbox\BLonD_files\Measurements\MD_180809_analysis\data_analysis\filBL_filInt_CurvesallFBonoff.png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Relationship Id="rId5" Type="http://schemas.openxmlformats.org/officeDocument/2006/relationships/image" Target="file:///C:\Users\schwarz\cernbox\BLonD_files\Measurements\MD_180809_analysis\data_analysis\filBL_filInt_allFBonoff.png" TargetMode="Externa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schwarz\cernbox\BLonD_files\Measurements\MD_180809_analysis\data_analysis\FBoffAuto\aaa_instabTime_filBint_FBoffAuto.png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image" Target="file:///C:\Users\schwarz\cernbox\BLonD_files\Measurements\MD_180809_analysis\data_analysis\FBoffAuto\aaa_instabTime_filBL_FBoffAuto.png" TargetMode="Externa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schwarz\cernbox\BLonD_files\Measurements\MD_180809_analysis\data_analysis\traces_MD_331.png" TargetMode="External"/><Relationship Id="rId7" Type="http://schemas.openxmlformats.org/officeDocument/2006/relationships/image" Target="file:///C:\Users\schwarz\cernbox\BLonD_files\Measurements\MD_180809_analysis\data_analysis\traces_MD_331_b10.png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8.png"/><Relationship Id="rId5" Type="http://schemas.openxmlformats.org/officeDocument/2006/relationships/image" Target="file:///C:\Users\schwarz\cernbox\BLonD_files\Measurements\MD_180809_analysis\data_analysis\traces_MD_331_b0.png" TargetMode="Externa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schwarz\cernbox\BLonD_files\Measurements\MD_180809_analysis\data_analysis\traces_MD_331.png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Relationship Id="rId6" Type="http://schemas.openxmlformats.org/officeDocument/2006/relationships/image" Target="file:///C:\Users\schwarz\cernbox\BLonD_files\Measurements\MD_180809_analysis\data_analysis\modeAmplitudes_MD_331.png" TargetMode="Externa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616014"/>
            <a:ext cx="8226854" cy="94044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Longitudinal instability of 12 bunches on the SPS flat bottom</a:t>
            </a:r>
            <a:br>
              <a:rPr lang="en-US" dirty="0" smtClean="0"/>
            </a:br>
            <a:r>
              <a:rPr lang="en-US" dirty="0" smtClean="0"/>
              <a:t>- Measurements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 smtClean="0"/>
              <a:t>08/28/18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12039" y="6356350"/>
            <a:ext cx="3566317" cy="365125"/>
          </a:xfrm>
        </p:spPr>
        <p:txBody>
          <a:bodyPr/>
          <a:lstStyle/>
          <a:p>
            <a:r>
              <a:rPr lang="en-US" dirty="0" smtClean="0"/>
              <a:t>12 bunches on SPS flat bottom - Measurements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8" name="Text Placeholder 5"/>
          <p:cNvSpPr txBox="1">
            <a:spLocks/>
          </p:cNvSpPr>
          <p:nvPr/>
        </p:nvSpPr>
        <p:spPr>
          <a:xfrm>
            <a:off x="457199" y="4601980"/>
            <a:ext cx="8611849" cy="1476531"/>
          </a:xfrm>
          <a:prstGeom prst="rect">
            <a:avLst/>
          </a:prstGeom>
        </p:spPr>
        <p:txBody>
          <a:bodyPr vert="horz" lIns="45720" tIns="0" rIns="45720" bIns="0" anchor="b">
            <a:normAutofit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Arial"/>
              <a:buNone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5256" indent="-4572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None/>
              <a:defRPr kumimoji="0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2708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85000"/>
              <a:buFont typeface="Arial"/>
              <a:buNone/>
              <a:defRPr kumimoji="0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85316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None/>
              <a:defRPr kumimoji="0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50492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Arial"/>
              <a:buNone/>
              <a:defRPr kumimoji="0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/>
              <a:t>Participants:</a:t>
            </a:r>
          </a:p>
          <a:p>
            <a:r>
              <a:rPr lang="en-US" sz="1800" dirty="0" smtClean="0"/>
              <a:t>A. Lasheen, </a:t>
            </a:r>
            <a:r>
              <a:rPr lang="en-US" sz="1800" dirty="0"/>
              <a:t>J. </a:t>
            </a:r>
            <a:r>
              <a:rPr lang="en-US" sz="1800" dirty="0" err="1" smtClean="0"/>
              <a:t>Repond</a:t>
            </a:r>
            <a:r>
              <a:rPr lang="en-US" sz="1800" dirty="0" smtClean="0"/>
              <a:t>, </a:t>
            </a:r>
            <a:r>
              <a:rPr lang="en-US" sz="1800" dirty="0"/>
              <a:t>M. </a:t>
            </a:r>
            <a:r>
              <a:rPr lang="en-US" sz="1800" dirty="0" smtClean="0"/>
              <a:t>Schwarz, E. </a:t>
            </a:r>
            <a:r>
              <a:rPr lang="en-US" sz="1800" dirty="0" err="1" smtClean="0"/>
              <a:t>Shaposhnikova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Acknowledgements:</a:t>
            </a:r>
          </a:p>
          <a:p>
            <a:r>
              <a:rPr lang="en-US" sz="1800" dirty="0" smtClean="0"/>
              <a:t>H. Bartosik, T. </a:t>
            </a:r>
            <a:r>
              <a:rPr lang="en-US" sz="1800" dirty="0" err="1" smtClean="0"/>
              <a:t>Bohl</a:t>
            </a:r>
            <a:r>
              <a:rPr lang="en-US" sz="1800" dirty="0" smtClean="0"/>
              <a:t>, G. </a:t>
            </a:r>
            <a:r>
              <a:rPr lang="en-US" sz="1800" dirty="0" err="1" smtClean="0"/>
              <a:t>Papotti</a:t>
            </a:r>
            <a:r>
              <a:rPr lang="en-US" sz="1800" dirty="0" smtClean="0"/>
              <a:t>, SPS&amp;PS operator team</a:t>
            </a:r>
          </a:p>
          <a:p>
            <a:endParaRPr lang="en-US" dirty="0" smtClean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0"/>
          </p:nvPr>
        </p:nvSpPr>
        <p:spPr>
          <a:xfrm>
            <a:off x="457199" y="3548592"/>
            <a:ext cx="2743200" cy="419653"/>
          </a:xfrm>
        </p:spPr>
        <p:txBody>
          <a:bodyPr>
            <a:normAutofit/>
          </a:bodyPr>
          <a:lstStyle/>
          <a:p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4054996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4BFD808-6B56-4447-9401-2398D08EE3C0}" type="datetime1">
              <a:rPr lang="en-US" smtClean="0"/>
              <a:pPr/>
              <a:t>18/08/28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Document reference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57"/>
          <a:stretch/>
        </p:blipFill>
        <p:spPr>
          <a:xfrm>
            <a:off x="372252" y="835189"/>
            <a:ext cx="4145909" cy="2893102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457200" y="52467"/>
            <a:ext cx="8226854" cy="554636"/>
          </a:xfrm>
          <a:prstGeom prst="rect">
            <a:avLst/>
          </a:prstGeom>
        </p:spPr>
        <p:txBody>
          <a:bodyPr vert="horz" lIns="45720" rIns="45720" anchor="ctr">
            <a:normAutofit fontScale="97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Losses and instability</a:t>
            </a:r>
            <a:endParaRPr lang="en-GB" sz="3200" dirty="0"/>
          </a:p>
        </p:txBody>
      </p:sp>
      <p:sp>
        <p:nvSpPr>
          <p:cNvPr id="10" name="Text Placeholder 2"/>
          <p:cNvSpPr txBox="1">
            <a:spLocks/>
          </p:cNvSpPr>
          <p:nvPr/>
        </p:nvSpPr>
        <p:spPr>
          <a:xfrm>
            <a:off x="4570627" y="778462"/>
            <a:ext cx="4443751" cy="858408"/>
          </a:xfrm>
          <a:prstGeom prst="rect">
            <a:avLst/>
          </a:prstGeom>
        </p:spPr>
        <p:txBody>
          <a:bodyPr vert="horz" lIns="45720" tIns="0" rIns="45720" bIns="0" anchor="b">
            <a:normAutofit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Arial"/>
              <a:buNone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5256" indent="-4572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None/>
              <a:defRPr kumimoji="0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2708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85000"/>
              <a:buFont typeface="Arial"/>
              <a:buNone/>
              <a:defRPr kumimoji="0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85316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None/>
              <a:defRPr kumimoji="0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50492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Arial"/>
              <a:buNone/>
              <a:defRPr kumimoji="0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Losses higher with FB on, because</a:t>
            </a:r>
          </a:p>
          <a:p>
            <a:pPr marL="1191006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injection phase error &lt; -40⁰, for high intensity</a:t>
            </a:r>
          </a:p>
          <a:p>
            <a:pPr marL="1191006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reference phase error &lt; -15⁰, for low intensity</a:t>
            </a:r>
          </a:p>
        </p:txBody>
      </p:sp>
      <p:sp>
        <p:nvSpPr>
          <p:cNvPr id="11" name="Oval 10"/>
          <p:cNvSpPr/>
          <p:nvPr/>
        </p:nvSpPr>
        <p:spPr>
          <a:xfrm>
            <a:off x="2879394" y="1143152"/>
            <a:ext cx="1377813" cy="493718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/>
          <p:cNvSpPr/>
          <p:nvPr/>
        </p:nvSpPr>
        <p:spPr>
          <a:xfrm>
            <a:off x="1959949" y="2428404"/>
            <a:ext cx="1009386" cy="387689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75647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4BFD808-6B56-4447-9401-2398D08EE3C0}" type="datetime1">
              <a:rPr lang="en-US" smtClean="0"/>
              <a:pPr/>
              <a:t>18/08/28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Document reference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52467"/>
            <a:ext cx="8226854" cy="554636"/>
          </a:xfrm>
          <a:prstGeom prst="rect">
            <a:avLst/>
          </a:prstGeom>
        </p:spPr>
        <p:txBody>
          <a:bodyPr vert="horz" lIns="45720" rIns="45720" anchor="ctr">
            <a:normAutofit fontScale="97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Losses and instability</a:t>
            </a:r>
            <a:endParaRPr lang="en-GB" sz="3200" dirty="0"/>
          </a:p>
        </p:txBody>
      </p:sp>
      <p:sp>
        <p:nvSpPr>
          <p:cNvPr id="10" name="Text Placeholder 2"/>
          <p:cNvSpPr txBox="1">
            <a:spLocks/>
          </p:cNvSpPr>
          <p:nvPr/>
        </p:nvSpPr>
        <p:spPr>
          <a:xfrm>
            <a:off x="4572000" y="712034"/>
            <a:ext cx="4443751" cy="1610502"/>
          </a:xfrm>
          <a:prstGeom prst="rect">
            <a:avLst/>
          </a:prstGeom>
        </p:spPr>
        <p:txBody>
          <a:bodyPr vert="horz" lIns="45720" tIns="0" rIns="45720" bIns="0" anchor="b">
            <a:normAutofit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Arial"/>
              <a:buNone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5256" indent="-4572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None/>
              <a:defRPr kumimoji="0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2708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85000"/>
              <a:buFont typeface="Arial"/>
              <a:buNone/>
              <a:defRPr kumimoji="0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85316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None/>
              <a:defRPr kumimoji="0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50492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Arial"/>
              <a:buNone/>
              <a:defRPr kumimoji="0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Losses for data taken at same machine condition (transverse adjustment, reference &amp; injection phase, time of day)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For similar intensity, stable beams have more losses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For similar bunch length, stable beams have less losses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324" y="554258"/>
            <a:ext cx="4237725" cy="317829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113" y="3679707"/>
            <a:ext cx="4237725" cy="3178293"/>
          </a:xfrm>
          <a:prstGeom prst="rect">
            <a:avLst/>
          </a:prstGeom>
        </p:spPr>
      </p:pic>
      <p:sp>
        <p:nvSpPr>
          <p:cNvPr id="14" name="Text Placeholder 2"/>
          <p:cNvSpPr txBox="1">
            <a:spLocks/>
          </p:cNvSpPr>
          <p:nvPr/>
        </p:nvSpPr>
        <p:spPr>
          <a:xfrm>
            <a:off x="4572000" y="3717182"/>
            <a:ext cx="4443751" cy="525275"/>
          </a:xfrm>
          <a:prstGeom prst="rect">
            <a:avLst/>
          </a:prstGeom>
        </p:spPr>
        <p:txBody>
          <a:bodyPr vert="horz" lIns="45720" tIns="0" rIns="45720" bIns="0" anchor="b">
            <a:normAutofit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Arial"/>
              <a:buNone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5256" indent="-4572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None/>
              <a:defRPr kumimoji="0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2708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85000"/>
              <a:buFont typeface="Arial"/>
              <a:buNone/>
              <a:defRPr kumimoji="0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85316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None/>
              <a:defRPr kumimoji="0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50492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Arial"/>
              <a:buNone/>
              <a:defRPr kumimoji="0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For similar bunch length, stable beams have less losses</a:t>
            </a:r>
          </a:p>
        </p:txBody>
      </p:sp>
    </p:spTree>
    <p:extLst>
      <p:ext uri="{BB962C8B-B14F-4D97-AF65-F5344CB8AC3E}">
        <p14:creationId xmlns:p14="http://schemas.microsoft.com/office/powerpoint/2010/main" val="34357774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4BFD808-6B56-4447-9401-2398D08EE3C0}" type="datetime1">
              <a:rPr lang="en-US" smtClean="0"/>
              <a:pPr/>
              <a:t>18/08/28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0" y="6356350"/>
            <a:ext cx="3506356" cy="365125"/>
          </a:xfrm>
        </p:spPr>
        <p:txBody>
          <a:bodyPr/>
          <a:lstStyle/>
          <a:p>
            <a:r>
              <a:rPr lang="en-US" dirty="0"/>
              <a:t>12 bunches on SPS flat bottom - Measurements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52467"/>
            <a:ext cx="8226854" cy="554636"/>
          </a:xfrm>
          <a:prstGeom prst="rect">
            <a:avLst/>
          </a:prstGeom>
        </p:spPr>
        <p:txBody>
          <a:bodyPr vert="horz" lIns="45720" rIns="45720" anchor="ctr">
            <a:normAutofit fontScale="67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Flat bottom instability for different machine and beam parameters</a:t>
            </a:r>
            <a:endParaRPr lang="en-GB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143406" y="461322"/>
            <a:ext cx="885718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Summary: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Data for intensity 1.1e11 ppb show </a:t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/>
              <a:t>coupled bunch?) </a:t>
            </a:r>
            <a:r>
              <a:rPr lang="en-US" dirty="0" smtClean="0"/>
              <a:t>instability threshold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Instability occurs earlier with</a:t>
            </a:r>
            <a:br>
              <a:rPr lang="en-US" dirty="0" smtClean="0"/>
            </a:br>
            <a:r>
              <a:rPr lang="en-US" dirty="0" smtClean="0"/>
              <a:t>increasing intensity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‘Mode analysis’ does not show single</a:t>
            </a:r>
            <a:br>
              <a:rPr lang="en-US" dirty="0" smtClean="0"/>
            </a:br>
            <a:r>
              <a:rPr lang="en-US" dirty="0" smtClean="0"/>
              <a:t>mode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2033" y="3784141"/>
            <a:ext cx="88571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Next steps: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Need more data for 12 bunches and nominal intensity and below for better statistics (unfortunately no MD last week)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Study instability without influence of FB and phase loop after </a:t>
            </a:r>
            <a:r>
              <a:rPr lang="en-US" dirty="0" err="1" smtClean="0"/>
              <a:t>filamentation</a:t>
            </a:r>
            <a:r>
              <a:rPr lang="en-US" dirty="0" smtClean="0"/>
              <a:t> (1</a:t>
            </a:r>
            <a:r>
              <a:rPr lang="en-US" baseline="30000" dirty="0" smtClean="0"/>
              <a:t>st</a:t>
            </a:r>
            <a:r>
              <a:rPr lang="en-US" dirty="0" smtClean="0"/>
              <a:t> bunch should not be unstable)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Measurements for 24, 48, 72 bunches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51"/>
          <a:stretch/>
        </p:blipFill>
        <p:spPr>
          <a:xfrm>
            <a:off x="4572000" y="531462"/>
            <a:ext cx="4156467" cy="2897538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209234" y="5538467"/>
            <a:ext cx="8226854" cy="554636"/>
          </a:xfrm>
          <a:prstGeom prst="rect">
            <a:avLst/>
          </a:prstGeom>
        </p:spPr>
        <p:txBody>
          <a:bodyPr vert="horz" lIns="45720" rIns="45720" anchor="ctr">
            <a:normAutofit fontScale="97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Thank you for your attention!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7189021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4BFD808-6B56-4447-9401-2398D08EE3C0}" type="datetime1">
              <a:rPr lang="en-US" smtClean="0"/>
              <a:pPr/>
              <a:t>18/08/28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Document reference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52467"/>
            <a:ext cx="8226854" cy="554636"/>
          </a:xfrm>
          <a:prstGeom prst="rect">
            <a:avLst/>
          </a:prstGeom>
        </p:spPr>
        <p:txBody>
          <a:bodyPr vert="horz" lIns="45720" rIns="45720" anchor="ctr">
            <a:normAutofit fontScale="97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Similar after </a:t>
            </a:r>
            <a:r>
              <a:rPr lang="en-US" sz="3200" dirty="0" err="1" smtClean="0"/>
              <a:t>filamentation</a:t>
            </a:r>
            <a:endParaRPr lang="en-GB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7103"/>
            <a:ext cx="4636734" cy="520908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4520" y="607103"/>
            <a:ext cx="4636734" cy="52090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40876" y="5816183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time / s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3230380" y="697043"/>
            <a:ext cx="884420" cy="2023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7719910" y="697042"/>
            <a:ext cx="884420" cy="2023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77539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4BFD808-6B56-4447-9401-2398D08EE3C0}" type="datetime1">
              <a:rPr lang="en-US" smtClean="0"/>
              <a:pPr/>
              <a:t>18/08/28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0" y="6356350"/>
            <a:ext cx="3506356" cy="365125"/>
          </a:xfrm>
        </p:spPr>
        <p:txBody>
          <a:bodyPr/>
          <a:lstStyle/>
          <a:p>
            <a:r>
              <a:rPr lang="en-US" dirty="0"/>
              <a:t>12 bunches on SPS flat bottom - Measurements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52467"/>
            <a:ext cx="8226854" cy="554636"/>
          </a:xfrm>
          <a:prstGeom prst="rect">
            <a:avLst/>
          </a:prstGeom>
        </p:spPr>
        <p:txBody>
          <a:bodyPr vert="horz" lIns="45720" rIns="45720" anchor="ctr">
            <a:normAutofit fontScale="67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Flat bottom instability for different machine and beam parameters</a:t>
            </a:r>
            <a:endParaRPr lang="en-GB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143406" y="461322"/>
            <a:ext cx="885718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Setup</a:t>
            </a:r>
            <a:r>
              <a:rPr lang="en-US" dirty="0" smtClean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MD 9 August 2018: 12 </a:t>
            </a:r>
            <a:r>
              <a:rPr lang="en-US" dirty="0"/>
              <a:t>bunches, 25ns </a:t>
            </a:r>
            <a:r>
              <a:rPr lang="en-US" dirty="0" smtClean="0"/>
              <a:t>spacing, Q20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Intensity</a:t>
            </a:r>
            <a:r>
              <a:rPr lang="en-US" dirty="0" smtClean="0"/>
              <a:t> variable: </a:t>
            </a:r>
            <a:r>
              <a:rPr lang="en-US" b="1" dirty="0" smtClean="0"/>
              <a:t>0.8e11 to</a:t>
            </a:r>
            <a:r>
              <a:rPr lang="en-US" dirty="0" smtClean="0"/>
              <a:t> </a:t>
            </a:r>
            <a:r>
              <a:rPr lang="en-US" b="1" dirty="0" smtClean="0"/>
              <a:t>2.2e11 </a:t>
            </a:r>
            <a:r>
              <a:rPr lang="en-US" dirty="0"/>
              <a:t>protons per </a:t>
            </a:r>
            <a:r>
              <a:rPr lang="en-US" dirty="0" smtClean="0"/>
              <a:t>bunch (ppb)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longitudinal </a:t>
            </a:r>
            <a:r>
              <a:rPr lang="en-US" b="1" dirty="0" smtClean="0"/>
              <a:t>emittance</a:t>
            </a:r>
            <a:r>
              <a:rPr lang="en-US" dirty="0" smtClean="0"/>
              <a:t> </a:t>
            </a:r>
            <a:r>
              <a:rPr lang="en-US" b="1" dirty="0" smtClean="0"/>
              <a:t>variable</a:t>
            </a:r>
            <a:r>
              <a:rPr lang="en-US" dirty="0" smtClean="0"/>
              <a:t>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FeedForward</a:t>
            </a:r>
            <a:r>
              <a:rPr lang="en-US" dirty="0" smtClean="0"/>
              <a:t>: off, Phase loop: on, long. damper: on/off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FeedBack</a:t>
            </a:r>
            <a:r>
              <a:rPr lang="en-US" dirty="0" smtClean="0"/>
              <a:t> on/off and ‘at 50%’ by switching off FB in cavity 1 and 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V</a:t>
            </a:r>
            <a:r>
              <a:rPr lang="en-US" baseline="-25000" dirty="0" smtClean="0"/>
              <a:t>200</a:t>
            </a:r>
            <a:r>
              <a:rPr lang="en-US" dirty="0" smtClean="0"/>
              <a:t> = 4.5 </a:t>
            </a:r>
            <a:r>
              <a:rPr lang="en-US" dirty="0"/>
              <a:t>MV, V</a:t>
            </a:r>
            <a:r>
              <a:rPr lang="en-US" baseline="-25000" dirty="0"/>
              <a:t>800</a:t>
            </a:r>
            <a:r>
              <a:rPr lang="en-US" dirty="0"/>
              <a:t> </a:t>
            </a:r>
            <a:r>
              <a:rPr lang="en-US" dirty="0" smtClean="0"/>
              <a:t>off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Consider data at flat bottom </a:t>
            </a:r>
            <a:r>
              <a:rPr lang="en-US" dirty="0"/>
              <a:t>up to </a:t>
            </a:r>
            <a:r>
              <a:rPr lang="en-US" dirty="0" smtClean="0"/>
              <a:t>19.2 </a:t>
            </a:r>
            <a:r>
              <a:rPr lang="en-US" dirty="0"/>
              <a:t>s; then </a:t>
            </a:r>
            <a:r>
              <a:rPr lang="en-US" dirty="0" smtClean="0"/>
              <a:t>ramp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NOTE: only </a:t>
            </a:r>
            <a:r>
              <a:rPr lang="en-US" b="1" dirty="0" smtClean="0"/>
              <a:t>one 40 MHz cavity was used in the PS for bunch rotation</a:t>
            </a:r>
            <a:r>
              <a:rPr lang="en-US" dirty="0" smtClean="0"/>
              <a:t>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this might be the cause of high losses (10% to 20%)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negative losses after injection (-2%) as uncaptured halo moves above/below bunch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42033" y="3784141"/>
            <a:ext cx="88571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Outline: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Instability threshold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‘Mode analysis’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Instability and losses</a:t>
            </a:r>
          </a:p>
        </p:txBody>
      </p:sp>
    </p:spTree>
    <p:extLst>
      <p:ext uri="{BB962C8B-B14F-4D97-AF65-F5344CB8AC3E}">
        <p14:creationId xmlns:p14="http://schemas.microsoft.com/office/powerpoint/2010/main" val="20910762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4BFD808-6B56-4447-9401-2398D08EE3C0}" type="datetime1">
              <a:rPr lang="en-US" smtClean="0"/>
              <a:pPr/>
              <a:t>18/08/28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Document reference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10"/>
          <a:stretch/>
        </p:blipFill>
        <p:spPr>
          <a:xfrm>
            <a:off x="4463694" y="3785016"/>
            <a:ext cx="4319046" cy="3018685"/>
          </a:xfrm>
          <a:prstGeom prst="rect">
            <a:avLst/>
          </a:prstGeom>
        </p:spPr>
      </p:pic>
      <p:sp>
        <p:nvSpPr>
          <p:cNvPr id="6" name="Text Placeholder 2"/>
          <p:cNvSpPr txBox="1">
            <a:spLocks/>
          </p:cNvSpPr>
          <p:nvPr/>
        </p:nvSpPr>
        <p:spPr>
          <a:xfrm>
            <a:off x="244718" y="722605"/>
            <a:ext cx="3690327" cy="1477566"/>
          </a:xfrm>
          <a:prstGeom prst="rect">
            <a:avLst/>
          </a:prstGeom>
        </p:spPr>
        <p:txBody>
          <a:bodyPr>
            <a:noAutofit/>
          </a:bodyPr>
          <a:lstStyle>
            <a:lvl1pPr marL="493776" indent="-457200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Arial"/>
              <a:buChar char="•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5256" indent="-4572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Char char="•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2708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85000"/>
              <a:buFont typeface="Arial"/>
              <a:buChar char="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85316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50492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" indent="0">
              <a:buNone/>
            </a:pPr>
            <a:r>
              <a:rPr lang="en-GB" sz="1600" dirty="0" smtClean="0"/>
              <a:t>Beam: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is </a:t>
            </a:r>
            <a:r>
              <a:rPr lang="en-GB" sz="1600" dirty="0" smtClean="0">
                <a:solidFill>
                  <a:srgbClr val="00B050"/>
                </a:solidFill>
              </a:rPr>
              <a:t>stable</a:t>
            </a:r>
            <a:r>
              <a:rPr lang="en-GB" sz="1600" dirty="0" smtClean="0"/>
              <a:t> along entire flat bottom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develops an </a:t>
            </a:r>
            <a:r>
              <a:rPr lang="en-GB" sz="1600" dirty="0" smtClean="0">
                <a:solidFill>
                  <a:srgbClr val="FF0000"/>
                </a:solidFill>
              </a:rPr>
              <a:t>instability</a:t>
            </a:r>
            <a:r>
              <a:rPr lang="en-GB" sz="1600" dirty="0" smtClean="0"/>
              <a:t> sometime between 2s and 19s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has a ‘</a:t>
            </a:r>
            <a:r>
              <a:rPr lang="en-GB" sz="1600" dirty="0" smtClean="0">
                <a:solidFill>
                  <a:srgbClr val="FFC000"/>
                </a:solidFill>
              </a:rPr>
              <a:t>hiccup</a:t>
            </a:r>
            <a:r>
              <a:rPr lang="en-GB" sz="1600" dirty="0" smtClean="0"/>
              <a:t>’ for high intensity with only cavity 2&amp;4 feedback on</a:t>
            </a:r>
            <a:endParaRPr lang="en-GB" sz="16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52467"/>
            <a:ext cx="8226854" cy="554636"/>
          </a:xfrm>
          <a:prstGeom prst="rect">
            <a:avLst/>
          </a:prstGeom>
        </p:spPr>
        <p:txBody>
          <a:bodyPr vert="horz" lIns="45720" rIns="45720" anchor="ctr">
            <a:normAutofit fontScale="97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Flat bottom bunch length</a:t>
            </a:r>
            <a:endParaRPr lang="en-GB" sz="32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68" r="4047"/>
          <a:stretch/>
        </p:blipFill>
        <p:spPr>
          <a:xfrm>
            <a:off x="4477063" y="735202"/>
            <a:ext cx="4087823" cy="2985297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73946" y="3848598"/>
            <a:ext cx="4083821" cy="2975303"/>
            <a:chOff x="120920" y="3807502"/>
            <a:chExt cx="4083821" cy="2975303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6" r:link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881" r="4141"/>
            <a:stretch/>
          </p:blipFill>
          <p:spPr>
            <a:xfrm>
              <a:off x="120920" y="3807502"/>
              <a:ext cx="4083821" cy="2975303"/>
            </a:xfrm>
            <a:prstGeom prst="rect">
              <a:avLst/>
            </a:prstGeom>
          </p:spPr>
        </p:pic>
        <p:cxnSp>
          <p:nvCxnSpPr>
            <p:cNvPr id="11" name="Straight Arrow Connector 10"/>
            <p:cNvCxnSpPr/>
            <p:nvPr/>
          </p:nvCxnSpPr>
          <p:spPr>
            <a:xfrm flipV="1">
              <a:off x="2055898" y="5101284"/>
              <a:ext cx="119921" cy="679676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980381" y="5786202"/>
              <a:ext cx="159530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solidFill>
                    <a:srgbClr val="FFC000"/>
                  </a:solidFill>
                </a:rPr>
                <a:t>hiccup</a:t>
              </a:r>
              <a:r>
                <a:rPr lang="en-GB" dirty="0" smtClean="0"/>
                <a:t> occurs</a:t>
              </a:r>
              <a:endParaRPr lang="en-GB" dirty="0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244718" y="2397583"/>
            <a:ext cx="386997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rise time and onset of instability </a:t>
            </a:r>
            <a:br>
              <a:rPr lang="en-US" sz="1600" dirty="0" smtClean="0"/>
            </a:br>
            <a:r>
              <a:rPr lang="en-US" sz="1600" dirty="0" smtClean="0"/>
              <a:t>similar for all bunches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instability occurs between 2s and 19s</a:t>
            </a:r>
            <a:endParaRPr lang="en-GB" sz="1600" dirty="0"/>
          </a:p>
        </p:txBody>
      </p:sp>
      <p:cxnSp>
        <p:nvCxnSpPr>
          <p:cNvPr id="14" name="Straight Arrow Connector 13"/>
          <p:cNvCxnSpPr/>
          <p:nvPr/>
        </p:nvCxnSpPr>
        <p:spPr>
          <a:xfrm flipH="1" flipV="1">
            <a:off x="5793698" y="5147622"/>
            <a:ext cx="367386" cy="679676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897049" y="5822056"/>
            <a:ext cx="1762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instability</a:t>
            </a:r>
            <a:r>
              <a:rPr lang="en-GB" dirty="0" smtClean="0"/>
              <a:t> starts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31316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208" y="1456560"/>
            <a:ext cx="4145909" cy="3109431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>
          <a:xfrm>
            <a:off x="248208" y="607103"/>
            <a:ext cx="8665819" cy="239842"/>
          </a:xfrm>
        </p:spPr>
        <p:txBody>
          <a:bodyPr>
            <a:normAutofit/>
          </a:bodyPr>
          <a:lstStyle/>
          <a:p>
            <a:r>
              <a:rPr lang="en-GB" dirty="0" smtClean="0"/>
              <a:t>Bunch length, ppb at injection (i.e. first turn in SPS)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52467"/>
            <a:ext cx="8226854" cy="554636"/>
          </a:xfrm>
          <a:prstGeom prst="rect">
            <a:avLst/>
          </a:prstGeom>
        </p:spPr>
        <p:txBody>
          <a:bodyPr vert="horz" lIns="45720" rIns="45720" anchor="ctr">
            <a:normAutofit fontScale="97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Injected bunch length vs intensity</a:t>
            </a:r>
            <a:endParaRPr lang="en-GB" sz="3200" dirty="0"/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350251" y="5014211"/>
            <a:ext cx="6889997" cy="1319134"/>
          </a:xfrm>
          <a:prstGeom prst="rect">
            <a:avLst/>
          </a:prstGeom>
        </p:spPr>
        <p:txBody>
          <a:bodyPr vert="horz" lIns="45720" tIns="0" rIns="45720" bIns="0" anchor="b">
            <a:normAutofit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Arial"/>
              <a:buNone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5256" indent="-4572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None/>
              <a:defRPr kumimoji="0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2708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85000"/>
              <a:buFont typeface="Arial"/>
              <a:buNone/>
              <a:defRPr kumimoji="0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85316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None/>
              <a:defRPr kumimoji="0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50492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Arial"/>
              <a:buNone/>
              <a:defRPr kumimoji="0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Whether bunches are stable/unstable is independent on injected bunch length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For high intensity, no clear threshold observed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Without FB and low intensity, threshold around 1.0e11 ppb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For nominal intensity, bunches that are stable when FB is on have same initial conditions as unstable bunches</a:t>
            </a:r>
            <a:endParaRPr lang="en-GB" dirty="0"/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4570627" y="1663909"/>
            <a:ext cx="4556399" cy="1688141"/>
          </a:xfrm>
          <a:prstGeom prst="rect">
            <a:avLst/>
          </a:prstGeom>
        </p:spPr>
        <p:txBody>
          <a:bodyPr vert="horz" lIns="45720" tIns="0" rIns="45720" bIns="0" anchor="b">
            <a:normAutofit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Arial"/>
              <a:buNone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5256" indent="-4572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None/>
              <a:defRPr kumimoji="0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2708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85000"/>
              <a:buFont typeface="Arial"/>
              <a:buNone/>
              <a:defRPr kumimoji="0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85316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None/>
              <a:defRPr kumimoji="0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50492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Arial"/>
              <a:buNone/>
              <a:defRPr kumimoji="0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Started MD with nominal intensity and bunch length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Increased intensity to 2.2e11 ppb and decreased emittance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Studies with different FB settings at high intensity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Decreased intensity back 1.0e11 ppb and increased emittance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Decreased emittance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0555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4BFD808-6B56-4447-9401-2398D08EE3C0}" type="datetime1">
              <a:rPr lang="en-US" smtClean="0"/>
              <a:pPr/>
              <a:t>18/08/28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Document reference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740" y="3721175"/>
            <a:ext cx="3863384" cy="28975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31"/>
          <a:stretch/>
        </p:blipFill>
        <p:spPr>
          <a:xfrm>
            <a:off x="457199" y="721849"/>
            <a:ext cx="4145909" cy="2884580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457200" y="52467"/>
            <a:ext cx="8226854" cy="554636"/>
          </a:xfrm>
          <a:prstGeom prst="rect">
            <a:avLst/>
          </a:prstGeom>
        </p:spPr>
        <p:txBody>
          <a:bodyPr vert="horz" lIns="45720" rIns="45720" anchor="ctr">
            <a:normAutofit fontScale="97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err="1" smtClean="0"/>
              <a:t>Filamented</a:t>
            </a:r>
            <a:r>
              <a:rPr lang="en-US" sz="3200" dirty="0" smtClean="0"/>
              <a:t> </a:t>
            </a:r>
            <a:r>
              <a:rPr lang="en-US" sz="3200" dirty="0"/>
              <a:t>bunch length vs intensity</a:t>
            </a:r>
            <a:endParaRPr lang="en-GB" sz="3200" dirty="0"/>
          </a:p>
        </p:txBody>
      </p:sp>
      <p:sp>
        <p:nvSpPr>
          <p:cNvPr id="9" name="Text Placeholder 2"/>
          <p:cNvSpPr txBox="1">
            <a:spLocks/>
          </p:cNvSpPr>
          <p:nvPr/>
        </p:nvSpPr>
        <p:spPr>
          <a:xfrm>
            <a:off x="4613666" y="721849"/>
            <a:ext cx="4315822" cy="891915"/>
          </a:xfrm>
          <a:prstGeom prst="rect">
            <a:avLst/>
          </a:prstGeom>
        </p:spPr>
        <p:txBody>
          <a:bodyPr vert="horz" lIns="45720" tIns="0" rIns="45720" bIns="0" anchor="b">
            <a:normAutofit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Arial"/>
              <a:buNone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5256" indent="-4572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None/>
              <a:defRPr kumimoji="0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2708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85000"/>
              <a:buFont typeface="Arial"/>
              <a:buNone/>
              <a:defRPr kumimoji="0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85316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None/>
              <a:defRPr kumimoji="0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50492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Arial"/>
              <a:buNone/>
              <a:defRPr kumimoji="0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Bunch length, </a:t>
            </a:r>
            <a:r>
              <a:rPr lang="en-GB" sz="1600" dirty="0" smtClean="0"/>
              <a:t>ppb </a:t>
            </a:r>
            <a:br>
              <a:rPr lang="en-GB" sz="1600" dirty="0" smtClean="0"/>
            </a:br>
            <a:r>
              <a:rPr lang="en-GB" sz="1600" dirty="0" smtClean="0"/>
              <a:t>after </a:t>
            </a:r>
            <a:r>
              <a:rPr lang="en-GB" sz="1600" dirty="0" err="1"/>
              <a:t>filamentation</a:t>
            </a:r>
            <a:r>
              <a:rPr lang="en-GB" sz="1600" dirty="0"/>
              <a:t> (~41 </a:t>
            </a:r>
            <a:r>
              <a:rPr lang="en-GB" sz="1600" dirty="0" err="1"/>
              <a:t>ms</a:t>
            </a:r>
            <a:r>
              <a:rPr lang="en-GB" sz="1600" dirty="0" smtClean="0"/>
              <a:t>)</a:t>
            </a: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No clear pattern for high intensities</a:t>
            </a:r>
            <a:endParaRPr lang="en-GB" sz="1600" dirty="0"/>
          </a:p>
        </p:txBody>
      </p:sp>
      <p:sp>
        <p:nvSpPr>
          <p:cNvPr id="11" name="Text Placeholder 2"/>
          <p:cNvSpPr txBox="1">
            <a:spLocks/>
          </p:cNvSpPr>
          <p:nvPr/>
        </p:nvSpPr>
        <p:spPr>
          <a:xfrm>
            <a:off x="4653576" y="3993529"/>
            <a:ext cx="4422968" cy="1075169"/>
          </a:xfrm>
          <a:prstGeom prst="rect">
            <a:avLst/>
          </a:prstGeom>
        </p:spPr>
        <p:txBody>
          <a:bodyPr vert="horz" lIns="45720" tIns="0" rIns="45720" bIns="0" anchor="b">
            <a:noAutofit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Arial"/>
              <a:buNone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5256" indent="-4572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None/>
              <a:defRPr kumimoji="0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2708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85000"/>
              <a:buFont typeface="Arial"/>
              <a:buNone/>
              <a:defRPr kumimoji="0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85316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None/>
              <a:defRPr kumimoji="0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50492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Arial"/>
              <a:buNone/>
              <a:defRPr kumimoji="0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For nominal and low intensities, instability</a:t>
            </a:r>
            <a:br>
              <a:rPr lang="en-US" sz="1600" dirty="0" smtClean="0"/>
            </a:br>
            <a:r>
              <a:rPr lang="en-US" sz="1600" dirty="0" smtClean="0"/>
              <a:t>threshold seems to follow coupled bunch </a:t>
            </a:r>
            <a:br>
              <a:rPr lang="en-US" sz="1600" dirty="0" smtClean="0"/>
            </a:br>
            <a:r>
              <a:rPr lang="en-US" sz="1600" dirty="0" smtClean="0"/>
              <a:t>instability threshold (N</a:t>
            </a:r>
            <a:r>
              <a:rPr lang="en-US" sz="1600" baseline="-25000" dirty="0" smtClean="0"/>
              <a:t>CB</a:t>
            </a:r>
            <a:r>
              <a:rPr lang="en-US" sz="1600" dirty="0" smtClean="0"/>
              <a:t>),</a:t>
            </a:r>
            <a:br>
              <a:rPr lang="en-US" sz="1600" dirty="0" smtClean="0"/>
            </a:br>
            <a:r>
              <a:rPr lang="en-US" sz="1600" dirty="0" smtClean="0"/>
              <a:t>instead the one for loss of Landau </a:t>
            </a:r>
            <a:r>
              <a:rPr lang="en-US" sz="1600" dirty="0"/>
              <a:t>damping (</a:t>
            </a:r>
            <a:r>
              <a:rPr lang="en-US" sz="1600" dirty="0" smtClean="0"/>
              <a:t>N</a:t>
            </a:r>
            <a:r>
              <a:rPr lang="en-US" sz="1600" baseline="-25000" dirty="0" smtClean="0"/>
              <a:t>LD</a:t>
            </a:r>
            <a:r>
              <a:rPr lang="en-US" sz="1600" dirty="0" smtClean="0"/>
              <a:t>). (*)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 smtClean="0"/>
              <a:t>Errorbars</a:t>
            </a:r>
            <a:r>
              <a:rPr lang="en-US" sz="1600" dirty="0" smtClean="0"/>
              <a:t> show min/max value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901783" y="5233624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dirty="0"/>
              <a:t>(*) threshold curves multiplied by arbitrary constant to roughly follow data (i.e. no fit)</a:t>
            </a:r>
          </a:p>
        </p:txBody>
      </p:sp>
    </p:spTree>
    <p:extLst>
      <p:ext uri="{BB962C8B-B14F-4D97-AF65-F5344CB8AC3E}">
        <p14:creationId xmlns:p14="http://schemas.microsoft.com/office/powerpoint/2010/main" val="13880921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4BFD808-6B56-4447-9401-2398D08EE3C0}" type="datetime1">
              <a:rPr lang="en-US" smtClean="0"/>
              <a:pPr/>
              <a:t>18/08/28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Document reference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51"/>
          <a:stretch/>
        </p:blipFill>
        <p:spPr>
          <a:xfrm>
            <a:off x="457199" y="3721175"/>
            <a:ext cx="4156467" cy="28975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31"/>
          <a:stretch/>
        </p:blipFill>
        <p:spPr>
          <a:xfrm>
            <a:off x="457199" y="721849"/>
            <a:ext cx="4145909" cy="2884580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457200" y="52467"/>
            <a:ext cx="8226854" cy="554636"/>
          </a:xfrm>
          <a:prstGeom prst="rect">
            <a:avLst/>
          </a:prstGeom>
        </p:spPr>
        <p:txBody>
          <a:bodyPr vert="horz" lIns="45720" rIns="45720" anchor="ctr">
            <a:normAutofit fontScale="97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err="1" smtClean="0"/>
              <a:t>Filamented</a:t>
            </a:r>
            <a:r>
              <a:rPr lang="en-US" sz="3200" dirty="0" smtClean="0"/>
              <a:t> </a:t>
            </a:r>
            <a:r>
              <a:rPr lang="en-US" sz="3200" dirty="0"/>
              <a:t>bunch length vs intensity</a:t>
            </a:r>
            <a:endParaRPr lang="en-GB" sz="3200" dirty="0"/>
          </a:p>
        </p:txBody>
      </p:sp>
      <p:sp>
        <p:nvSpPr>
          <p:cNvPr id="9" name="Text Placeholder 2"/>
          <p:cNvSpPr txBox="1">
            <a:spLocks/>
          </p:cNvSpPr>
          <p:nvPr/>
        </p:nvSpPr>
        <p:spPr>
          <a:xfrm>
            <a:off x="4613666" y="721849"/>
            <a:ext cx="4315822" cy="891915"/>
          </a:xfrm>
          <a:prstGeom prst="rect">
            <a:avLst/>
          </a:prstGeom>
        </p:spPr>
        <p:txBody>
          <a:bodyPr vert="horz" lIns="45720" tIns="0" rIns="45720" bIns="0" anchor="b">
            <a:normAutofit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Arial"/>
              <a:buNone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5256" indent="-4572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None/>
              <a:defRPr kumimoji="0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2708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85000"/>
              <a:buFont typeface="Arial"/>
              <a:buNone/>
              <a:defRPr kumimoji="0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85316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None/>
              <a:defRPr kumimoji="0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50492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Arial"/>
              <a:buNone/>
              <a:defRPr kumimoji="0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Bunch length, </a:t>
            </a:r>
            <a:r>
              <a:rPr lang="en-GB" sz="1600" dirty="0" smtClean="0"/>
              <a:t>ppb </a:t>
            </a:r>
            <a:br>
              <a:rPr lang="en-GB" sz="1600" dirty="0" smtClean="0"/>
            </a:br>
            <a:r>
              <a:rPr lang="en-GB" sz="1600" dirty="0" smtClean="0"/>
              <a:t>after </a:t>
            </a:r>
            <a:r>
              <a:rPr lang="en-GB" sz="1600" dirty="0" err="1"/>
              <a:t>filamentation</a:t>
            </a:r>
            <a:r>
              <a:rPr lang="en-GB" sz="1600" dirty="0"/>
              <a:t> (~41 </a:t>
            </a:r>
            <a:r>
              <a:rPr lang="en-GB" sz="1600" dirty="0" err="1"/>
              <a:t>ms</a:t>
            </a:r>
            <a:r>
              <a:rPr lang="en-GB" sz="1600" dirty="0" smtClean="0"/>
              <a:t>)</a:t>
            </a: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No clear pattern for high intensities</a:t>
            </a:r>
            <a:endParaRPr lang="en-GB" sz="1600" dirty="0"/>
          </a:p>
        </p:txBody>
      </p:sp>
      <p:sp>
        <p:nvSpPr>
          <p:cNvPr id="11" name="Text Placeholder 2"/>
          <p:cNvSpPr txBox="1">
            <a:spLocks/>
          </p:cNvSpPr>
          <p:nvPr/>
        </p:nvSpPr>
        <p:spPr>
          <a:xfrm>
            <a:off x="4653576" y="3993529"/>
            <a:ext cx="4422968" cy="1075169"/>
          </a:xfrm>
          <a:prstGeom prst="rect">
            <a:avLst/>
          </a:prstGeom>
        </p:spPr>
        <p:txBody>
          <a:bodyPr vert="horz" lIns="45720" tIns="0" rIns="45720" bIns="0" anchor="b">
            <a:noAutofit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Arial"/>
              <a:buNone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5256" indent="-4572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None/>
              <a:defRPr kumimoji="0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2708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85000"/>
              <a:buFont typeface="Arial"/>
              <a:buNone/>
              <a:defRPr kumimoji="0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85316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None/>
              <a:defRPr kumimoji="0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50492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Arial"/>
              <a:buNone/>
              <a:defRPr kumimoji="0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For nominal and low intensities, instability</a:t>
            </a:r>
            <a:br>
              <a:rPr lang="en-US" sz="1600" dirty="0" smtClean="0"/>
            </a:br>
            <a:r>
              <a:rPr lang="en-US" sz="1600" dirty="0" smtClean="0"/>
              <a:t>threshold seems to follow coupled bunch </a:t>
            </a:r>
            <a:br>
              <a:rPr lang="en-US" sz="1600" dirty="0" smtClean="0"/>
            </a:br>
            <a:r>
              <a:rPr lang="en-US" sz="1600" dirty="0" smtClean="0"/>
              <a:t>instability threshold (N</a:t>
            </a:r>
            <a:r>
              <a:rPr lang="en-US" sz="1600" baseline="-25000" dirty="0" smtClean="0"/>
              <a:t>CB</a:t>
            </a:r>
            <a:r>
              <a:rPr lang="en-US" sz="1600" dirty="0" smtClean="0"/>
              <a:t>),</a:t>
            </a:r>
            <a:br>
              <a:rPr lang="en-US" sz="1600" dirty="0" smtClean="0"/>
            </a:br>
            <a:r>
              <a:rPr lang="en-US" sz="1600" dirty="0" smtClean="0"/>
              <a:t>instead the one for loss of Landau </a:t>
            </a:r>
            <a:r>
              <a:rPr lang="en-US" sz="1600" dirty="0"/>
              <a:t>damping (</a:t>
            </a:r>
            <a:r>
              <a:rPr lang="en-US" sz="1600" dirty="0" smtClean="0"/>
              <a:t>N</a:t>
            </a:r>
            <a:r>
              <a:rPr lang="en-US" sz="1600" baseline="-25000" dirty="0" smtClean="0"/>
              <a:t>LD</a:t>
            </a:r>
            <a:r>
              <a:rPr lang="en-US" sz="1600" dirty="0" smtClean="0"/>
              <a:t>). (*)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901783" y="5233624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dirty="0"/>
              <a:t>(*) threshold curves multiplied by arbitrary constant to roughly follow data (i.e. no fit)</a:t>
            </a:r>
          </a:p>
        </p:txBody>
      </p:sp>
    </p:spTree>
    <p:extLst>
      <p:ext uri="{BB962C8B-B14F-4D97-AF65-F5344CB8AC3E}">
        <p14:creationId xmlns:p14="http://schemas.microsoft.com/office/powerpoint/2010/main" val="10266457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98"/>
          <a:stretch/>
        </p:blipFill>
        <p:spPr>
          <a:xfrm>
            <a:off x="424718" y="3972393"/>
            <a:ext cx="4145908" cy="28856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32"/>
          <a:stretch/>
        </p:blipFill>
        <p:spPr>
          <a:xfrm>
            <a:off x="424718" y="1062766"/>
            <a:ext cx="4145909" cy="2884579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57200" y="52467"/>
            <a:ext cx="8226854" cy="554636"/>
          </a:xfrm>
          <a:prstGeom prst="rect">
            <a:avLst/>
          </a:prstGeom>
        </p:spPr>
        <p:txBody>
          <a:bodyPr vert="horz" lIns="45720" rIns="45720" anchor="ctr">
            <a:normAutofit fontScale="97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Time when instability starts</a:t>
            </a:r>
            <a:endParaRPr lang="en-GB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Placeholder 2"/>
              <p:cNvSpPr txBox="1">
                <a:spLocks/>
              </p:cNvSpPr>
              <p:nvPr/>
            </p:nvSpPr>
            <p:spPr>
              <a:xfrm>
                <a:off x="4496161" y="858957"/>
                <a:ext cx="4315822" cy="1873770"/>
              </a:xfrm>
              <a:prstGeom prst="rect">
                <a:avLst/>
              </a:prstGeom>
            </p:spPr>
            <p:txBody>
              <a:bodyPr vert="horz" lIns="45720" tIns="0" rIns="45720" bIns="0" anchor="b">
                <a:normAutofit/>
              </a:bodyPr>
              <a:lstStyle>
                <a:lvl1pPr marL="0" indent="0" algn="l" rtl="0" eaLnBrk="1" latinLnBrk="0" hangingPunct="1">
                  <a:spcBef>
                    <a:spcPct val="20000"/>
                  </a:spcBef>
                  <a:buClr>
                    <a:schemeClr val="tx1"/>
                  </a:buClr>
                  <a:buSzPct val="80000"/>
                  <a:buFont typeface="Arial"/>
                  <a:buNone/>
                  <a:defRPr kumimoji="0"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05256" indent="-457200" algn="l" rtl="0" eaLnBrk="1" latinLnBrk="0" hangingPunct="1">
                  <a:spcBef>
                    <a:spcPct val="20000"/>
                  </a:spcBef>
                  <a:buClr>
                    <a:schemeClr val="tx1"/>
                  </a:buClr>
                  <a:buSzPct val="90000"/>
                  <a:buFont typeface="Arial"/>
                  <a:buNone/>
                  <a:defRPr kumimoji="0"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92708" indent="-342900" algn="l" rtl="0" eaLnBrk="1" latinLnBrk="0" hangingPunct="1">
                  <a:spcBef>
                    <a:spcPct val="20000"/>
                  </a:spcBef>
                  <a:buClr>
                    <a:schemeClr val="tx1"/>
                  </a:buClr>
                  <a:buSzPct val="85000"/>
                  <a:buFont typeface="Arial"/>
                  <a:buNone/>
                  <a:defRPr kumimoji="0" sz="1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85316" indent="-342900" algn="l" rtl="0" eaLnBrk="1" latinLnBrk="0" hangingPunct="1">
                  <a:spcBef>
                    <a:spcPct val="20000"/>
                  </a:spcBef>
                  <a:buClr>
                    <a:schemeClr val="tx1"/>
                  </a:buClr>
                  <a:buSzPct val="90000"/>
                  <a:buFont typeface="Arial"/>
                  <a:buNone/>
                  <a:defRPr kumimoji="0"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650492" indent="-342900" algn="l" rtl="0" eaLnBrk="1" latinLnBrk="0" hangingPunct="1">
                  <a:spcBef>
                    <a:spcPct val="20000"/>
                  </a:spcBef>
                  <a:buClr>
                    <a:schemeClr val="tx1"/>
                  </a:buClr>
                  <a:buSzPct val="100000"/>
                  <a:buFont typeface="Arial"/>
                  <a:buNone/>
                  <a:defRPr kumimoji="0"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00784" indent="-182880" algn="l" rtl="0" eaLnBrk="1" latinLnBrk="0" hangingPunct="1">
                  <a:spcBef>
                    <a:spcPct val="20000"/>
                  </a:spcBef>
                  <a:buClr>
                    <a:schemeClr val="accent5"/>
                  </a:buClr>
                  <a:buFont typeface="Arial"/>
                  <a:buChar char="-"/>
                  <a:defRPr kumimoji="0" sz="20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920240" indent="-182880" algn="l" rtl="0" eaLnBrk="1" latinLnBrk="0" hangingPunct="1">
                  <a:spcBef>
                    <a:spcPct val="20000"/>
                  </a:spcBef>
                  <a:buClr>
                    <a:schemeClr val="accent6"/>
                  </a:buClr>
                  <a:buSzPct val="100000"/>
                  <a:buFont typeface="Arial"/>
                  <a:buChar char="•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139696" indent="-182880" algn="l" rtl="0" eaLnBrk="1" latinLnBrk="0" hangingPunct="1">
                  <a:spcBef>
                    <a:spcPct val="20000"/>
                  </a:spcBef>
                  <a:buClr>
                    <a:schemeClr val="accent6"/>
                  </a:buClr>
                  <a:buFont typeface="Arial"/>
                  <a:buChar char="▪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331720" indent="-182880" algn="l" rtl="0" eaLnBrk="1" latinLnBrk="0" hangingPunct="1">
                  <a:spcBef>
                    <a:spcPct val="20000"/>
                  </a:spcBef>
                  <a:buClr>
                    <a:schemeClr val="accent6"/>
                  </a:buClr>
                  <a:buFont typeface="Arial"/>
                  <a:buChar char="•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dirty="0" smtClean="0"/>
                  <a:t>Data for nominal intensities and below (FB off)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Onset time of instability:</a:t>
                </a:r>
                <a:br>
                  <a:rPr lang="en-US" dirty="0" smtClean="0"/>
                </a:br>
                <a:r>
                  <a:rPr lang="en-US" dirty="0" smtClean="0"/>
                  <a:t>time when bunch-averaged bunch length exceeds maximum bunch length, averaged between 10 and 500ms:</a:t>
                </a:r>
                <a:br>
                  <a:rPr lang="en-US" dirty="0" smtClean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4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𝐹𝑊𝐻𝑀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𝑜𝑛𝑠𝑒𝑡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𝑏𝑢𝑛𝑐h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max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𝜎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𝐹𝑊𝐻𝑀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func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10…500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𝑚𝑠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no clear pattern when comparing to bunch length</a:t>
                </a:r>
                <a:endParaRPr lang="en-GB" dirty="0"/>
              </a:p>
            </p:txBody>
          </p:sp>
        </mc:Choice>
        <mc:Fallback xmlns="">
          <p:sp>
            <p:nvSpPr>
              <p:cNvPr id="6" name="Tex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6161" y="858957"/>
                <a:ext cx="4315822" cy="1873770"/>
              </a:xfrm>
              <a:prstGeom prst="rect">
                <a:avLst/>
              </a:prstGeom>
              <a:blipFill>
                <a:blip r:embed="rId6"/>
                <a:stretch>
                  <a:fillRect l="-847" r="-1836" b="-58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 Placeholder 2"/>
          <p:cNvSpPr txBox="1">
            <a:spLocks/>
          </p:cNvSpPr>
          <p:nvPr/>
        </p:nvSpPr>
        <p:spPr>
          <a:xfrm>
            <a:off x="4700249" y="3972393"/>
            <a:ext cx="4443751" cy="513635"/>
          </a:xfrm>
          <a:prstGeom prst="rect">
            <a:avLst/>
          </a:prstGeom>
        </p:spPr>
        <p:txBody>
          <a:bodyPr vert="horz" lIns="45720" tIns="0" rIns="45720" bIns="0" anchor="b">
            <a:normAutofit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Arial"/>
              <a:buNone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5256" indent="-4572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None/>
              <a:defRPr kumimoji="0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2708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85000"/>
              <a:buFont typeface="Arial"/>
              <a:buNone/>
              <a:defRPr kumimoji="0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85316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None/>
              <a:defRPr kumimoji="0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50492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Arial"/>
              <a:buNone/>
              <a:defRPr kumimoji="0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Anti-correlation with intensity: </a:t>
            </a:r>
            <a:br>
              <a:rPr lang="en-US" dirty="0" smtClean="0"/>
            </a:br>
            <a:r>
              <a:rPr lang="en-US" dirty="0" smtClean="0"/>
              <a:t>lower intensity -&gt; later start of instability</a:t>
            </a:r>
          </a:p>
        </p:txBody>
      </p:sp>
    </p:spTree>
    <p:extLst>
      <p:ext uri="{BB962C8B-B14F-4D97-AF65-F5344CB8AC3E}">
        <p14:creationId xmlns:p14="http://schemas.microsoft.com/office/powerpoint/2010/main" val="22387915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4BFD808-6B56-4447-9401-2398D08EE3C0}" type="datetime1">
              <a:rPr lang="en-US" smtClean="0"/>
              <a:pPr/>
              <a:t>18/08/28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Document reference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216" y="714660"/>
            <a:ext cx="4060343" cy="3045257"/>
          </a:xfrm>
          <a:prstGeom prst="rect">
            <a:avLst/>
          </a:prstGeom>
        </p:spPr>
      </p:pic>
      <p:sp>
        <p:nvSpPr>
          <p:cNvPr id="6" name="Text Placeholder 2"/>
          <p:cNvSpPr txBox="1">
            <a:spLocks/>
          </p:cNvSpPr>
          <p:nvPr/>
        </p:nvSpPr>
        <p:spPr>
          <a:xfrm>
            <a:off x="4570627" y="1176728"/>
            <a:ext cx="4490927" cy="1551482"/>
          </a:xfrm>
          <a:prstGeom prst="rect">
            <a:avLst/>
          </a:prstGeom>
        </p:spPr>
        <p:txBody>
          <a:bodyPr>
            <a:normAutofit/>
          </a:bodyPr>
          <a:lstStyle>
            <a:lvl1pPr marL="493776" indent="-457200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Arial"/>
              <a:buChar char="•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5256" indent="-4572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Char char="•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2708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85000"/>
              <a:buFont typeface="Arial"/>
              <a:buChar char="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85316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50492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" indent="0">
              <a:buNone/>
            </a:pPr>
            <a:r>
              <a:rPr lang="en-GB" sz="1600" dirty="0" smtClean="0"/>
              <a:t>Bunch 1 and 11 have oscillating substructures: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Period 65 turns</a:t>
            </a:r>
            <a:br>
              <a:rPr lang="en-US" sz="1600" dirty="0" smtClean="0"/>
            </a:br>
            <a:r>
              <a:rPr lang="en-US" sz="1600" dirty="0" smtClean="0"/>
              <a:t>(synchrotron period ~66 turns)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180⁰ out of phase</a:t>
            </a:r>
            <a:br>
              <a:rPr lang="en-US" sz="1600" dirty="0" smtClean="0"/>
            </a:br>
            <a:r>
              <a:rPr lang="en-US" sz="1600" dirty="0" smtClean="0"/>
              <a:t>(could be due to phase loop)</a:t>
            </a:r>
            <a:endParaRPr lang="en-GB" sz="1600" dirty="0" smtClean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52467"/>
            <a:ext cx="8226854" cy="554636"/>
          </a:xfrm>
          <a:prstGeom prst="rect">
            <a:avLst/>
          </a:prstGeom>
        </p:spPr>
        <p:txBody>
          <a:bodyPr vert="horz" lIns="45720" rIns="45720" anchor="ctr">
            <a:normAutofit fontScale="9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Turn-by-turn profiles at flat bottom, after instability</a:t>
            </a:r>
            <a:endParaRPr lang="en-GB" sz="32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841608"/>
            <a:ext cx="3755036" cy="281627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5050" y="3841608"/>
            <a:ext cx="3847859" cy="2885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5441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4BFD808-6B56-4447-9401-2398D08EE3C0}" type="datetime1">
              <a:rPr lang="en-US" smtClean="0"/>
              <a:pPr/>
              <a:t>18/08/28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Document reference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216" y="902037"/>
            <a:ext cx="4060343" cy="3045257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57200" y="52467"/>
            <a:ext cx="8226854" cy="554636"/>
          </a:xfrm>
          <a:prstGeom prst="rect">
            <a:avLst/>
          </a:prstGeom>
        </p:spPr>
        <p:txBody>
          <a:bodyPr vert="horz" lIns="45720" rIns="45720" anchor="ctr">
            <a:normAutofit fontScale="97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‘Mode analysis’ of turn-by-turn profiles</a:t>
            </a:r>
            <a:endParaRPr lang="en-GB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257952" y="1063043"/>
                <a:ext cx="4826962" cy="33644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Coupled bunch analysis usually assumes</a:t>
                </a:r>
                <a:br>
                  <a:rPr lang="en-US" dirty="0" smtClean="0"/>
                </a:br>
                <a:r>
                  <a:rPr lang="en-US" dirty="0" smtClean="0"/>
                  <a:t>full ring (but only 12 bunches for h=4620)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Last bunch coupled to first bunch due to </a:t>
                </a:r>
                <a:br>
                  <a:rPr lang="en-US" dirty="0" smtClean="0"/>
                </a:br>
                <a:r>
                  <a:rPr lang="en-US" dirty="0" smtClean="0"/>
                  <a:t>LLRF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dirty="0" smtClean="0"/>
                  <a:t>Fit sine-curve to maximum for each bunch</a:t>
                </a:r>
                <a:br>
                  <a:rPr lang="en-US" dirty="0" smtClean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𝑏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𝜙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𝑏</m:t>
                                </m:r>
                              </m:sub>
                            </m:sSub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=0…11</m:t>
                    </m:r>
                  </m:oMath>
                </a14:m>
                <a:endParaRPr lang="en-US" dirty="0" smtClean="0"/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dirty="0" smtClean="0"/>
                  <a:t>Construct ‘modes’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=0…11</m:t>
                    </m:r>
                  </m:oMath>
                </a14:m>
                <a:r>
                  <a:rPr lang="en-US" dirty="0" smtClean="0"/>
                  <a:t> by</a:t>
                </a:r>
                <a:br>
                  <a:rPr lang="en-US" dirty="0" smtClean="0"/>
                </a:b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sin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⁡(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𝑀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 </m:t>
                        </m:r>
                      </m:e>
                    </m:nary>
                  </m:oMath>
                </a14:m>
                <a:endParaRPr lang="en-GB" dirty="0" smtClean="0"/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dirty="0" smtClean="0"/>
                  <a:t>Fit sine-curve to each ‘mode’</a:t>
                </a:r>
                <a:r>
                  <a:rPr lang="en-GB" dirty="0" smtClean="0"/>
                  <a:t/>
                </a:r>
                <a:br>
                  <a:rPr lang="en-GB" dirty="0" smtClean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sin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⁡(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7952" y="1063043"/>
                <a:ext cx="4826962" cy="3364447"/>
              </a:xfrm>
              <a:prstGeom prst="rect">
                <a:avLst/>
              </a:prstGeom>
              <a:blipFill>
                <a:blip r:embed="rId4"/>
                <a:stretch>
                  <a:fillRect l="-758" t="-906" r="-253" b="-90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/>
          <p:cNvPicPr>
            <a:picLocks noChangeAspect="1"/>
          </p:cNvPicPr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59" y="3947294"/>
            <a:ext cx="3822000" cy="28665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316559" y="4541774"/>
            <a:ext cx="41665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No single, dominant mode observed</a:t>
            </a:r>
          </a:p>
        </p:txBody>
      </p:sp>
    </p:spTree>
    <p:extLst>
      <p:ext uri="{BB962C8B-B14F-4D97-AF65-F5344CB8AC3E}">
        <p14:creationId xmlns:p14="http://schemas.microsoft.com/office/powerpoint/2010/main" val="1857638247"/>
      </p:ext>
    </p:extLst>
  </p:cSld>
  <p:clrMapOvr>
    <a:masterClrMapping/>
  </p:clrMapOvr>
</p:sld>
</file>

<file path=ppt/theme/theme1.xml><?xml version="1.0" encoding="utf-8"?>
<a:theme xmlns:a="http://schemas.openxmlformats.org/drawingml/2006/main" name="CERNCorporate4-3">
  <a:themeElements>
    <a:clrScheme name="CERN 1">
      <a:dk1>
        <a:srgbClr val="0055A0"/>
      </a:dk1>
      <a:lt1>
        <a:sysClr val="window" lastClr="FFFFFF"/>
      </a:lt1>
      <a:dk2>
        <a:srgbClr val="0055A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CERNCobranding4-3</Template>
  <TotalTime>1163</TotalTime>
  <Words>666</Words>
  <Application>Microsoft Office PowerPoint</Application>
  <PresentationFormat>On-screen Show (4:3)</PresentationFormat>
  <Paragraphs>122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Cambria Math</vt:lpstr>
      <vt:lpstr>CERNCorporate4-3</vt:lpstr>
      <vt:lpstr>Longitudinal instability of 12 bunches on the SPS flat bottom - Measurements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CERN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Longitudinal instability of 12 bunches on the SPS flat bottom - Measurements</dc:title>
  <dc:creator>Markus Schwarz</dc:creator>
  <cp:lastModifiedBy>Markus Schwarz</cp:lastModifiedBy>
  <cp:revision>42</cp:revision>
  <dcterms:created xsi:type="dcterms:W3CDTF">2018-08-27T16:29:43Z</dcterms:created>
  <dcterms:modified xsi:type="dcterms:W3CDTF">2018-08-28T14:23:25Z</dcterms:modified>
</cp:coreProperties>
</file>