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8" r:id="rId2"/>
    <p:sldId id="510" r:id="rId3"/>
    <p:sldId id="515" r:id="rId4"/>
    <p:sldId id="514" r:id="rId5"/>
    <p:sldId id="511" r:id="rId6"/>
    <p:sldId id="512" r:id="rId7"/>
    <p:sldId id="523" r:id="rId8"/>
    <p:sldId id="522" r:id="rId9"/>
    <p:sldId id="493" r:id="rId10"/>
    <p:sldId id="444" r:id="rId11"/>
    <p:sldId id="521" r:id="rId12"/>
    <p:sldId id="516" r:id="rId13"/>
    <p:sldId id="517" r:id="rId14"/>
    <p:sldId id="518" r:id="rId15"/>
    <p:sldId id="519" r:id="rId16"/>
    <p:sldId id="520" r:id="rId1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8A4CDC"/>
    <a:srgbClr val="990000"/>
    <a:srgbClr val="0000FF"/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5701" autoAdjust="0"/>
  </p:normalViewPr>
  <p:slideViewPr>
    <p:cSldViewPr snapToGrid="0">
      <p:cViewPr varScale="1">
        <p:scale>
          <a:sx n="127" d="100"/>
          <a:sy n="127" d="100"/>
        </p:scale>
        <p:origin x="84" y="336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3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3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3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1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3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52AB-0279-4F27-B745-9AE7AB92DA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9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33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8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5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1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7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5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8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04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10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4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7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6E53-2F32-4E20-BA8A-243FF9827AB4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5DAD-C6E7-4723-BB92-B016182A0E06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36-3912-4B60-B3EA-1FD8AD5A04FC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61"/>
            <a:ext cx="8763034" cy="4745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B2B-9160-4DDC-8E0E-7E0918535C39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46F2-498A-46F6-A087-9846D20BFBAD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10A2-9EE2-4124-B1F4-1D43C1BE8D2C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69F5-EA0A-4F41-9EBA-5136AD2C7A4F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BCB4-3325-42DD-9ADF-CE541BCAF3DB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82B5-90DF-4C39-BB95-ECF84D1B81B7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CEDC-2490-42E4-9E84-55DA9B8AEEAD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72C-6FEA-4049-B4D0-137D52AB8429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0133-8804-463D-BFED-4DCD7B3B0044}" type="datetime1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547" y="505680"/>
            <a:ext cx="8140805" cy="3863302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4400" b="1" dirty="0" smtClean="0"/>
              <a:t>Longitudinal instability </a:t>
            </a:r>
            <a:br>
              <a:rPr lang="en-GB" sz="4400" b="1" dirty="0" smtClean="0"/>
            </a:br>
            <a:r>
              <a:rPr lang="en-GB" sz="4400" b="1" dirty="0" smtClean="0"/>
              <a:t>of 12 bunches on the SPS flat bottom</a:t>
            </a:r>
            <a:r>
              <a:rPr lang="en-GB" sz="4400" b="1" dirty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000" b="1" dirty="0" smtClean="0"/>
              <a:t>–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000" b="1" dirty="0" smtClean="0"/>
              <a:t>Simulations</a:t>
            </a: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br>
              <a:rPr lang="en-GB" sz="2700" b="1" dirty="0" smtClean="0">
                <a:solidFill>
                  <a:schemeClr val="bg1"/>
                </a:solidFill>
              </a:rPr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1800" dirty="0" smtClean="0"/>
              <a:t>28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</a:t>
            </a:r>
            <a:r>
              <a:rPr lang="en-GB" sz="1800" dirty="0"/>
              <a:t>of </a:t>
            </a:r>
            <a:r>
              <a:rPr lang="en-GB" sz="1800" dirty="0" smtClean="0"/>
              <a:t>August </a:t>
            </a:r>
            <a:r>
              <a:rPr lang="en-GB" sz="1800" dirty="0"/>
              <a:t>2018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50" y="46229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J. Repond, E. Shaposhnikova</a:t>
            </a:r>
            <a:endParaRPr lang="en-US" sz="2400" i="1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75584" y="5338529"/>
            <a:ext cx="900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Acknowledgements</a:t>
            </a:r>
            <a:r>
              <a:rPr lang="fr-FR" sz="2000" dirty="0"/>
              <a:t>: </a:t>
            </a:r>
            <a:r>
              <a:rPr lang="fr-FR" sz="2000" dirty="0" smtClean="0"/>
              <a:t>M. Schwarz, A. Lasheen, G</a:t>
            </a:r>
            <a:r>
              <a:rPr lang="fr-FR" sz="2000" dirty="0"/>
              <a:t>. Papotti</a:t>
            </a:r>
            <a:r>
              <a:rPr lang="en-US" sz="2000" dirty="0" smtClean="0"/>
              <a:t>, T. Bohl, H. Bartosik,            SPS OP crew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23613" y="3182107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LIU-SPS </a:t>
            </a:r>
            <a:r>
              <a:rPr lang="fr-CH" dirty="0" err="1"/>
              <a:t>Beam</a:t>
            </a:r>
            <a:r>
              <a:rPr lang="fr-CH" dirty="0"/>
              <a:t> Dynamics </a:t>
            </a:r>
            <a:r>
              <a:rPr lang="fr-CH" dirty="0" err="1"/>
              <a:t>Working</a:t>
            </a:r>
            <a:r>
              <a:rPr lang="fr-CH" dirty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74"/>
          <p:cNvSpPr>
            <a:spLocks noGrp="1"/>
          </p:cNvSpPr>
          <p:nvPr>
            <p:ph type="sldNum" sz="quarter" idx="4294967295"/>
          </p:nvPr>
        </p:nvSpPr>
        <p:spPr>
          <a:xfrm>
            <a:off x="7010400" y="1"/>
            <a:ext cx="2133600" cy="260648"/>
          </a:xfrm>
          <a:prstGeom prst="rect">
            <a:avLst/>
          </a:prstGeom>
        </p:spPr>
        <p:txBody>
          <a:bodyPr/>
          <a:lstStyle/>
          <a:p>
            <a:fld id="{80312B61-8FBB-43B8-A6DD-B3B75C37806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C:\Heiko\Presentations\2012-02_PerformanceOfInjectorsChamonix\LIUThankYou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563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6108" y="282013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 smtClean="0">
                <a:solidFill>
                  <a:schemeClr val="accent1"/>
                </a:solidFill>
              </a:rPr>
              <a:t>Injection of 12 </a:t>
            </a:r>
            <a:r>
              <a:rPr lang="fr-CH" sz="4000" dirty="0" err="1" smtClean="0">
                <a:solidFill>
                  <a:schemeClr val="accent1"/>
                </a:solidFill>
              </a:rPr>
              <a:t>rotated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err="1" smtClean="0">
                <a:solidFill>
                  <a:schemeClr val="accent1"/>
                </a:solidFill>
              </a:rPr>
              <a:t>bunches</a:t>
            </a:r>
            <a:r>
              <a:rPr lang="fr-CH" sz="4000" dirty="0" smtClean="0">
                <a:solidFill>
                  <a:schemeClr val="accent1"/>
                </a:solidFill>
              </a:rPr>
              <a:t> in the SPS</a:t>
            </a:r>
            <a:r>
              <a:rPr lang="fr-CH" sz="3200" dirty="0" smtClean="0">
                <a:solidFill>
                  <a:schemeClr val="accent1"/>
                </a:solidFill>
              </a:rPr>
              <a:t/>
            </a:r>
            <a:br>
              <a:rPr lang="fr-CH" sz="3200" dirty="0" smtClean="0">
                <a:solidFill>
                  <a:schemeClr val="accent1"/>
                </a:solidFill>
              </a:rPr>
            </a:br>
            <a:r>
              <a:rPr lang="fr-CH" sz="2400" dirty="0" smtClean="0">
                <a:solidFill>
                  <a:schemeClr val="accent1"/>
                </a:solidFill>
              </a:rPr>
              <a:t>Bunch profile </a:t>
            </a:r>
            <a:r>
              <a:rPr lang="fr-CH" sz="2400" dirty="0" err="1" smtClean="0">
                <a:solidFill>
                  <a:schemeClr val="accent1"/>
                </a:solidFill>
              </a:rPr>
              <a:t>after</a:t>
            </a:r>
            <a:r>
              <a:rPr lang="fr-CH" sz="2400" dirty="0" smtClean="0">
                <a:solidFill>
                  <a:schemeClr val="accent1"/>
                </a:solidFill>
              </a:rPr>
              <a:t> filamentation, </a:t>
            </a:r>
            <a:r>
              <a:rPr lang="fr-CH" sz="2400" dirty="0" err="1" smtClean="0">
                <a:solidFill>
                  <a:schemeClr val="accent1"/>
                </a:solidFill>
              </a:rPr>
              <a:t>measurements</a:t>
            </a:r>
            <a:r>
              <a:rPr lang="fr-CH" sz="2400" dirty="0" smtClean="0">
                <a:solidFill>
                  <a:schemeClr val="accent1"/>
                </a:solidFill>
              </a:rPr>
              <a:t> vs simulations (</a:t>
            </a:r>
            <a:r>
              <a:rPr lang="fr-CH" sz="2400" dirty="0" err="1" smtClean="0">
                <a:solidFill>
                  <a:schemeClr val="accent1"/>
                </a:solidFill>
              </a:rPr>
              <a:t>unstable</a:t>
            </a:r>
            <a:r>
              <a:rPr lang="fr-CH" sz="2400" dirty="0" smtClean="0">
                <a:solidFill>
                  <a:schemeClr val="accent1"/>
                </a:solidFill>
              </a:rPr>
              <a:t>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060923"/>
            <a:ext cx="2057400" cy="365125"/>
          </a:xfrm>
        </p:spPr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553" y="1393022"/>
            <a:ext cx="8855613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12 </a:t>
            </a:r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bunch</a:t>
            </a:r>
            <a:r>
              <a:rPr lang="fr-CH" dirty="0" smtClean="0"/>
              <a:t> distribution are </a:t>
            </a:r>
            <a:r>
              <a:rPr lang="fr-CH" dirty="0" err="1" smtClean="0"/>
              <a:t>injected</a:t>
            </a:r>
            <a:r>
              <a:rPr lang="fr-CH" dirty="0" smtClean="0"/>
              <a:t>, </a:t>
            </a:r>
            <a:r>
              <a:rPr lang="fr-CH" dirty="0" err="1" smtClean="0"/>
              <a:t>spaced</a:t>
            </a:r>
            <a:r>
              <a:rPr lang="fr-CH" dirty="0" smtClean="0"/>
              <a:t> by 25 ns, </a:t>
            </a:r>
            <a:r>
              <a:rPr lang="fr-CH" dirty="0" err="1" smtClean="0"/>
              <a:t>centered</a:t>
            </a:r>
            <a:r>
              <a:rPr lang="fr-CH" dirty="0" smtClean="0"/>
              <a:t> in the RF </a:t>
            </a:r>
            <a:r>
              <a:rPr lang="fr-CH" dirty="0" err="1" smtClean="0"/>
              <a:t>bucket</a:t>
            </a:r>
            <a:r>
              <a:rPr lang="fr-CH" dirty="0" smtClean="0"/>
              <a:t> </a:t>
            </a:r>
            <a:r>
              <a:rPr lang="fr-CH" dirty="0" err="1" smtClean="0"/>
              <a:t>according</a:t>
            </a:r>
            <a:r>
              <a:rPr lang="fr-CH" dirty="0" smtClean="0"/>
              <a:t> to the </a:t>
            </a:r>
            <a:r>
              <a:rPr lang="fr-CH" dirty="0" err="1" smtClean="0"/>
              <a:t>average</a:t>
            </a:r>
            <a:r>
              <a:rPr lang="fr-CH" dirty="0" smtClean="0"/>
              <a:t> </a:t>
            </a:r>
            <a:r>
              <a:rPr lang="fr-CH" dirty="0" err="1" smtClean="0"/>
              <a:t>synchronous</a:t>
            </a:r>
            <a:r>
              <a:rPr lang="fr-CH" dirty="0"/>
              <a:t>-</a:t>
            </a:r>
            <a:r>
              <a:rPr lang="fr-CH" dirty="0" smtClean="0"/>
              <a:t>phase </a:t>
            </a:r>
            <a:r>
              <a:rPr lang="fr-CH" dirty="0" err="1" smtClean="0"/>
              <a:t>deviation</a:t>
            </a:r>
            <a:r>
              <a:rPr lang="fr-CH" dirty="0" smtClean="0"/>
              <a:t> (</a:t>
            </a:r>
            <a:r>
              <a:rPr lang="fr-CH" dirty="0" err="1" smtClean="0"/>
              <a:t>effect</a:t>
            </a:r>
            <a:r>
              <a:rPr lang="fr-CH" dirty="0" smtClean="0"/>
              <a:t> of phase-</a:t>
            </a:r>
            <a:r>
              <a:rPr lang="fr-CH" dirty="0" err="1" smtClean="0"/>
              <a:t>loop</a:t>
            </a:r>
            <a:r>
              <a:rPr lang="fr-CH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108" y="2227094"/>
                <a:ext cx="8963159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400" b="1" dirty="0" smtClean="0"/>
                  <a:t>Bunch profiles </a:t>
                </a:r>
                <a:r>
                  <a:rPr lang="fr-CH" sz="1400" b="1" dirty="0" err="1"/>
                  <a:t>c</a:t>
                </a:r>
                <a:r>
                  <a:rPr lang="fr-CH" sz="1400" b="1" dirty="0" err="1" smtClean="0"/>
                  <a:t>omparison</a:t>
                </a:r>
                <a:r>
                  <a:rPr lang="fr-CH" sz="1400" b="1" dirty="0" smtClean="0"/>
                  <a:t> simulations/</a:t>
                </a:r>
                <a:r>
                  <a:rPr lang="fr-CH" sz="1400" b="1" dirty="0" err="1" smtClean="0"/>
                  <a:t>measurements</a:t>
                </a:r>
                <a:r>
                  <a:rPr lang="fr-CH" sz="1400" b="1" dirty="0" smtClean="0"/>
                  <a:t> </a:t>
                </a:r>
                <a:r>
                  <a:rPr lang="fr-CH" sz="1400" b="1" dirty="0" err="1" smtClean="0"/>
                  <a:t>after</a:t>
                </a:r>
                <a:r>
                  <a:rPr lang="fr-CH" sz="1400" b="1" dirty="0" smtClean="0"/>
                  <a:t> filamentation (~50 ms)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1400" b="1" dirty="0" smtClean="0"/>
                  <a:t> ppb (unstable)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8" y="2227094"/>
                <a:ext cx="8963159" cy="312586"/>
              </a:xfrm>
              <a:prstGeom prst="rect">
                <a:avLst/>
              </a:prstGeom>
              <a:blipFill>
                <a:blip r:embed="rId3"/>
                <a:stretch>
                  <a:fillRect l="-20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5" y="2727421"/>
            <a:ext cx="2712452" cy="2011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11" y="2753439"/>
            <a:ext cx="2721295" cy="2011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08" y="2794134"/>
            <a:ext cx="2722859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9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6" y="520389"/>
            <a:ext cx="9144000" cy="82941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</a:t>
            </a:r>
            <a:r>
              <a:rPr lang="en-US" sz="4000" dirty="0" smtClean="0">
                <a:solidFill>
                  <a:schemeClr val="accent1"/>
                </a:solidFill>
              </a:rPr>
              <a:t>tability threshold during ramp, 12 bunches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Energy dependence in a single RF system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7" y="1509163"/>
            <a:ext cx="5891134" cy="4418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42210" y="6002465"/>
            <a:ext cx="839449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Instabilities</a:t>
            </a:r>
            <a:r>
              <a:rPr lang="fr-CH" sz="2000" dirty="0" smtClean="0"/>
              <a:t> at flat </a:t>
            </a:r>
            <a:r>
              <a:rPr lang="fr-CH" sz="2000" dirty="0" err="1" smtClean="0"/>
              <a:t>bottom</a:t>
            </a:r>
            <a:r>
              <a:rPr lang="fr-CH" sz="2000" dirty="0" smtClean="0"/>
              <a:t> </a:t>
            </a:r>
            <a:r>
              <a:rPr lang="fr-CH" sz="2000" dirty="0" err="1" smtClean="0"/>
              <a:t>were</a:t>
            </a:r>
            <a:r>
              <a:rPr lang="fr-CH" sz="2000" dirty="0" smtClean="0"/>
              <a:t> </a:t>
            </a:r>
            <a:r>
              <a:rPr lang="fr-CH" sz="2000" dirty="0" err="1" smtClean="0"/>
              <a:t>observed</a:t>
            </a:r>
            <a:r>
              <a:rPr lang="fr-CH" sz="2000" dirty="0" smtClean="0"/>
              <a:t> not </a:t>
            </a:r>
            <a:r>
              <a:rPr lang="fr-CH" sz="2000" dirty="0" err="1" smtClean="0"/>
              <a:t>reproduced</a:t>
            </a:r>
            <a:r>
              <a:rPr lang="fr-CH" sz="2000" dirty="0" smtClean="0"/>
              <a:t> in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What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the </a:t>
            </a:r>
            <a:r>
              <a:rPr lang="fr-CH" sz="2000" dirty="0" err="1" smtClean="0"/>
              <a:t>effect</a:t>
            </a:r>
            <a:r>
              <a:rPr lang="fr-CH" sz="2000" dirty="0" smtClean="0"/>
              <a:t> of the 800 MHz RF system?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54293" y="7495"/>
            <a:ext cx="19734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Presented</a:t>
            </a:r>
            <a:r>
              <a:rPr lang="fr-CH" dirty="0" smtClean="0"/>
              <a:t> last </a:t>
            </a:r>
            <a:r>
              <a:rPr lang="fr-CH" dirty="0" err="1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84" y="327657"/>
            <a:ext cx="8591550" cy="1325563"/>
          </a:xfrm>
        </p:spPr>
        <p:txBody>
          <a:bodyPr>
            <a:noAutofit/>
          </a:bodyPr>
          <a:lstStyle/>
          <a:p>
            <a:r>
              <a:rPr lang="fr-CH" sz="3600" dirty="0" err="1" smtClean="0">
                <a:solidFill>
                  <a:schemeClr val="accent1"/>
                </a:solidFill>
              </a:rPr>
              <a:t>Intensity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treshold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>
                <a:solidFill>
                  <a:schemeClr val="accent1"/>
                </a:solidFill>
              </a:rPr>
              <a:t>during</a:t>
            </a:r>
            <a:r>
              <a:rPr lang="fr-CH" sz="3600" dirty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ramp</a:t>
            </a:r>
            <a:r>
              <a:rPr lang="fr-CH" sz="3600" dirty="0" smtClean="0">
                <a:solidFill>
                  <a:schemeClr val="accent1"/>
                </a:solidFill>
              </a:rPr>
              <a:t>, feedback off</a:t>
            </a:r>
            <a:r>
              <a:rPr lang="fr-CH" sz="4000" dirty="0">
                <a:solidFill>
                  <a:schemeClr val="accent1"/>
                </a:solidFill>
              </a:rPr>
              <a:t/>
            </a:r>
            <a:br>
              <a:rPr lang="fr-CH" sz="4000" dirty="0">
                <a:solidFill>
                  <a:schemeClr val="accent1"/>
                </a:solidFill>
              </a:rPr>
            </a:br>
            <a:r>
              <a:rPr lang="fr-CH" sz="3200" dirty="0">
                <a:solidFill>
                  <a:schemeClr val="accent1"/>
                </a:solidFill>
              </a:rPr>
              <a:t>12 </a:t>
            </a:r>
            <a:r>
              <a:rPr lang="fr-CH" sz="3200" dirty="0" err="1" smtClean="0">
                <a:solidFill>
                  <a:schemeClr val="accent1"/>
                </a:solidFill>
              </a:rPr>
              <a:t>bunches</a:t>
            </a:r>
            <a:r>
              <a:rPr lang="fr-CH" sz="3200" dirty="0" smtClean="0">
                <a:solidFill>
                  <a:schemeClr val="accent1"/>
                </a:solidFill>
              </a:rPr>
              <a:t> SRF: </a:t>
            </a:r>
            <a:r>
              <a:rPr lang="fr-CH" sz="3200" dirty="0">
                <a:solidFill>
                  <a:schemeClr val="accent1"/>
                </a:solidFill>
              </a:rPr>
              <a:t>simulations vs </a:t>
            </a:r>
            <a:r>
              <a:rPr lang="fr-CH" sz="3200" dirty="0" err="1">
                <a:solidFill>
                  <a:schemeClr val="accent1"/>
                </a:solidFill>
              </a:rPr>
              <a:t>measurements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1074" y="1734681"/>
            <a:ext cx="4240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 smtClean="0"/>
              <a:t>Intensity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threshold</a:t>
            </a:r>
            <a:r>
              <a:rPr lang="fr-CH" sz="1400" b="1" dirty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/>
              <a:t>feedback </a:t>
            </a:r>
            <a:r>
              <a:rPr lang="fr-CH" sz="1400" b="1" dirty="0" smtClean="0">
                <a:solidFill>
                  <a:srgbClr val="CC0099"/>
                </a:solidFill>
              </a:rPr>
              <a:t>off</a:t>
            </a:r>
            <a:r>
              <a:rPr lang="fr-CH" sz="1400" b="1" dirty="0" smtClean="0"/>
              <a:t>,</a:t>
            </a:r>
            <a:r>
              <a:rPr lang="fr-CH" sz="1400" b="1" dirty="0" smtClean="0">
                <a:solidFill>
                  <a:srgbClr val="CC0099"/>
                </a:solidFill>
              </a:rPr>
              <a:t> </a:t>
            </a:r>
            <a:r>
              <a:rPr lang="fr-CH" sz="1400" b="1" dirty="0"/>
              <a:t>s</a:t>
            </a:r>
            <a:r>
              <a:rPr lang="fr-CH" sz="1400" b="1" dirty="0" smtClean="0"/>
              <a:t>ingle RF system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54338" y="1869621"/>
            <a:ext cx="3115091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>
                <a:sym typeface="Wingdings" panose="05000000000000000000" pitchFamily="2" charset="2"/>
              </a:rPr>
              <a:t>Matched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bunches</a:t>
            </a:r>
            <a:r>
              <a:rPr lang="fr-CH" dirty="0" smtClean="0">
                <a:sym typeface="Wingdings" panose="05000000000000000000" pitchFamily="2" charset="2"/>
              </a:rPr>
              <a:t> in simulations</a:t>
            </a:r>
            <a:endParaRPr lang="fr-CH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CC0099"/>
                </a:solidFill>
                <a:sym typeface="Wingdings" panose="05000000000000000000" pitchFamily="2" charset="2"/>
              </a:rPr>
              <a:t>End of </a:t>
            </a:r>
            <a:r>
              <a:rPr lang="fr-CH" dirty="0" err="1">
                <a:solidFill>
                  <a:srgbClr val="CC0099"/>
                </a:solidFill>
                <a:sym typeface="Wingdings" panose="05000000000000000000" pitchFamily="2" charset="2"/>
              </a:rPr>
              <a:t>ramp</a:t>
            </a:r>
            <a:r>
              <a:rPr lang="fr-CH" dirty="0">
                <a:solidFill>
                  <a:srgbClr val="CC0099"/>
                </a:solidFill>
                <a:sym typeface="Wingdings" panose="05000000000000000000" pitchFamily="2" charset="2"/>
              </a:rPr>
              <a:t> and flat top </a:t>
            </a:r>
            <a:r>
              <a:rPr lang="fr-CH" dirty="0" err="1">
                <a:solidFill>
                  <a:srgbClr val="CC0099"/>
                </a:solidFill>
                <a:sym typeface="Wingdings" panose="05000000000000000000" pitchFamily="2" charset="2"/>
              </a:rPr>
              <a:t>well</a:t>
            </a:r>
            <a:r>
              <a:rPr lang="fr-CH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dirty="0" err="1">
                <a:solidFill>
                  <a:srgbClr val="CC0099"/>
                </a:solidFill>
                <a:sym typeface="Wingdings" panose="05000000000000000000" pitchFamily="2" charset="2"/>
              </a:rPr>
              <a:t>reproduced</a:t>
            </a:r>
            <a:r>
              <a:rPr lang="fr-CH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dirty="0">
                <a:sym typeface="Wingdings" panose="05000000000000000000" pitchFamily="2" charset="2"/>
              </a:rPr>
              <a:t>in </a:t>
            </a:r>
            <a:r>
              <a:rPr lang="fr-CH" dirty="0" smtClean="0">
                <a:sym typeface="Wingdings" panose="05000000000000000000" pitchFamily="2" charset="2"/>
              </a:rPr>
              <a:t>simulations </a:t>
            </a:r>
            <a:r>
              <a:rPr lang="fr-CH" dirty="0" err="1">
                <a:sym typeface="Wingdings" panose="05000000000000000000" pitchFamily="2" charset="2"/>
              </a:rPr>
              <a:t>with</a:t>
            </a:r>
            <a:r>
              <a:rPr lang="fr-CH" dirty="0">
                <a:sym typeface="Wingdings" panose="05000000000000000000" pitchFamily="2" charset="2"/>
              </a:rPr>
              <a:t> correct </a:t>
            </a:r>
            <a:r>
              <a:rPr lang="fr-CH" dirty="0" err="1">
                <a:sym typeface="Wingdings" panose="05000000000000000000" pitchFamily="2" charset="2"/>
              </a:rPr>
              <a:t>bunch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length</a:t>
            </a:r>
            <a:endParaRPr lang="fr-CH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sym typeface="Wingdings" panose="05000000000000000000" pitchFamily="2" charset="2"/>
              </a:rPr>
              <a:t>Difficulties</a:t>
            </a:r>
            <a:r>
              <a:rPr lang="fr-CH" dirty="0">
                <a:sym typeface="Wingdings" panose="05000000000000000000" pitchFamily="2" charset="2"/>
              </a:rPr>
              <a:t> to </a:t>
            </a:r>
            <a:r>
              <a:rPr lang="fr-CH" dirty="0" err="1">
                <a:sym typeface="Wingdings" panose="05000000000000000000" pitchFamily="2" charset="2"/>
              </a:rPr>
              <a:t>reproduce</a:t>
            </a:r>
            <a:r>
              <a:rPr lang="fr-CH" dirty="0">
                <a:sym typeface="Wingdings" panose="05000000000000000000" pitchFamily="2" charset="2"/>
              </a:rPr>
              <a:t> flat </a:t>
            </a:r>
            <a:r>
              <a:rPr lang="fr-CH" dirty="0" err="1">
                <a:sym typeface="Wingdings" panose="05000000000000000000" pitchFamily="2" charset="2"/>
              </a:rPr>
              <a:t>bottom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instability</a:t>
            </a:r>
            <a:endParaRPr lang="fr-CH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>
                <a:sym typeface="Wingdings" panose="05000000000000000000" pitchFamily="2" charset="2"/>
              </a:rPr>
              <a:t>Short flat </a:t>
            </a:r>
            <a:r>
              <a:rPr lang="fr-CH" dirty="0" err="1">
                <a:sym typeface="Wingdings" panose="05000000000000000000" pitchFamily="2" charset="2"/>
              </a:rPr>
              <a:t>bottom</a:t>
            </a:r>
            <a:r>
              <a:rPr lang="fr-CH" dirty="0">
                <a:sym typeface="Wingdings" panose="05000000000000000000" pitchFamily="2" charset="2"/>
              </a:rPr>
              <a:t> in simulation (1s)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>
                <a:sym typeface="Wingdings" panose="05000000000000000000" pitchFamily="2" charset="2"/>
              </a:rPr>
              <a:t>Bunch rotation in PS </a:t>
            </a:r>
            <a:r>
              <a:rPr lang="fr-CH" dirty="0" err="1">
                <a:sym typeface="Wingdings" panose="05000000000000000000" pitchFamily="2" charset="2"/>
              </a:rPr>
              <a:t>before</a:t>
            </a:r>
            <a:r>
              <a:rPr lang="fr-CH" dirty="0">
                <a:sym typeface="Wingdings" panose="05000000000000000000" pitchFamily="2" charset="2"/>
              </a:rPr>
              <a:t> extraction </a:t>
            </a:r>
            <a:r>
              <a:rPr lang="fr-CH" dirty="0" smtClean="0">
                <a:sym typeface="Wingdings" panose="05000000000000000000" pitchFamily="2" charset="2"/>
              </a:rPr>
              <a:t>(</a:t>
            </a:r>
            <a:r>
              <a:rPr lang="fr-CH" dirty="0">
                <a:sym typeface="Wingdings" panose="05000000000000000000" pitchFamily="2" charset="2"/>
              </a:rPr>
              <a:t>s-</a:t>
            </a:r>
            <a:r>
              <a:rPr lang="fr-CH" dirty="0" err="1">
                <a:sym typeface="Wingdings" panose="05000000000000000000" pitchFamily="2" charset="2"/>
              </a:rPr>
              <a:t>shape</a:t>
            </a:r>
            <a:r>
              <a:rPr lang="fr-CH" dirty="0" smtClean="0">
                <a:sym typeface="Wingdings" panose="05000000000000000000" pitchFamily="2" charset="2"/>
              </a:rPr>
              <a:t>)</a:t>
            </a:r>
            <a:endParaRPr lang="fr-CH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 smtClean="0">
                <a:sym typeface="Wingdings" panose="05000000000000000000" pitchFamily="2" charset="2"/>
              </a:rPr>
              <a:t>Missing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impedance</a:t>
            </a:r>
            <a:r>
              <a:rPr lang="fr-CH" dirty="0" smtClean="0">
                <a:sym typeface="Wingdings" panose="05000000000000000000" pitchFamily="2" charset="2"/>
              </a:rPr>
              <a:t>?</a:t>
            </a:r>
            <a:endParaRPr lang="fr-CH" dirty="0">
              <a:sym typeface="Wingdings" panose="05000000000000000000" pitchFamily="2" charset="2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0969" y="1596905"/>
            <a:ext cx="5896064" cy="4572000"/>
            <a:chOff x="205525" y="1574421"/>
            <a:chExt cx="5877939" cy="45579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" t="2879" r="6003" b="2373"/>
            <a:stretch/>
          </p:blipFill>
          <p:spPr>
            <a:xfrm>
              <a:off x="205525" y="1729054"/>
              <a:ext cx="5708095" cy="44033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10" t="2629" r="2755" b="2794"/>
            <a:stretch/>
          </p:blipFill>
          <p:spPr>
            <a:xfrm>
              <a:off x="5859066" y="1574421"/>
              <a:ext cx="224398" cy="450186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154293" y="7495"/>
            <a:ext cx="19734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Presented</a:t>
            </a:r>
            <a:r>
              <a:rPr lang="fr-CH" dirty="0" smtClean="0"/>
              <a:t> last </a:t>
            </a:r>
            <a:r>
              <a:rPr lang="fr-CH" dirty="0" err="1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679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Instability at flat bottom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4547" y="1030329"/>
            <a:ext cx="7855889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03934" y="1529338"/>
            <a:ext cx="4436750" cy="3223625"/>
            <a:chOff x="295426" y="1685090"/>
            <a:chExt cx="2940755" cy="20500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53981" r="67125" b="1735"/>
            <a:stretch/>
          </p:blipFill>
          <p:spPr>
            <a:xfrm>
              <a:off x="498484" y="1685090"/>
              <a:ext cx="2737697" cy="20500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117792" y="2443884"/>
              <a:ext cx="1047208" cy="220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Bunch </a:t>
              </a:r>
              <a:r>
                <a:rPr lang="fr-CH" dirty="0" err="1" smtClean="0"/>
                <a:t>length</a:t>
              </a:r>
              <a:r>
                <a:rPr lang="fr-CH" dirty="0" smtClean="0"/>
                <a:t> [ns]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185205"/>
                <a:ext cx="644905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b="1" dirty="0" smtClean="0"/>
                  <a:t>12 </a:t>
                </a:r>
                <a:r>
                  <a:rPr lang="fr-CH" sz="1600" b="1" dirty="0" err="1" smtClean="0"/>
                  <a:t>unstable</a:t>
                </a:r>
                <a:r>
                  <a:rPr lang="fr-CH" sz="1600" b="1" dirty="0" smtClean="0"/>
                  <a:t> </a:t>
                </a:r>
                <a:r>
                  <a:rPr lang="fr-CH" sz="1600" b="1" dirty="0" err="1" smtClean="0"/>
                  <a:t>bunches</a:t>
                </a:r>
                <a:r>
                  <a:rPr lang="fr-CH" sz="1600" b="1" dirty="0" smtClean="0"/>
                  <a:t> at flat </a:t>
                </a:r>
                <a:r>
                  <a:rPr lang="fr-CH" sz="1600" b="1" dirty="0" err="1" smtClean="0"/>
                  <a:t>bottom</a:t>
                </a:r>
                <a:r>
                  <a:rPr lang="fr-CH" sz="1600" b="1" dirty="0" smtClean="0"/>
                  <a:t>, single RF,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fr-CH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ppb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5205"/>
                <a:ext cx="6449050" cy="344133"/>
              </a:xfrm>
              <a:prstGeom prst="rect">
                <a:avLst/>
              </a:prstGeom>
              <a:blipFill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392949" y="1926671"/>
            <a:ext cx="3522688" cy="1200329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Injected</a:t>
            </a:r>
            <a:r>
              <a:rPr lang="fr-CH" dirty="0"/>
              <a:t> </a:t>
            </a:r>
            <a:r>
              <a:rPr lang="fr-CH" dirty="0" err="1"/>
              <a:t>bunch</a:t>
            </a:r>
            <a:r>
              <a:rPr lang="fr-CH" dirty="0"/>
              <a:t> </a:t>
            </a:r>
            <a:r>
              <a:rPr lang="fr-CH" dirty="0" err="1" smtClean="0"/>
              <a:t>length</a:t>
            </a:r>
            <a:r>
              <a:rPr lang="fr-CH" dirty="0" smtClean="0"/>
              <a:t> 3.3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Bunch </a:t>
            </a:r>
            <a:r>
              <a:rPr lang="fr-CH" dirty="0" err="1" smtClean="0"/>
              <a:t>length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filamentation: 2.7 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Instability</a:t>
            </a:r>
            <a:r>
              <a:rPr lang="fr-CH" dirty="0" smtClean="0"/>
              <a:t> at flat </a:t>
            </a:r>
            <a:r>
              <a:rPr lang="fr-CH" dirty="0" err="1" smtClean="0"/>
              <a:t>bottom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4 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4293" y="7495"/>
            <a:ext cx="19734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Presented</a:t>
            </a:r>
            <a:r>
              <a:rPr lang="fr-CH" dirty="0" smtClean="0"/>
              <a:t> last </a:t>
            </a:r>
            <a:r>
              <a:rPr lang="fr-CH" dirty="0" err="1" smtClean="0"/>
              <a:t>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783" y="4829746"/>
            <a:ext cx="8484433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>
                <a:sym typeface="Wingdings" panose="05000000000000000000" pitchFamily="2" charset="2"/>
              </a:rPr>
              <a:t>Instability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observed</a:t>
            </a:r>
            <a:r>
              <a:rPr lang="fr-CH" sz="2000" dirty="0" smtClean="0">
                <a:sym typeface="Wingdings" panose="05000000000000000000" pitchFamily="2" charset="2"/>
              </a:rPr>
              <a:t> but not </a:t>
            </a:r>
            <a:r>
              <a:rPr lang="fr-CH" sz="2000" dirty="0" err="1" smtClean="0">
                <a:sym typeface="Wingdings" panose="05000000000000000000" pitchFamily="2" charset="2"/>
              </a:rPr>
              <a:t>reproduced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yet</a:t>
            </a:r>
            <a:r>
              <a:rPr lang="fr-CH" sz="2000" dirty="0" smtClean="0">
                <a:sym typeface="Wingdings" panose="05000000000000000000" pitchFamily="2" charset="2"/>
              </a:rPr>
              <a:t> in simulation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2000" dirty="0" err="1" smtClean="0">
                <a:sym typeface="Wingdings" panose="05000000000000000000" pitchFamily="2" charset="2"/>
              </a:rPr>
              <a:t>Problem</a:t>
            </a:r>
            <a:r>
              <a:rPr lang="fr-CH" sz="2000" dirty="0" smtClean="0">
                <a:sym typeface="Wingdings" panose="05000000000000000000" pitchFamily="2" charset="2"/>
              </a:rPr>
              <a:t> of </a:t>
            </a:r>
            <a:r>
              <a:rPr lang="fr-CH" sz="2000" dirty="0" err="1" smtClean="0">
                <a:sym typeface="Wingdings" panose="05000000000000000000" pitchFamily="2" charset="2"/>
              </a:rPr>
              <a:t>accuracy</a:t>
            </a:r>
            <a:r>
              <a:rPr lang="fr-CH" sz="2000" dirty="0" smtClean="0">
                <a:sym typeface="Wingdings" panose="05000000000000000000" pitchFamily="2" charset="2"/>
              </a:rPr>
              <a:t> in the </a:t>
            </a:r>
            <a:r>
              <a:rPr lang="fr-CH" sz="2000" dirty="0" err="1" smtClean="0">
                <a:sym typeface="Wingdings" panose="05000000000000000000" pitchFamily="2" charset="2"/>
              </a:rPr>
              <a:t>induced</a:t>
            </a:r>
            <a:r>
              <a:rPr lang="fr-CH" sz="2000" dirty="0" smtClean="0">
                <a:sym typeface="Wingdings" panose="05000000000000000000" pitchFamily="2" charset="2"/>
              </a:rPr>
              <a:t> voltage </a:t>
            </a:r>
            <a:r>
              <a:rPr lang="fr-CH" sz="2000" dirty="0" err="1" smtClean="0">
                <a:sym typeface="Wingdings" panose="05000000000000000000" pitchFamily="2" charset="2"/>
              </a:rPr>
              <a:t>calculation</a:t>
            </a:r>
            <a:endParaRPr lang="fr-CH" sz="200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2000" dirty="0" smtClean="0">
                <a:sym typeface="Wingdings" panose="05000000000000000000" pitchFamily="2" charset="2"/>
              </a:rPr>
              <a:t>Bunch distribution, long flat </a:t>
            </a:r>
            <a:r>
              <a:rPr lang="fr-CH" sz="2000" dirty="0" err="1" smtClean="0">
                <a:sym typeface="Wingdings" panose="05000000000000000000" pitchFamily="2" charset="2"/>
              </a:rPr>
              <a:t>bottom</a:t>
            </a:r>
            <a:endParaRPr lang="fr-CH" sz="200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2000" dirty="0" smtClean="0">
                <a:sym typeface="Wingdings" panose="05000000000000000000" pitchFamily="2" charset="2"/>
              </a:rPr>
              <a:t>LLRF (phase-</a:t>
            </a:r>
            <a:r>
              <a:rPr lang="fr-CH" sz="2000" dirty="0" err="1" smtClean="0">
                <a:sym typeface="Wingdings" panose="05000000000000000000" pitchFamily="2" charset="2"/>
              </a:rPr>
              <a:t>loop</a:t>
            </a:r>
            <a:r>
              <a:rPr lang="fr-CH" sz="2000" dirty="0" smtClean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2000" dirty="0" err="1" smtClean="0">
                <a:sym typeface="Wingdings" panose="05000000000000000000" pitchFamily="2" charset="2"/>
              </a:rPr>
              <a:t>Missing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impedance</a:t>
            </a:r>
            <a:r>
              <a:rPr lang="fr-CH" sz="2000" dirty="0" smtClean="0">
                <a:sym typeface="Wingdings" panose="05000000000000000000" pitchFamily="2" charset="2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2000" dirty="0" smtClean="0">
                <a:sym typeface="Wingdings" panose="05000000000000000000" pitchFamily="2" charset="2"/>
              </a:rPr>
              <a:t>Can the 800 MHz RF system cure the </a:t>
            </a:r>
            <a:r>
              <a:rPr lang="fr-CH" sz="2000" dirty="0" err="1" smtClean="0">
                <a:sym typeface="Wingdings" panose="05000000000000000000" pitchFamily="2" charset="2"/>
              </a:rPr>
              <a:t>instability</a:t>
            </a:r>
            <a:r>
              <a:rPr lang="fr-CH" sz="2000" dirty="0" smtClean="0">
                <a:sym typeface="Wingdings" panose="05000000000000000000" pitchFamily="2" charset="2"/>
              </a:rPr>
              <a:t> at flat </a:t>
            </a:r>
            <a:r>
              <a:rPr lang="fr-CH" sz="2000" dirty="0" err="1" smtClean="0">
                <a:sym typeface="Wingdings" panose="05000000000000000000" pitchFamily="2" charset="2"/>
              </a:rPr>
              <a:t>bottom</a:t>
            </a:r>
            <a:r>
              <a:rPr lang="fr-CH" sz="2000" dirty="0" smtClean="0">
                <a:sym typeface="Wingdings" panose="05000000000000000000" pitchFamily="2" charset="2"/>
              </a:rPr>
              <a:t>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8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310" r="2173" b="2945"/>
          <a:stretch/>
        </p:blipFill>
        <p:spPr>
          <a:xfrm>
            <a:off x="4271973" y="1698639"/>
            <a:ext cx="4371953" cy="3238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36" y="75850"/>
            <a:ext cx="8591550" cy="1325563"/>
          </a:xfrm>
        </p:spPr>
        <p:txBody>
          <a:bodyPr>
            <a:normAutofit/>
          </a:bodyPr>
          <a:lstStyle/>
          <a:p>
            <a:r>
              <a:rPr lang="fr-CH" dirty="0" err="1">
                <a:solidFill>
                  <a:srgbClr val="0070C0"/>
                </a:solidFill>
              </a:rPr>
              <a:t>Stability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threshold</a:t>
            </a:r>
            <a:r>
              <a:rPr lang="fr-CH" dirty="0">
                <a:solidFill>
                  <a:srgbClr val="0070C0"/>
                </a:solidFill>
              </a:rPr>
              <a:t> at flat </a:t>
            </a:r>
            <a:r>
              <a:rPr lang="fr-CH" dirty="0" smtClean="0">
                <a:solidFill>
                  <a:srgbClr val="0070C0"/>
                </a:solidFill>
              </a:rPr>
              <a:t>top</a:t>
            </a:r>
            <a:r>
              <a:rPr lang="fr-CH" dirty="0">
                <a:solidFill>
                  <a:srgbClr val="0070C0"/>
                </a:solidFill>
              </a:rPr>
              <a:t/>
            </a:r>
            <a:br>
              <a:rPr lang="fr-CH" dirty="0">
                <a:solidFill>
                  <a:srgbClr val="0070C0"/>
                </a:solidFill>
              </a:rPr>
            </a:br>
            <a:r>
              <a:rPr lang="fr-CH" sz="2700" dirty="0" err="1">
                <a:solidFill>
                  <a:srgbClr val="0070C0"/>
                </a:solidFill>
              </a:rPr>
              <a:t>Comparison</a:t>
            </a:r>
            <a:r>
              <a:rPr lang="fr-CH" sz="2700" dirty="0">
                <a:solidFill>
                  <a:srgbClr val="0070C0"/>
                </a:solidFill>
              </a:rPr>
              <a:t> </a:t>
            </a:r>
            <a:r>
              <a:rPr lang="fr-CH" sz="2700" dirty="0" err="1">
                <a:solidFill>
                  <a:srgbClr val="0070C0"/>
                </a:solidFill>
              </a:rPr>
              <a:t>between</a:t>
            </a:r>
            <a:r>
              <a:rPr lang="fr-CH" sz="2700" dirty="0">
                <a:solidFill>
                  <a:srgbClr val="0070C0"/>
                </a:solidFill>
              </a:rPr>
              <a:t> </a:t>
            </a:r>
            <a:r>
              <a:rPr lang="fr-CH" sz="2700" dirty="0" err="1">
                <a:solidFill>
                  <a:srgbClr val="0070C0"/>
                </a:solidFill>
              </a:rPr>
              <a:t>ramp</a:t>
            </a:r>
            <a:r>
              <a:rPr lang="fr-CH" sz="2700" dirty="0">
                <a:solidFill>
                  <a:srgbClr val="0070C0"/>
                </a:solidFill>
              </a:rPr>
              <a:t> simulations and </a:t>
            </a:r>
            <a:r>
              <a:rPr lang="fr-CH" sz="2700" dirty="0" err="1">
                <a:solidFill>
                  <a:srgbClr val="0070C0"/>
                </a:solidFill>
              </a:rPr>
              <a:t>measurements</a:t>
            </a: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036" y="5001335"/>
            <a:ext cx="8785809" cy="1692771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ym typeface="Wingdings" panose="05000000000000000000" pitchFamily="2" charset="2"/>
              </a:rPr>
              <a:t>Bunch distribution in simulation </a:t>
            </a:r>
            <a:r>
              <a:rPr lang="fr-CH" sz="1600" dirty="0" err="1">
                <a:sym typeface="Wingdings" panose="05000000000000000000" pitchFamily="2" charset="2"/>
              </a:rPr>
              <a:t>is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matched</a:t>
            </a:r>
            <a:r>
              <a:rPr lang="fr-CH" sz="1600" dirty="0">
                <a:sym typeface="Wingdings" panose="05000000000000000000" pitchFamily="2" charset="2"/>
              </a:rPr>
              <a:t> at flat top</a:t>
            </a:r>
          </a:p>
          <a:p>
            <a:pPr lvl="1"/>
            <a:r>
              <a:rPr lang="fr-CH" sz="1600" dirty="0">
                <a:sym typeface="Wingdings" panose="05000000000000000000" pitchFamily="2" charset="2"/>
              </a:rPr>
              <a:t> Bunch distribution </a:t>
            </a:r>
            <a:r>
              <a:rPr lang="fr-CH" sz="1600" dirty="0" err="1">
                <a:sym typeface="Wingdings" panose="05000000000000000000" pitchFamily="2" charset="2"/>
              </a:rPr>
              <a:t>after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ramp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can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differ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from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matched</a:t>
            </a:r>
            <a:r>
              <a:rPr lang="fr-CH" sz="1600" dirty="0">
                <a:sym typeface="Wingdings" panose="05000000000000000000" pitchFamily="2" charset="2"/>
              </a:rPr>
              <a:t> at flat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>
                <a:sym typeface="Wingdings" panose="05000000000000000000" pitchFamily="2" charset="2"/>
              </a:rPr>
              <a:t>Measured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threshold</a:t>
            </a:r>
            <a:r>
              <a:rPr lang="fr-CH" sz="1600" dirty="0">
                <a:sym typeface="Wingdings" panose="05000000000000000000" pitchFamily="2" charset="2"/>
              </a:rPr>
              <a:t> at flat top </a:t>
            </a:r>
            <a:r>
              <a:rPr lang="fr-CH" sz="1600" dirty="0" err="1">
                <a:sym typeface="Wingdings" panose="05000000000000000000" pitchFamily="2" charset="2"/>
              </a:rPr>
              <a:t>is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compared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with</a:t>
            </a:r>
            <a:r>
              <a:rPr lang="fr-CH" sz="1600" dirty="0">
                <a:sym typeface="Wingdings" panose="05000000000000000000" pitchFamily="2" charset="2"/>
              </a:rPr>
              <a:t>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600" dirty="0">
              <a:sym typeface="Wingdings" panose="05000000000000000000" pitchFamily="2" charset="2"/>
            </a:endParaRPr>
          </a:p>
          <a:p>
            <a:r>
              <a:rPr lang="fr-CH" sz="2000" b="1" dirty="0">
                <a:sym typeface="Wingdings" panose="05000000000000000000" pitchFamily="2" charset="2"/>
              </a:rPr>
              <a:t> </a:t>
            </a:r>
            <a:r>
              <a:rPr lang="fr-CH" sz="2000" b="1" dirty="0" err="1">
                <a:sym typeface="Wingdings" panose="05000000000000000000" pitchFamily="2" charset="2"/>
              </a:rPr>
              <a:t>Measurements</a:t>
            </a:r>
            <a:r>
              <a:rPr lang="fr-CH" sz="2000" b="1" dirty="0">
                <a:sym typeface="Wingdings" panose="05000000000000000000" pitchFamily="2" charset="2"/>
              </a:rPr>
              <a:t> of stable </a:t>
            </a:r>
            <a:r>
              <a:rPr lang="fr-CH" sz="2000" b="1" dirty="0" err="1">
                <a:sym typeface="Wingdings" panose="05000000000000000000" pitchFamily="2" charset="2"/>
              </a:rPr>
              <a:t>beams</a:t>
            </a:r>
            <a:r>
              <a:rPr lang="fr-CH" sz="2000" b="1" dirty="0">
                <a:sym typeface="Wingdings" panose="05000000000000000000" pitchFamily="2" charset="2"/>
              </a:rPr>
              <a:t> and simulations (FT and </a:t>
            </a:r>
            <a:r>
              <a:rPr lang="fr-CH" sz="2000" b="1" dirty="0" err="1">
                <a:sym typeface="Wingdings" panose="05000000000000000000" pitchFamily="2" charset="2"/>
              </a:rPr>
              <a:t>ramp</a:t>
            </a:r>
            <a:r>
              <a:rPr lang="fr-CH" sz="2000" b="1" dirty="0">
                <a:sym typeface="Wingdings" panose="05000000000000000000" pitchFamily="2" charset="2"/>
              </a:rPr>
              <a:t>) are </a:t>
            </a:r>
            <a:r>
              <a:rPr lang="fr-CH" sz="2000" b="1" dirty="0">
                <a:solidFill>
                  <a:schemeClr val="tx1"/>
                </a:solidFill>
                <a:sym typeface="Wingdings" panose="05000000000000000000" pitchFamily="2" charset="2"/>
              </a:rPr>
              <a:t>in</a:t>
            </a:r>
            <a:r>
              <a:rPr lang="fr-CH" sz="2000" b="1" dirty="0">
                <a:solidFill>
                  <a:srgbClr val="CC0099"/>
                </a:solidFill>
                <a:sym typeface="Wingdings" panose="05000000000000000000" pitchFamily="2" charset="2"/>
              </a:rPr>
              <a:t> good agreement </a:t>
            </a:r>
            <a:r>
              <a:rPr lang="fr-CH" sz="2000" b="1" dirty="0" err="1">
                <a:solidFill>
                  <a:srgbClr val="CC0099"/>
                </a:solidFill>
                <a:sym typeface="Wingdings" panose="05000000000000000000" pitchFamily="2" charset="2"/>
              </a:rPr>
              <a:t>with</a:t>
            </a:r>
            <a:r>
              <a:rPr lang="fr-CH" sz="2000" b="1" dirty="0">
                <a:solidFill>
                  <a:srgbClr val="CC0099"/>
                </a:solidFill>
                <a:sym typeface="Wingdings" panose="05000000000000000000" pitchFamily="2" charset="2"/>
              </a:rPr>
              <a:t> feedback off</a:t>
            </a:r>
            <a:endParaRPr lang="fr-CH" sz="2000" b="1" dirty="0">
              <a:sym typeface="Wingdings" panose="05000000000000000000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1647" y="1397393"/>
            <a:ext cx="5212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600" b="1" dirty="0"/>
              <a:t>7 </a:t>
            </a:r>
            <a:r>
              <a:rPr lang="fr-CH" sz="1600" b="1" dirty="0" smtClean="0"/>
              <a:t>MV, single </a:t>
            </a:r>
            <a:r>
              <a:rPr lang="fr-CH" sz="1600" b="1" dirty="0"/>
              <a:t>200 MHz RF system, 12 </a:t>
            </a:r>
            <a:r>
              <a:rPr lang="fr-CH" sz="1600" b="1" dirty="0" err="1"/>
              <a:t>bunches</a:t>
            </a:r>
            <a:r>
              <a:rPr lang="fr-CH" sz="1600" b="1" dirty="0"/>
              <a:t>, feedback</a:t>
            </a:r>
            <a:r>
              <a:rPr lang="fr-CH" sz="1600" b="1" dirty="0">
                <a:solidFill>
                  <a:srgbClr val="CC0099"/>
                </a:solidFill>
              </a:rPr>
              <a:t> off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29184" y="4160337"/>
            <a:ext cx="1091389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1400" dirty="0"/>
              <a:t>Stable </a:t>
            </a:r>
            <a:r>
              <a:rPr lang="fr-CH" sz="1400" dirty="0" err="1"/>
              <a:t>beam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75750" y="3804704"/>
            <a:ext cx="621799" cy="32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5299" y="2050378"/>
            <a:ext cx="2855726" cy="175432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 smtClean="0"/>
              <a:t>Measurements</a:t>
            </a:r>
            <a:r>
              <a:rPr lang="fr-CH" dirty="0" smtClean="0"/>
              <a:t> of </a:t>
            </a:r>
            <a:r>
              <a:rPr lang="fr-CH" dirty="0" err="1" smtClean="0"/>
              <a:t>unstable</a:t>
            </a:r>
            <a:r>
              <a:rPr lang="fr-CH" dirty="0" smtClean="0"/>
              <a:t>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during</a:t>
            </a:r>
            <a:r>
              <a:rPr lang="fr-CH" dirty="0" smtClean="0"/>
              <a:t> </a:t>
            </a:r>
            <a:r>
              <a:rPr lang="fr-CH" dirty="0" err="1" smtClean="0"/>
              <a:t>ramp</a:t>
            </a:r>
            <a:r>
              <a:rPr lang="fr-CH" dirty="0" smtClean="0"/>
              <a:t> </a:t>
            </a:r>
            <a:r>
              <a:rPr lang="fr-CH" dirty="0" err="1" smtClean="0"/>
              <a:t>cannot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compared</a:t>
            </a:r>
            <a:r>
              <a:rPr lang="fr-CH" dirty="0" smtClean="0"/>
              <a:t> </a:t>
            </a:r>
            <a:r>
              <a:rPr lang="fr-CH" dirty="0" err="1" smtClean="0"/>
              <a:t>here</a:t>
            </a:r>
            <a:endParaRPr lang="fr-CH" dirty="0"/>
          </a:p>
          <a:p>
            <a:endParaRPr lang="fr-CH" dirty="0"/>
          </a:p>
          <a:p>
            <a:r>
              <a:rPr lang="fr-CH" dirty="0" smtClean="0"/>
              <a:t>no information about </a:t>
            </a:r>
            <a:r>
              <a:rPr lang="fr-CH" dirty="0" err="1" smtClean="0"/>
              <a:t>bunch</a:t>
            </a:r>
            <a:r>
              <a:rPr lang="fr-CH" dirty="0" smtClean="0"/>
              <a:t> </a:t>
            </a:r>
            <a:r>
              <a:rPr lang="fr-CH" dirty="0" err="1" smtClean="0"/>
              <a:t>length</a:t>
            </a:r>
            <a:r>
              <a:rPr lang="fr-CH" dirty="0" smtClean="0"/>
              <a:t> at flat top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4293" y="7495"/>
            <a:ext cx="197342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Presented</a:t>
            </a:r>
            <a:r>
              <a:rPr lang="fr-CH" dirty="0" smtClean="0"/>
              <a:t> last </a:t>
            </a:r>
            <a:r>
              <a:rPr lang="fr-CH" dirty="0" err="1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850"/>
            <a:ext cx="9091100" cy="1325563"/>
          </a:xfrm>
        </p:spPr>
        <p:txBody>
          <a:bodyPr>
            <a:normAutofit fontScale="90000"/>
          </a:bodyPr>
          <a:lstStyle/>
          <a:p>
            <a:r>
              <a:rPr lang="fr-CH" sz="4000" dirty="0">
                <a:solidFill>
                  <a:srgbClr val="0070C0"/>
                </a:solidFill>
              </a:rPr>
              <a:t>L</a:t>
            </a:r>
            <a:r>
              <a:rPr lang="fr-CH" sz="4000" dirty="0" smtClean="0">
                <a:solidFill>
                  <a:srgbClr val="0070C0"/>
                </a:solidFill>
              </a:rPr>
              <a:t>ongitudinal </a:t>
            </a:r>
            <a:r>
              <a:rPr lang="fr-CH" sz="4000" dirty="0" err="1" smtClean="0">
                <a:solidFill>
                  <a:srgbClr val="0070C0"/>
                </a:solidFill>
              </a:rPr>
              <a:t>impedance</a:t>
            </a:r>
            <a:r>
              <a:rPr lang="fr-CH" sz="4000" dirty="0" smtClean="0">
                <a:solidFill>
                  <a:srgbClr val="0070C0"/>
                </a:solidFill>
              </a:rPr>
              <a:t> model (August 2018)</a:t>
            </a:r>
            <a:r>
              <a:rPr lang="fr-CH" dirty="0" smtClean="0">
                <a:solidFill>
                  <a:srgbClr val="0070C0"/>
                </a:solidFill>
              </a:rPr>
              <a:t/>
            </a:r>
            <a:br>
              <a:rPr lang="fr-CH" dirty="0" smtClean="0">
                <a:solidFill>
                  <a:srgbClr val="0070C0"/>
                </a:solidFill>
              </a:rPr>
            </a:br>
            <a:r>
              <a:rPr lang="fr-CH" sz="3100" dirty="0" err="1" smtClean="0">
                <a:solidFill>
                  <a:srgbClr val="0070C0"/>
                </a:solidFill>
              </a:rPr>
              <a:t>Present</a:t>
            </a:r>
            <a:r>
              <a:rPr lang="fr-CH" sz="3100" dirty="0" smtClean="0">
                <a:solidFill>
                  <a:srgbClr val="0070C0"/>
                </a:solidFill>
              </a:rPr>
              <a:t> configuration of the SPS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" y="1828799"/>
            <a:ext cx="8608602" cy="42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074" y="115499"/>
            <a:ext cx="9144000" cy="829411"/>
          </a:xfrm>
        </p:spPr>
        <p:txBody>
          <a:bodyPr>
            <a:noAutofit/>
          </a:bodyPr>
          <a:lstStyle/>
          <a:p>
            <a:r>
              <a:rPr lang="fr-CH" sz="3200" dirty="0" err="1" smtClean="0">
                <a:solidFill>
                  <a:schemeClr val="accent1"/>
                </a:solidFill>
              </a:rPr>
              <a:t>Stability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threshold</a:t>
            </a:r>
            <a:r>
              <a:rPr lang="fr-CH" sz="3200" dirty="0" smtClean="0">
                <a:solidFill>
                  <a:schemeClr val="accent1"/>
                </a:solidFill>
              </a:rPr>
              <a:t> at SPS flat </a:t>
            </a:r>
            <a:r>
              <a:rPr lang="fr-CH" sz="3200" dirty="0" err="1" smtClean="0">
                <a:solidFill>
                  <a:schemeClr val="accent1"/>
                </a:solidFill>
              </a:rPr>
              <a:t>bottom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with</a:t>
            </a:r>
            <a:r>
              <a:rPr lang="fr-CH" sz="3200" dirty="0" smtClean="0">
                <a:solidFill>
                  <a:schemeClr val="accent1"/>
                </a:solidFill>
              </a:rPr>
              <a:t> 12 </a:t>
            </a:r>
            <a:r>
              <a:rPr lang="fr-CH" sz="3200" dirty="0" err="1" smtClean="0">
                <a:solidFill>
                  <a:schemeClr val="accent1"/>
                </a:solidFill>
              </a:rPr>
              <a:t>bunches</a:t>
            </a:r>
            <a:r>
              <a:rPr lang="fr-CH" sz="3200" dirty="0" smtClean="0">
                <a:solidFill>
                  <a:schemeClr val="accent1"/>
                </a:solidFill>
              </a:rPr>
              <a:t/>
            </a:r>
            <a:br>
              <a:rPr lang="fr-CH" sz="3200" dirty="0" smtClean="0">
                <a:solidFill>
                  <a:schemeClr val="accent1"/>
                </a:solidFill>
              </a:rPr>
            </a:br>
            <a:r>
              <a:rPr lang="fr-CH" sz="2800" dirty="0" err="1" smtClean="0">
                <a:solidFill>
                  <a:schemeClr val="accent1"/>
                </a:solidFill>
              </a:rPr>
              <a:t>Measurements</a:t>
            </a:r>
            <a:r>
              <a:rPr lang="fr-CH" sz="2800" dirty="0" smtClean="0">
                <a:solidFill>
                  <a:schemeClr val="accent1"/>
                </a:solidFill>
              </a:rPr>
              <a:t> in single RF </a:t>
            </a:r>
            <a:r>
              <a:rPr lang="fr-CH" sz="2800" dirty="0" err="1" smtClean="0">
                <a:solidFill>
                  <a:schemeClr val="accent1"/>
                </a:solidFill>
              </a:rPr>
              <a:t>without</a:t>
            </a:r>
            <a:r>
              <a:rPr lang="fr-CH" sz="2800" dirty="0" smtClean="0">
                <a:solidFill>
                  <a:schemeClr val="accent1"/>
                </a:solidFill>
              </a:rPr>
              <a:t> feedback and </a:t>
            </a:r>
            <a:r>
              <a:rPr lang="fr-CH" sz="2800" dirty="0" err="1" smtClean="0">
                <a:solidFill>
                  <a:schemeClr val="accent1"/>
                </a:solidFill>
              </a:rPr>
              <a:t>feedforward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074" y="1065030"/>
                <a:ext cx="9048709" cy="1776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Flat </a:t>
                </a:r>
                <a:r>
                  <a:rPr lang="fr-CH" dirty="0" err="1" smtClean="0"/>
                  <a:t>bottom</a:t>
                </a:r>
                <a:r>
                  <a:rPr lang="fr-CH" dirty="0" smtClean="0"/>
                  <a:t> cycle (26 </a:t>
                </a:r>
                <a:r>
                  <a:rPr lang="fr-CH" dirty="0" err="1" smtClean="0"/>
                  <a:t>GeV</a:t>
                </a:r>
                <a:r>
                  <a:rPr lang="fr-CH" dirty="0" smtClean="0"/>
                  <a:t>), single RF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fr-CH" dirty="0" smtClean="0"/>
                  <a:t> MV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One 40 MHz </a:t>
                </a:r>
                <a:r>
                  <a:rPr lang="fr-CH" dirty="0" err="1" smtClean="0"/>
                  <a:t>cavity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was</a:t>
                </a:r>
                <a:r>
                  <a:rPr lang="fr-CH" dirty="0" smtClean="0"/>
                  <a:t> not </a:t>
                </a:r>
                <a:r>
                  <a:rPr lang="fr-CH" dirty="0" err="1" smtClean="0"/>
                  <a:t>available</a:t>
                </a:r>
                <a:r>
                  <a:rPr lang="fr-CH" dirty="0" smtClean="0"/>
                  <a:t> in the PS </a:t>
                </a:r>
                <a:r>
                  <a:rPr lang="fr-CH" dirty="0" smtClean="0">
                    <a:sym typeface="Wingdings" panose="05000000000000000000" pitchFamily="2" charset="2"/>
                  </a:rPr>
                  <a:t>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Injected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bunch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length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>
                    <a:sym typeface="Wingdings" panose="05000000000000000000" pitchFamily="2" charset="2"/>
                  </a:rPr>
                  <a:t>l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arger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than</a:t>
                </a:r>
                <a:r>
                  <a:rPr lang="fr-CH" dirty="0" smtClean="0">
                    <a:sym typeface="Wingdings" panose="05000000000000000000" pitchFamily="2" charset="2"/>
                  </a:rPr>
                  <a:t> nominal</a:t>
                </a:r>
                <a:endParaRPr lang="fr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Batch of 12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/>
                  <a:t> </a:t>
                </a:r>
                <a:r>
                  <a:rPr lang="fr-CH" dirty="0" smtClean="0"/>
                  <a:t>nominal </a:t>
                </a:r>
                <a:r>
                  <a:rPr lang="fr-CH" dirty="0" err="1" smtClean="0"/>
                  <a:t>emittances</a:t>
                </a:r>
                <a:r>
                  <a:rPr lang="fr-CH" dirty="0" smtClean="0"/>
                  <a:t> and </a:t>
                </a:r>
                <a:r>
                  <a:rPr lang="fr-CH" dirty="0" err="1" smtClean="0"/>
                  <a:t>smaller</a:t>
                </a:r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The </a:t>
                </a:r>
                <a:r>
                  <a:rPr lang="fr-CH" dirty="0" err="1" smtClean="0"/>
                  <a:t>bunch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length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𝑖𝑛𝑗</m:t>
                        </m:r>
                      </m:sub>
                    </m:sSub>
                  </m:oMath>
                </a14:m>
                <a:r>
                  <a:rPr lang="fr-CH" dirty="0" smtClean="0"/>
                  <a:t> and the </a:t>
                </a:r>
                <a:r>
                  <a:rPr lang="fr-CH" dirty="0" err="1" smtClean="0"/>
                  <a:t>intensity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CH" dirty="0" smtClean="0"/>
                  <a:t> are </a:t>
                </a:r>
                <a:r>
                  <a:rPr lang="fr-CH" dirty="0" err="1" smtClean="0"/>
                  <a:t>measured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after</a:t>
                </a:r>
                <a:r>
                  <a:rPr lang="fr-CH" dirty="0" smtClean="0"/>
                  <a:t> filamentation at ~50 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The </a:t>
                </a:r>
                <a:r>
                  <a:rPr lang="fr-CH" dirty="0" err="1" smtClean="0"/>
                  <a:t>measurements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analyzed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here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were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done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without</a:t>
                </a:r>
                <a:r>
                  <a:rPr lang="fr-CH" dirty="0" smtClean="0"/>
                  <a:t> feedback, </a:t>
                </a:r>
                <a:r>
                  <a:rPr lang="fr-CH" dirty="0" err="1" smtClean="0"/>
                  <a:t>feedforward</a:t>
                </a:r>
                <a:r>
                  <a:rPr lang="fr-CH" dirty="0" smtClean="0"/>
                  <a:t> and longitudinal damper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4" y="1065030"/>
                <a:ext cx="9048709" cy="1776640"/>
              </a:xfrm>
              <a:prstGeom prst="rect">
                <a:avLst/>
              </a:prstGeom>
              <a:blipFill>
                <a:blip r:embed="rId3"/>
                <a:stretch>
                  <a:fillRect l="-472" t="-2062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762888" y="2714142"/>
            <a:ext cx="3985299" cy="3203513"/>
            <a:chOff x="2804044" y="3152838"/>
            <a:chExt cx="3985299" cy="32035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044" y="3608553"/>
              <a:ext cx="3694060" cy="27477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53586" y="3152838"/>
              <a:ext cx="39357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b="1" dirty="0" err="1" smtClean="0"/>
                <a:t>Instability</a:t>
              </a:r>
              <a:r>
                <a:rPr lang="fr-CH" sz="1400" b="1" dirty="0" smtClean="0"/>
                <a:t> </a:t>
              </a:r>
              <a:r>
                <a:rPr lang="fr-CH" sz="1400" b="1" dirty="0" err="1" smtClean="0"/>
                <a:t>threshold</a:t>
              </a:r>
              <a:r>
                <a:rPr lang="fr-CH" sz="1400" b="1" dirty="0" smtClean="0"/>
                <a:t> of 12 </a:t>
              </a:r>
              <a:r>
                <a:rPr lang="fr-CH" sz="1400" b="1" dirty="0" err="1" smtClean="0"/>
                <a:t>bunches</a:t>
              </a:r>
              <a:r>
                <a:rPr lang="fr-CH" sz="1400" b="1" dirty="0" smtClean="0"/>
                <a:t>, 1RF,</a:t>
              </a:r>
            </a:p>
            <a:p>
              <a:pPr algn="ctr"/>
              <a:r>
                <a:rPr lang="fr-CH" sz="1400" b="1" dirty="0"/>
                <a:t>i</a:t>
              </a:r>
              <a:r>
                <a:rPr lang="fr-CH" sz="1400" b="1" dirty="0" smtClean="0"/>
                <a:t>n </a:t>
              </a:r>
              <a:r>
                <a:rPr lang="fr-CH" sz="1400" b="1" dirty="0" err="1" smtClean="0"/>
                <a:t>function</a:t>
              </a:r>
              <a:r>
                <a:rPr lang="fr-CH" sz="1400" b="1" dirty="0" smtClean="0"/>
                <a:t> of the </a:t>
              </a:r>
              <a:r>
                <a:rPr lang="fr-CH" sz="1400" b="1" dirty="0" err="1" smtClean="0"/>
                <a:t>bunch</a:t>
              </a:r>
              <a:r>
                <a:rPr lang="fr-CH" sz="1400" b="1" dirty="0" smtClean="0"/>
                <a:t> </a:t>
              </a:r>
              <a:r>
                <a:rPr lang="fr-CH" sz="1400" b="1" dirty="0" err="1" smtClean="0"/>
                <a:t>length</a:t>
              </a:r>
              <a:r>
                <a:rPr lang="fr-CH" sz="1400" b="1" dirty="0" smtClean="0"/>
                <a:t> </a:t>
              </a:r>
              <a:r>
                <a:rPr lang="fr-CH" sz="1400" b="1" dirty="0" err="1" smtClean="0"/>
                <a:t>after</a:t>
              </a:r>
              <a:r>
                <a:rPr lang="fr-CH" sz="1400" b="1" dirty="0" smtClean="0"/>
                <a:t> filamentation</a:t>
              </a:r>
              <a:endParaRPr lang="en-US" sz="14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658" y="6023957"/>
            <a:ext cx="896271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H" b="1" dirty="0" smtClean="0">
                <a:sym typeface="Wingdings" panose="05000000000000000000" pitchFamily="2" charset="2"/>
              </a:rPr>
              <a:t> The </a:t>
            </a:r>
            <a:r>
              <a:rPr lang="fr-CH" b="1" dirty="0" err="1" smtClean="0">
                <a:sym typeface="Wingdings" panose="05000000000000000000" pitchFamily="2" charset="2"/>
              </a:rPr>
              <a:t>measurements</a:t>
            </a:r>
            <a:r>
              <a:rPr lang="fr-CH" b="1" dirty="0" smtClean="0">
                <a:sym typeface="Wingdings" panose="05000000000000000000" pitchFamily="2" charset="2"/>
              </a:rPr>
              <a:t> show a </a:t>
            </a:r>
            <a:r>
              <a:rPr lang="fr-CH" b="1" dirty="0" err="1" smtClean="0">
                <a:sym typeface="Wingdings" panose="05000000000000000000" pitchFamily="2" charset="2"/>
              </a:rPr>
              <a:t>clear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instability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threshold</a:t>
            </a:r>
            <a:r>
              <a:rPr lang="fr-CH" b="1" dirty="0" smtClean="0">
                <a:sym typeface="Wingdings" panose="05000000000000000000" pitchFamily="2" charset="2"/>
              </a:rPr>
              <a:t>, </a:t>
            </a:r>
            <a:r>
              <a:rPr lang="fr-CH" b="1" dirty="0" err="1" smtClean="0">
                <a:sym typeface="Wingdings" panose="05000000000000000000" pitchFamily="2" charset="2"/>
              </a:rPr>
              <a:t>can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we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reproduce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it</a:t>
            </a:r>
            <a:r>
              <a:rPr lang="fr-CH" b="1" dirty="0" smtClean="0">
                <a:sym typeface="Wingdings" panose="05000000000000000000" pitchFamily="2" charset="2"/>
              </a:rPr>
              <a:t> in simulation?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592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074" y="115499"/>
            <a:ext cx="9144000" cy="829411"/>
          </a:xfrm>
        </p:spPr>
        <p:txBody>
          <a:bodyPr>
            <a:noAutofit/>
          </a:bodyPr>
          <a:lstStyle/>
          <a:p>
            <a:r>
              <a:rPr lang="fr-CH" sz="3200" dirty="0" err="1" smtClean="0">
                <a:solidFill>
                  <a:schemeClr val="accent1"/>
                </a:solidFill>
              </a:rPr>
              <a:t>Stability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threshold</a:t>
            </a:r>
            <a:r>
              <a:rPr lang="fr-CH" sz="3200" dirty="0" smtClean="0">
                <a:solidFill>
                  <a:schemeClr val="accent1"/>
                </a:solidFill>
              </a:rPr>
              <a:t> at SPS flat </a:t>
            </a:r>
            <a:r>
              <a:rPr lang="fr-CH" sz="3200" dirty="0" err="1" smtClean="0">
                <a:solidFill>
                  <a:schemeClr val="accent1"/>
                </a:solidFill>
              </a:rPr>
              <a:t>bottom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with</a:t>
            </a:r>
            <a:r>
              <a:rPr lang="fr-CH" sz="3200" dirty="0" smtClean="0">
                <a:solidFill>
                  <a:schemeClr val="accent1"/>
                </a:solidFill>
              </a:rPr>
              <a:t> 12 </a:t>
            </a:r>
            <a:r>
              <a:rPr lang="fr-CH" sz="3200" dirty="0" err="1" smtClean="0">
                <a:solidFill>
                  <a:schemeClr val="accent1"/>
                </a:solidFill>
              </a:rPr>
              <a:t>bunches</a:t>
            </a:r>
            <a:r>
              <a:rPr lang="fr-CH" sz="3200" dirty="0" smtClean="0">
                <a:solidFill>
                  <a:schemeClr val="accent1"/>
                </a:solidFill>
              </a:rPr>
              <a:t/>
            </a:r>
            <a:br>
              <a:rPr lang="fr-CH" sz="3200" dirty="0" smtClean="0">
                <a:solidFill>
                  <a:schemeClr val="accent1"/>
                </a:solidFill>
              </a:rPr>
            </a:br>
            <a:r>
              <a:rPr lang="fr-CH" sz="2400" dirty="0" smtClean="0">
                <a:solidFill>
                  <a:schemeClr val="accent1"/>
                </a:solidFill>
              </a:rPr>
              <a:t>Simulations </a:t>
            </a:r>
            <a:r>
              <a:rPr lang="fr-CH" sz="2400" dirty="0" err="1" smtClean="0">
                <a:solidFill>
                  <a:schemeClr val="accent1"/>
                </a:solidFill>
              </a:rPr>
              <a:t>with</a:t>
            </a:r>
            <a:r>
              <a:rPr lang="fr-CH" sz="2400" dirty="0" smtClean="0">
                <a:solidFill>
                  <a:schemeClr val="accent1"/>
                </a:solidFill>
              </a:rPr>
              <a:t> </a:t>
            </a:r>
            <a:r>
              <a:rPr lang="fr-CH" sz="2400" dirty="0" err="1" smtClean="0">
                <a:solidFill>
                  <a:schemeClr val="accent1"/>
                </a:solidFill>
              </a:rPr>
              <a:t>bunches</a:t>
            </a:r>
            <a:r>
              <a:rPr lang="fr-CH" sz="2400" dirty="0" smtClean="0">
                <a:solidFill>
                  <a:schemeClr val="accent1"/>
                </a:solidFill>
              </a:rPr>
              <a:t> </a:t>
            </a:r>
            <a:r>
              <a:rPr lang="fr-CH" sz="2400" dirty="0" err="1" smtClean="0">
                <a:solidFill>
                  <a:schemeClr val="accent1"/>
                </a:solidFill>
              </a:rPr>
              <a:t>matched</a:t>
            </a:r>
            <a:r>
              <a:rPr lang="fr-CH" sz="2400" dirty="0" smtClean="0">
                <a:solidFill>
                  <a:schemeClr val="accent1"/>
                </a:solidFill>
              </a:rPr>
              <a:t> to the RF </a:t>
            </a:r>
            <a:r>
              <a:rPr lang="fr-CH" sz="2400" dirty="0" err="1" smtClean="0">
                <a:solidFill>
                  <a:schemeClr val="accent1"/>
                </a:solidFill>
              </a:rPr>
              <a:t>bucket</a:t>
            </a:r>
            <a:r>
              <a:rPr lang="fr-CH" sz="2400" dirty="0" smtClean="0">
                <a:solidFill>
                  <a:schemeClr val="accent1"/>
                </a:solidFill>
              </a:rPr>
              <a:t> </a:t>
            </a:r>
            <a:r>
              <a:rPr lang="fr-CH" sz="2400" dirty="0" err="1" smtClean="0">
                <a:solidFill>
                  <a:schemeClr val="accent1"/>
                </a:solidFill>
              </a:rPr>
              <a:t>with</a:t>
            </a:r>
            <a:r>
              <a:rPr lang="fr-CH" sz="2400" dirty="0" smtClean="0">
                <a:solidFill>
                  <a:schemeClr val="accent1"/>
                </a:solidFill>
              </a:rPr>
              <a:t> </a:t>
            </a:r>
            <a:r>
              <a:rPr lang="fr-CH" sz="2400" dirty="0" err="1" smtClean="0">
                <a:solidFill>
                  <a:schemeClr val="accent1"/>
                </a:solidFill>
              </a:rPr>
              <a:t>intensity</a:t>
            </a:r>
            <a:r>
              <a:rPr lang="fr-CH" sz="2400" dirty="0" smtClean="0">
                <a:solidFill>
                  <a:schemeClr val="accent1"/>
                </a:solidFill>
              </a:rPr>
              <a:t> </a:t>
            </a:r>
            <a:r>
              <a:rPr lang="fr-CH" sz="2400" dirty="0" err="1" smtClean="0">
                <a:solidFill>
                  <a:schemeClr val="accent1"/>
                </a:solidFill>
              </a:rPr>
              <a:t>effects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971" y="5710020"/>
            <a:ext cx="896008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CH" b="1" dirty="0" smtClean="0">
                <a:sym typeface="Wingdings" panose="05000000000000000000" pitchFamily="2" charset="2"/>
              </a:rPr>
              <a:t>The simulations </a:t>
            </a:r>
            <a:r>
              <a:rPr lang="fr-CH" b="1" dirty="0" err="1" smtClean="0">
                <a:sym typeface="Wingdings" panose="05000000000000000000" pitchFamily="2" charset="2"/>
              </a:rPr>
              <a:t>with</a:t>
            </a:r>
            <a:r>
              <a:rPr lang="fr-CH" b="1" dirty="0" smtClean="0">
                <a:sym typeface="Wingdings" panose="05000000000000000000" pitchFamily="2" charset="2"/>
              </a:rPr>
              <a:t> 12 </a:t>
            </a:r>
            <a:r>
              <a:rPr lang="fr-CH" b="1" dirty="0" err="1" smtClean="0">
                <a:sym typeface="Wingdings" panose="05000000000000000000" pitchFamily="2" charset="2"/>
              </a:rPr>
              <a:t>matched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bunches</a:t>
            </a:r>
            <a:r>
              <a:rPr lang="fr-CH" b="1" dirty="0" smtClean="0">
                <a:sym typeface="Wingdings" panose="05000000000000000000" pitchFamily="2" charset="2"/>
              </a:rPr>
              <a:t> are </a:t>
            </a:r>
            <a:r>
              <a:rPr lang="fr-CH" b="1" dirty="0" err="1" smtClean="0">
                <a:sym typeface="Wingdings" panose="05000000000000000000" pitchFamily="2" charset="2"/>
              </a:rPr>
              <a:t>much</a:t>
            </a:r>
            <a:r>
              <a:rPr lang="fr-CH" b="1" dirty="0" smtClean="0">
                <a:sym typeface="Wingdings" panose="05000000000000000000" pitchFamily="2" charset="2"/>
              </a:rPr>
              <a:t> more stable </a:t>
            </a:r>
            <a:r>
              <a:rPr lang="fr-CH" b="1" dirty="0" err="1" smtClean="0">
                <a:sym typeface="Wingdings" panose="05000000000000000000" pitchFamily="2" charset="2"/>
              </a:rPr>
              <a:t>than</a:t>
            </a:r>
            <a:r>
              <a:rPr lang="fr-CH" b="1" dirty="0" smtClean="0">
                <a:sym typeface="Wingdings" panose="05000000000000000000" pitchFamily="2" charset="2"/>
              </a:rPr>
              <a:t> the </a:t>
            </a:r>
            <a:r>
              <a:rPr lang="fr-CH" b="1" dirty="0" err="1" smtClean="0">
                <a:sym typeface="Wingdings" panose="05000000000000000000" pitchFamily="2" charset="2"/>
              </a:rPr>
              <a:t>measurements</a:t>
            </a:r>
            <a:r>
              <a:rPr lang="fr-CH" b="1" dirty="0">
                <a:sym typeface="Wingdings" panose="05000000000000000000" pitchFamily="2" charset="2"/>
              </a:rPr>
              <a:t>.</a:t>
            </a:r>
            <a:endParaRPr lang="fr-CH" b="1" dirty="0" smtClean="0">
              <a:sym typeface="Wingdings" panose="05000000000000000000" pitchFamily="2" charset="2"/>
            </a:endParaRPr>
          </a:p>
          <a:p>
            <a:pPr algn="ctr"/>
            <a:r>
              <a:rPr lang="fr-CH" b="1" dirty="0" err="1" smtClean="0">
                <a:sym typeface="Wingdings" panose="05000000000000000000" pitchFamily="2" charset="2"/>
              </a:rPr>
              <a:t>Already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observed</a:t>
            </a:r>
            <a:r>
              <a:rPr lang="fr-CH" b="1" dirty="0" smtClean="0">
                <a:sym typeface="Wingdings" panose="05000000000000000000" pitchFamily="2" charset="2"/>
              </a:rPr>
              <a:t> in the </a:t>
            </a:r>
            <a:r>
              <a:rPr lang="fr-CH" b="1" dirty="0" err="1" smtClean="0">
                <a:sym typeface="Wingdings" panose="05000000000000000000" pitchFamily="2" charset="2"/>
              </a:rPr>
              <a:t>past</a:t>
            </a:r>
            <a:r>
              <a:rPr lang="fr-CH" b="1" dirty="0" smtClean="0">
                <a:sym typeface="Wingdings" panose="05000000000000000000" pitchFamily="2" charset="2"/>
              </a:rPr>
              <a:t>, </a:t>
            </a:r>
            <a:r>
              <a:rPr lang="fr-CH" b="1" dirty="0" err="1" smtClean="0">
                <a:sym typeface="Wingdings" panose="05000000000000000000" pitchFamily="2" charset="2"/>
              </a:rPr>
              <a:t>is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it</a:t>
            </a:r>
            <a:r>
              <a:rPr lang="fr-CH" b="1" dirty="0" smtClean="0">
                <a:sym typeface="Wingdings" panose="05000000000000000000" pitchFamily="2" charset="2"/>
              </a:rPr>
              <a:t> an </a:t>
            </a:r>
            <a:r>
              <a:rPr lang="fr-CH" b="1" dirty="0" err="1" smtClean="0">
                <a:sym typeface="Wingdings" panose="05000000000000000000" pitchFamily="2" charset="2"/>
              </a:rPr>
              <a:t>effect</a:t>
            </a:r>
            <a:r>
              <a:rPr lang="fr-CH" b="1" dirty="0" smtClean="0">
                <a:sym typeface="Wingdings" panose="05000000000000000000" pitchFamily="2" charset="2"/>
              </a:rPr>
              <a:t> of the </a:t>
            </a:r>
            <a:r>
              <a:rPr lang="fr-CH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bunch</a:t>
            </a:r>
            <a:r>
              <a:rPr lang="fr-CH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distribution?</a:t>
            </a:r>
            <a:endParaRPr lang="en-US" b="1" dirty="0">
              <a:solidFill>
                <a:srgbClr val="CC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2" r="51405"/>
          <a:stretch/>
        </p:blipFill>
        <p:spPr>
          <a:xfrm>
            <a:off x="1036288" y="1780277"/>
            <a:ext cx="6886449" cy="34718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8410" y="1400114"/>
            <a:ext cx="5665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 smtClean="0"/>
              <a:t>Intensity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limit</a:t>
            </a:r>
            <a:r>
              <a:rPr lang="fr-CH" sz="1400" b="1" dirty="0" smtClean="0"/>
              <a:t> of 12 </a:t>
            </a:r>
            <a:r>
              <a:rPr lang="fr-CH" sz="1400" b="1" dirty="0" err="1" smtClean="0">
                <a:solidFill>
                  <a:srgbClr val="CC0099"/>
                </a:solidFill>
              </a:rPr>
              <a:t>matched</a:t>
            </a:r>
            <a:r>
              <a:rPr lang="fr-CH" sz="1400" b="1" dirty="0" smtClean="0">
                <a:solidFill>
                  <a:srgbClr val="CC0099"/>
                </a:solidFill>
              </a:rPr>
              <a:t> </a:t>
            </a:r>
            <a:r>
              <a:rPr lang="fr-CH" sz="1400" b="1" dirty="0" err="1" smtClean="0"/>
              <a:t>bunches</a:t>
            </a:r>
            <a:r>
              <a:rPr lang="fr-CH" sz="1400" b="1" dirty="0" smtClean="0"/>
              <a:t> at flat </a:t>
            </a:r>
            <a:r>
              <a:rPr lang="fr-CH" sz="1400" b="1" dirty="0" err="1" smtClean="0"/>
              <a:t>bottom</a:t>
            </a:r>
            <a:r>
              <a:rPr lang="fr-CH" sz="1400" b="1" dirty="0" smtClean="0"/>
              <a:t> (10 s), 1 RF (4.5 MV),</a:t>
            </a:r>
          </a:p>
          <a:p>
            <a:pPr algn="ctr"/>
            <a:r>
              <a:rPr lang="fr-CH" sz="1400" b="1" dirty="0" err="1"/>
              <a:t>l</a:t>
            </a:r>
            <a:r>
              <a:rPr lang="fr-CH" sz="1400" b="1" dirty="0" err="1" smtClean="0"/>
              <a:t>atest</a:t>
            </a:r>
            <a:r>
              <a:rPr lang="fr-CH" sz="1400" b="1" dirty="0" smtClean="0"/>
              <a:t> SPS longitudinal </a:t>
            </a:r>
            <a:r>
              <a:rPr lang="fr-CH" sz="1400" b="1" dirty="0" err="1" smtClean="0"/>
              <a:t>impedance</a:t>
            </a:r>
            <a:r>
              <a:rPr lang="fr-CH" sz="1400" b="1" dirty="0" smtClean="0"/>
              <a:t> model </a:t>
            </a:r>
            <a:r>
              <a:rPr lang="fr-CH" sz="1400" b="1" dirty="0" err="1" smtClean="0"/>
              <a:t>without</a:t>
            </a:r>
            <a:r>
              <a:rPr lang="fr-CH" sz="1400" b="1" dirty="0" smtClean="0"/>
              <a:t> FB/FF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5998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6108" y="282013"/>
            <a:ext cx="9144000" cy="829411"/>
          </a:xfrm>
        </p:spPr>
        <p:txBody>
          <a:bodyPr>
            <a:noAutofit/>
          </a:bodyPr>
          <a:lstStyle/>
          <a:p>
            <a:r>
              <a:rPr lang="fr-CH" sz="3600" dirty="0" err="1" smtClean="0">
                <a:solidFill>
                  <a:schemeClr val="accent1"/>
                </a:solidFill>
              </a:rPr>
              <a:t>Generation</a:t>
            </a:r>
            <a:r>
              <a:rPr lang="fr-CH" sz="3600" dirty="0" smtClean="0">
                <a:solidFill>
                  <a:schemeClr val="accent1"/>
                </a:solidFill>
              </a:rPr>
              <a:t> of the </a:t>
            </a:r>
            <a:r>
              <a:rPr lang="fr-CH" sz="3600" dirty="0" err="1" smtClean="0">
                <a:solidFill>
                  <a:schemeClr val="accent1"/>
                </a:solidFill>
              </a:rPr>
              <a:t>bunch</a:t>
            </a:r>
            <a:r>
              <a:rPr lang="fr-CH" sz="3600" dirty="0" smtClean="0">
                <a:solidFill>
                  <a:schemeClr val="accent1"/>
                </a:solidFill>
              </a:rPr>
              <a:t> distribution in the PS</a:t>
            </a:r>
            <a:br>
              <a:rPr lang="fr-CH" sz="3600" dirty="0" smtClean="0">
                <a:solidFill>
                  <a:schemeClr val="accent1"/>
                </a:solidFill>
              </a:rPr>
            </a:br>
            <a:r>
              <a:rPr lang="fr-CH" sz="2800" dirty="0" smtClean="0">
                <a:solidFill>
                  <a:schemeClr val="accent1"/>
                </a:solidFill>
              </a:rPr>
              <a:t>Simulation of the </a:t>
            </a:r>
            <a:r>
              <a:rPr lang="fr-CH" sz="2800" dirty="0" err="1">
                <a:solidFill>
                  <a:schemeClr val="accent1"/>
                </a:solidFill>
              </a:rPr>
              <a:t>b</a:t>
            </a:r>
            <a:r>
              <a:rPr lang="fr-CH" sz="2800" dirty="0" err="1" smtClean="0">
                <a:solidFill>
                  <a:schemeClr val="accent1"/>
                </a:solidFill>
              </a:rPr>
              <a:t>unch</a:t>
            </a:r>
            <a:r>
              <a:rPr lang="fr-CH" sz="2800" dirty="0" smtClean="0">
                <a:solidFill>
                  <a:schemeClr val="accent1"/>
                </a:solidFill>
              </a:rPr>
              <a:t> rotation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34205" y="2602865"/>
            <a:ext cx="3210603" cy="2645173"/>
            <a:chOff x="4983611" y="2613319"/>
            <a:chExt cx="3210603" cy="26451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611" y="2870181"/>
              <a:ext cx="3210603" cy="23883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53372" y="2613319"/>
              <a:ext cx="28408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 smtClean="0"/>
                <a:t>2. PS RF program for </a:t>
              </a:r>
              <a:r>
                <a:rPr lang="fr-CH" sz="1400" b="1" dirty="0" err="1" smtClean="0"/>
                <a:t>bunch</a:t>
              </a:r>
              <a:r>
                <a:rPr lang="fr-CH" sz="1400" b="1" dirty="0" smtClean="0"/>
                <a:t> rotation</a:t>
              </a:r>
              <a:endParaRPr lang="en-US" sz="1400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493684" y="4361622"/>
              <a:ext cx="588205" cy="421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29787" y="3877136"/>
              <a:ext cx="175724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dirty="0" smtClean="0"/>
                <a:t>80 MHz phase jumps to </a:t>
              </a:r>
              <a:r>
                <a:rPr lang="fr-CH" sz="1200" dirty="0" err="1" smtClean="0"/>
                <a:t>bunch-shortening</a:t>
              </a:r>
              <a:r>
                <a:rPr lang="fr-CH" sz="1200" dirty="0" smtClean="0"/>
                <a:t> mode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456" y="1271526"/>
                <a:ext cx="515369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fr-CH" dirty="0" smtClean="0"/>
                  <a:t>Bunch distribution </a:t>
                </a:r>
                <a:r>
                  <a:rPr lang="fr-CH" dirty="0" err="1" smtClean="0"/>
                  <a:t>generated</a:t>
                </a:r>
                <a:r>
                  <a:rPr lang="fr-CH" dirty="0" smtClean="0"/>
                  <a:t> at PS flat top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In the 40 MHz RF </a:t>
                </a:r>
                <a:r>
                  <a:rPr lang="fr-CH" dirty="0" err="1" smtClean="0"/>
                  <a:t>bucket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fr-CH" dirty="0" smtClean="0"/>
                  <a:t> kV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dirty="0" err="1"/>
                  <a:t>W</a:t>
                </a:r>
                <a:r>
                  <a:rPr lang="fr-CH" dirty="0" err="1" smtClean="0"/>
                  <a:t>ith</a:t>
                </a:r>
                <a:r>
                  <a:rPr lang="fr-CH" dirty="0" smtClean="0"/>
                  <a:t> a binomial distribution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and different emittances (controlled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CH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CH" dirty="0"/>
                  <a:t>The nominal PS RF program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used</a:t>
                </a:r>
                <a:r>
                  <a:rPr lang="fr-CH" dirty="0"/>
                  <a:t> to </a:t>
                </a:r>
                <a:r>
                  <a:rPr lang="fr-CH" dirty="0" err="1"/>
                  <a:t>simulate</a:t>
                </a:r>
                <a:r>
                  <a:rPr lang="fr-CH" dirty="0"/>
                  <a:t> the </a:t>
                </a:r>
                <a:r>
                  <a:rPr lang="fr-CH" dirty="0" err="1"/>
                  <a:t>bunch</a:t>
                </a:r>
                <a:r>
                  <a:rPr lang="fr-CH" dirty="0"/>
                  <a:t> </a:t>
                </a:r>
                <a:r>
                  <a:rPr lang="fr-CH" dirty="0" smtClean="0"/>
                  <a:t>rotation (</a:t>
                </a:r>
                <a:r>
                  <a:rPr lang="fr-CH" dirty="0" err="1" smtClean="0"/>
                  <a:t>two</a:t>
                </a:r>
                <a:r>
                  <a:rPr lang="fr-CH" dirty="0" smtClean="0"/>
                  <a:t> 40 MHz </a:t>
                </a:r>
                <a:r>
                  <a:rPr lang="fr-CH" dirty="0" err="1" smtClean="0"/>
                  <a:t>cavities</a:t>
                </a:r>
                <a:r>
                  <a:rPr lang="fr-CH" dirty="0" smtClean="0"/>
                  <a:t> and </a:t>
                </a:r>
                <a:r>
                  <a:rPr lang="fr-CH" dirty="0" err="1" smtClean="0"/>
                  <a:t>two</a:t>
                </a:r>
                <a:r>
                  <a:rPr lang="fr-CH" dirty="0" smtClean="0"/>
                  <a:t> 80 MHz </a:t>
                </a:r>
                <a:r>
                  <a:rPr lang="fr-CH" dirty="0" err="1" smtClean="0"/>
                  <a:t>cavities</a:t>
                </a:r>
                <a:r>
                  <a:rPr lang="fr-CH" dirty="0" smtClean="0"/>
                  <a:t> for a total of 600 kV in </a:t>
                </a:r>
                <a:r>
                  <a:rPr lang="fr-CH" dirty="0" err="1" smtClean="0"/>
                  <a:t>both</a:t>
                </a:r>
                <a:r>
                  <a:rPr lang="fr-CH" dirty="0" smtClean="0"/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fr-CH" dirty="0"/>
              </a:p>
              <a:p>
                <a:pPr marL="342900" indent="-342900">
                  <a:buFont typeface="+mj-lt"/>
                  <a:buAutoNum type="arabicPeriod"/>
                </a:pPr>
                <a:endParaRPr lang="fr-CH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CH" dirty="0"/>
                  <a:t>The </a:t>
                </a:r>
                <a:r>
                  <a:rPr lang="fr-CH" dirty="0" err="1" smtClean="0"/>
                  <a:t>bunch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/>
                  <a:t>extracted</a:t>
                </a:r>
                <a:r>
                  <a:rPr lang="fr-CH" dirty="0"/>
                  <a:t> </a:t>
                </a:r>
                <a:r>
                  <a:rPr lang="fr-CH" dirty="0" err="1"/>
                  <a:t>after</a:t>
                </a:r>
                <a:r>
                  <a:rPr lang="fr-CH" dirty="0"/>
                  <a:t> ¼ of synchrotron </a:t>
                </a:r>
                <a:r>
                  <a:rPr lang="fr-CH" dirty="0" err="1"/>
                  <a:t>period</a:t>
                </a:r>
                <a:r>
                  <a:rPr lang="fr-CH" dirty="0"/>
                  <a:t> (</a:t>
                </a:r>
                <a:r>
                  <a:rPr lang="fr-CH" dirty="0" err="1" smtClean="0"/>
                  <a:t>shortest</a:t>
                </a:r>
                <a:r>
                  <a:rPr lang="fr-CH" dirty="0" smtClean="0"/>
                  <a:t> </a:t>
                </a:r>
                <a:r>
                  <a:rPr lang="fr-CH" dirty="0" err="1"/>
                  <a:t>bunch</a:t>
                </a:r>
                <a:r>
                  <a:rPr lang="fr-CH" dirty="0"/>
                  <a:t> </a:t>
                </a:r>
                <a:r>
                  <a:rPr lang="fr-CH" dirty="0" err="1"/>
                  <a:t>length</a:t>
                </a:r>
                <a:r>
                  <a:rPr lang="fr-CH" dirty="0"/>
                  <a:t>)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56" y="1271526"/>
                <a:ext cx="5153697" cy="4401205"/>
              </a:xfrm>
              <a:prstGeom prst="rect">
                <a:avLst/>
              </a:prstGeom>
              <a:blipFill>
                <a:blip r:embed="rId4"/>
                <a:stretch>
                  <a:fillRect l="-946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31981" y="5119463"/>
            <a:ext cx="4986198" cy="1738537"/>
            <a:chOff x="445371" y="5061433"/>
            <a:chExt cx="4986198" cy="17385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23" b="67493"/>
            <a:stretch/>
          </p:blipFill>
          <p:spPr>
            <a:xfrm>
              <a:off x="445371" y="5215321"/>
              <a:ext cx="4941859" cy="158464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13821" y="5061433"/>
              <a:ext cx="4417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 smtClean="0"/>
                <a:t>3. </a:t>
              </a:r>
              <a:r>
                <a:rPr lang="fr-CH" sz="1400" b="1" dirty="0" err="1" smtClean="0"/>
                <a:t>Example</a:t>
              </a:r>
              <a:r>
                <a:rPr lang="fr-CH" sz="1400" b="1" dirty="0" smtClean="0"/>
                <a:t> of a </a:t>
              </a:r>
              <a:r>
                <a:rPr lang="fr-CH" sz="1400" b="1" dirty="0" err="1" smtClean="0"/>
                <a:t>bunch</a:t>
              </a:r>
              <a:r>
                <a:rPr lang="fr-CH" sz="1400" b="1" dirty="0" smtClean="0"/>
                <a:t> distribution at extraction of the PS </a:t>
              </a:r>
              <a:endParaRPr lang="en-US" sz="1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92920" y="1350716"/>
            <a:ext cx="3151888" cy="970536"/>
            <a:chOff x="5555135" y="1114807"/>
            <a:chExt cx="3151888" cy="970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555135" y="1392974"/>
                  <a:ext cx="3151888" cy="69236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91440" tIns="91440" rIns="91440" bIns="9144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∈[0,</m:t>
                        </m:r>
                        <m:sSub>
                          <m:sSub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5135" y="1392974"/>
                  <a:ext cx="3151888" cy="6923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5730354" y="1114807"/>
              <a:ext cx="2899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 smtClean="0"/>
                <a:t>1. Binomial phase-</a:t>
              </a:r>
              <a:r>
                <a:rPr lang="fr-CH" sz="1400" b="1" dirty="0" err="1" smtClean="0"/>
                <a:t>space</a:t>
              </a:r>
              <a:r>
                <a:rPr lang="fr-CH" sz="1400" b="1" dirty="0" smtClean="0"/>
                <a:t> distribution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766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6108" y="282013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 smtClean="0">
                <a:solidFill>
                  <a:schemeClr val="accent1"/>
                </a:solidFill>
              </a:rPr>
              <a:t>Injection of 12 </a:t>
            </a:r>
            <a:r>
              <a:rPr lang="fr-CH" sz="4000" dirty="0" err="1" smtClean="0">
                <a:solidFill>
                  <a:schemeClr val="accent1"/>
                </a:solidFill>
              </a:rPr>
              <a:t>rotated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err="1" smtClean="0">
                <a:solidFill>
                  <a:schemeClr val="accent1"/>
                </a:solidFill>
              </a:rPr>
              <a:t>bunches</a:t>
            </a:r>
            <a:r>
              <a:rPr lang="fr-CH" sz="4000" dirty="0" smtClean="0">
                <a:solidFill>
                  <a:schemeClr val="accent1"/>
                </a:solidFill>
              </a:rPr>
              <a:t> in the SPS</a:t>
            </a:r>
            <a:r>
              <a:rPr lang="fr-CH" sz="3200" dirty="0" smtClean="0">
                <a:solidFill>
                  <a:schemeClr val="accent1"/>
                </a:solidFill>
              </a:rPr>
              <a:t/>
            </a:r>
            <a:br>
              <a:rPr lang="fr-CH" sz="3200" dirty="0" smtClean="0">
                <a:solidFill>
                  <a:schemeClr val="accent1"/>
                </a:solidFill>
              </a:rPr>
            </a:br>
            <a:r>
              <a:rPr lang="fr-CH" sz="2400" dirty="0" smtClean="0">
                <a:solidFill>
                  <a:schemeClr val="accent1"/>
                </a:solidFill>
              </a:rPr>
              <a:t>Bunch profiles </a:t>
            </a:r>
            <a:r>
              <a:rPr lang="fr-CH" sz="2400" dirty="0" err="1" smtClean="0">
                <a:solidFill>
                  <a:schemeClr val="accent1"/>
                </a:solidFill>
              </a:rPr>
              <a:t>after</a:t>
            </a:r>
            <a:r>
              <a:rPr lang="fr-CH" sz="2400" dirty="0" smtClean="0">
                <a:solidFill>
                  <a:schemeClr val="accent1"/>
                </a:solidFill>
              </a:rPr>
              <a:t> filamentation, </a:t>
            </a:r>
            <a:r>
              <a:rPr lang="fr-CH" sz="2400" dirty="0" err="1" smtClean="0">
                <a:solidFill>
                  <a:schemeClr val="accent1"/>
                </a:solidFill>
              </a:rPr>
              <a:t>measurements</a:t>
            </a:r>
            <a:r>
              <a:rPr lang="fr-CH" sz="2400" dirty="0" smtClean="0">
                <a:solidFill>
                  <a:schemeClr val="accent1"/>
                </a:solidFill>
              </a:rPr>
              <a:t> vs simulations (stable)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060923"/>
            <a:ext cx="2057400" cy="365125"/>
          </a:xfrm>
        </p:spPr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553" y="1393022"/>
            <a:ext cx="8855613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12 </a:t>
            </a:r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bunch</a:t>
            </a:r>
            <a:r>
              <a:rPr lang="fr-CH" dirty="0" smtClean="0"/>
              <a:t> distributions are </a:t>
            </a:r>
            <a:r>
              <a:rPr lang="fr-CH" dirty="0" err="1" smtClean="0"/>
              <a:t>injected</a:t>
            </a:r>
            <a:r>
              <a:rPr lang="fr-CH" dirty="0" smtClean="0"/>
              <a:t>, </a:t>
            </a:r>
            <a:r>
              <a:rPr lang="fr-CH" dirty="0" err="1" smtClean="0"/>
              <a:t>spaced</a:t>
            </a:r>
            <a:r>
              <a:rPr lang="fr-CH" dirty="0" smtClean="0"/>
              <a:t> by 25 ns, </a:t>
            </a:r>
            <a:r>
              <a:rPr lang="fr-CH" dirty="0" err="1" smtClean="0"/>
              <a:t>centered</a:t>
            </a:r>
            <a:r>
              <a:rPr lang="fr-CH" dirty="0" smtClean="0"/>
              <a:t> in the RF </a:t>
            </a:r>
            <a:r>
              <a:rPr lang="fr-CH" dirty="0" err="1" smtClean="0"/>
              <a:t>bucket</a:t>
            </a:r>
            <a:r>
              <a:rPr lang="fr-CH" dirty="0" smtClean="0"/>
              <a:t> </a:t>
            </a:r>
            <a:r>
              <a:rPr lang="fr-CH" dirty="0" err="1" smtClean="0"/>
              <a:t>according</a:t>
            </a:r>
            <a:r>
              <a:rPr lang="fr-CH" dirty="0" smtClean="0"/>
              <a:t> to the </a:t>
            </a:r>
            <a:r>
              <a:rPr lang="fr-CH" dirty="0" err="1" smtClean="0"/>
              <a:t>average</a:t>
            </a:r>
            <a:r>
              <a:rPr lang="fr-CH" dirty="0" smtClean="0"/>
              <a:t> </a:t>
            </a:r>
            <a:r>
              <a:rPr lang="fr-CH" dirty="0" err="1" smtClean="0"/>
              <a:t>synchronous</a:t>
            </a:r>
            <a:r>
              <a:rPr lang="fr-CH" dirty="0"/>
              <a:t>-</a:t>
            </a:r>
            <a:r>
              <a:rPr lang="fr-CH" dirty="0" smtClean="0"/>
              <a:t>phase shift </a:t>
            </a:r>
            <a:r>
              <a:rPr lang="fr-CH" dirty="0" err="1" smtClean="0"/>
              <a:t>along</a:t>
            </a:r>
            <a:r>
              <a:rPr lang="fr-CH" dirty="0" smtClean="0"/>
              <a:t> the batch (</a:t>
            </a:r>
            <a:r>
              <a:rPr lang="fr-CH" dirty="0" err="1" smtClean="0"/>
              <a:t>effect</a:t>
            </a:r>
            <a:r>
              <a:rPr lang="fr-CH" dirty="0" smtClean="0"/>
              <a:t> of phase-</a:t>
            </a:r>
            <a:r>
              <a:rPr lang="fr-CH" dirty="0" err="1" smtClean="0"/>
              <a:t>loop</a:t>
            </a:r>
            <a:r>
              <a:rPr lang="fr-CH" dirty="0" smtClean="0"/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4471" y="2990657"/>
            <a:ext cx="8817286" cy="2372632"/>
            <a:chOff x="86108" y="2227094"/>
            <a:chExt cx="8817286" cy="2372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6108" y="2227094"/>
                  <a:ext cx="8817286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400" b="1" dirty="0" smtClean="0"/>
                    <a:t>Bunch profiles </a:t>
                  </a:r>
                  <a:r>
                    <a:rPr lang="fr-CH" sz="1400" b="1" dirty="0" err="1" smtClean="0"/>
                    <a:t>comparison</a:t>
                  </a:r>
                  <a:r>
                    <a:rPr lang="fr-CH" sz="1400" b="1" dirty="0" smtClean="0"/>
                    <a:t>, simulations/</a:t>
                  </a:r>
                  <a:r>
                    <a:rPr lang="fr-CH" sz="1400" b="1" dirty="0" err="1" smtClean="0"/>
                    <a:t>measurements</a:t>
                  </a:r>
                  <a:r>
                    <a:rPr lang="fr-CH" sz="1400" b="1" dirty="0" smtClean="0"/>
                    <a:t> </a:t>
                  </a:r>
                  <a:r>
                    <a:rPr lang="fr-CH" sz="1400" b="1" dirty="0" err="1" smtClean="0"/>
                    <a:t>after</a:t>
                  </a:r>
                  <a:r>
                    <a:rPr lang="fr-CH" sz="1400" b="1" dirty="0" smtClean="0"/>
                    <a:t> filamentation (~50 ms)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H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</m:oMath>
                  </a14:m>
                  <a:r>
                    <a:rPr lang="en-US" sz="1400" b="1" dirty="0" smtClean="0"/>
                    <a:t> ppb (stable)</a:t>
                  </a:r>
                  <a:endParaRPr lang="en-US" sz="1400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8" y="2227094"/>
                  <a:ext cx="8817286" cy="312586"/>
                </a:xfrm>
                <a:prstGeom prst="rect">
                  <a:avLst/>
                </a:prstGeom>
                <a:blipFill>
                  <a:blip r:embed="rId3"/>
                  <a:stretch>
                    <a:fillRect l="-207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18" y="2509337"/>
              <a:ext cx="2710242" cy="20116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33" y="2552390"/>
              <a:ext cx="2721294" cy="20116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200" y="2588046"/>
              <a:ext cx="2722858" cy="201168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39440" y="2268029"/>
            <a:ext cx="8693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smtClean="0"/>
              <a:t>The </a:t>
            </a:r>
            <a:r>
              <a:rPr lang="fr-CH" dirty="0" err="1" smtClean="0"/>
              <a:t>bunch</a:t>
            </a:r>
            <a:r>
              <a:rPr lang="fr-CH" dirty="0" smtClean="0"/>
              <a:t> distribution in simulation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similar</a:t>
            </a:r>
            <a:r>
              <a:rPr lang="fr-CH" dirty="0" smtClean="0"/>
              <a:t> for all </a:t>
            </a:r>
            <a:r>
              <a:rPr lang="fr-CH" dirty="0" err="1" smtClean="0"/>
              <a:t>intensities</a:t>
            </a:r>
            <a:endParaRPr lang="fr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err="1" smtClean="0"/>
              <a:t>Here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compare one </a:t>
            </a:r>
            <a:r>
              <a:rPr lang="fr-CH" dirty="0" err="1" smtClean="0"/>
              <a:t>measurement</a:t>
            </a:r>
            <a:r>
              <a:rPr lang="fr-CH" dirty="0" smtClean="0"/>
              <a:t> and one simulation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>
                <a:solidFill>
                  <a:srgbClr val="CC0099"/>
                </a:solidFill>
              </a:rPr>
              <a:t>same</a:t>
            </a:r>
            <a:r>
              <a:rPr lang="fr-CH" dirty="0" smtClean="0">
                <a:solidFill>
                  <a:srgbClr val="CC0099"/>
                </a:solidFill>
              </a:rPr>
              <a:t> </a:t>
            </a:r>
            <a:r>
              <a:rPr lang="fr-CH" dirty="0" err="1" smtClean="0">
                <a:solidFill>
                  <a:srgbClr val="CC0099"/>
                </a:solidFill>
              </a:rPr>
              <a:t>bunch</a:t>
            </a:r>
            <a:r>
              <a:rPr lang="fr-CH" dirty="0" smtClean="0">
                <a:solidFill>
                  <a:srgbClr val="CC0099"/>
                </a:solidFill>
              </a:rPr>
              <a:t> </a:t>
            </a:r>
            <a:r>
              <a:rPr lang="fr-CH" dirty="0" err="1" smtClean="0">
                <a:solidFill>
                  <a:srgbClr val="CC0099"/>
                </a:solidFill>
              </a:rPr>
              <a:t>intensity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60" y="5485236"/>
            <a:ext cx="901616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CH" b="1" dirty="0" smtClean="0">
                <a:sym typeface="Wingdings" panose="05000000000000000000" pitchFamily="2" charset="2"/>
              </a:rPr>
              <a:t>Bunch profiles </a:t>
            </a:r>
            <a:r>
              <a:rPr lang="fr-CH" b="1" dirty="0" err="1" smtClean="0">
                <a:sym typeface="Wingdings" panose="05000000000000000000" pitchFamily="2" charset="2"/>
              </a:rPr>
              <a:t>after</a:t>
            </a:r>
            <a:r>
              <a:rPr lang="fr-CH" b="1" dirty="0" smtClean="0">
                <a:sym typeface="Wingdings" panose="05000000000000000000" pitchFamily="2" charset="2"/>
              </a:rPr>
              <a:t> filamentation (~50 ms) </a:t>
            </a:r>
            <a:r>
              <a:rPr lang="fr-CH" b="1" dirty="0" err="1" smtClean="0">
                <a:sym typeface="Wingdings" panose="05000000000000000000" pitchFamily="2" charset="2"/>
              </a:rPr>
              <a:t>well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reproduced</a:t>
            </a:r>
            <a:r>
              <a:rPr lang="fr-CH" b="1" dirty="0" smtClean="0">
                <a:sym typeface="Wingdings" panose="05000000000000000000" pitchFamily="2" charset="2"/>
              </a:rPr>
              <a:t> in simulation </a:t>
            </a:r>
          </a:p>
          <a:p>
            <a:pPr algn="ctr"/>
            <a:r>
              <a:rPr lang="fr-CH" b="1" dirty="0" err="1" smtClean="0">
                <a:sym typeface="Wingdings" panose="05000000000000000000" pitchFamily="2" charset="2"/>
              </a:rPr>
              <a:t>when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compared</a:t>
            </a:r>
            <a:r>
              <a:rPr lang="fr-CH" b="1" dirty="0" smtClean="0">
                <a:sym typeface="Wingdings" panose="05000000000000000000" pitchFamily="2" charset="2"/>
              </a:rPr>
              <a:t> to a </a:t>
            </a:r>
            <a:r>
              <a:rPr lang="fr-CH" b="1" dirty="0" err="1" smtClean="0">
                <a:sym typeface="Wingdings" panose="05000000000000000000" pitchFamily="2" charset="2"/>
              </a:rPr>
              <a:t>measurement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with</a:t>
            </a:r>
            <a:r>
              <a:rPr lang="fr-CH" b="1" dirty="0" smtClean="0">
                <a:sym typeface="Wingdings" panose="05000000000000000000" pitchFamily="2" charset="2"/>
              </a:rPr>
              <a:t> the </a:t>
            </a:r>
            <a:r>
              <a:rPr lang="fr-CH" b="1" dirty="0" err="1" smtClean="0">
                <a:sym typeface="Wingdings" panose="05000000000000000000" pitchFamily="2" charset="2"/>
              </a:rPr>
              <a:t>same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intensity</a:t>
            </a:r>
            <a:endParaRPr lang="en-US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9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6108" y="282013"/>
            <a:ext cx="9144000" cy="829411"/>
          </a:xfrm>
        </p:spPr>
        <p:txBody>
          <a:bodyPr>
            <a:noAutofit/>
          </a:bodyPr>
          <a:lstStyle/>
          <a:p>
            <a:r>
              <a:rPr lang="fr-CH" sz="3200" dirty="0" err="1" smtClean="0">
                <a:solidFill>
                  <a:schemeClr val="accent1"/>
                </a:solidFill>
              </a:rPr>
              <a:t>Stability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threshold</a:t>
            </a:r>
            <a:r>
              <a:rPr lang="fr-CH" sz="3200" dirty="0" smtClean="0">
                <a:solidFill>
                  <a:schemeClr val="accent1"/>
                </a:solidFill>
              </a:rPr>
              <a:t> of 12 </a:t>
            </a:r>
            <a:r>
              <a:rPr lang="fr-CH" sz="3200" dirty="0" err="1" smtClean="0">
                <a:solidFill>
                  <a:schemeClr val="accent1"/>
                </a:solidFill>
              </a:rPr>
              <a:t>rotated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bunches</a:t>
            </a:r>
            <a:r>
              <a:rPr lang="fr-CH" sz="3200" dirty="0" smtClean="0">
                <a:solidFill>
                  <a:schemeClr val="accent1"/>
                </a:solidFill>
              </a:rPr>
              <a:t> in the SPS</a:t>
            </a:r>
            <a:br>
              <a:rPr lang="fr-CH" sz="3200" dirty="0" smtClean="0">
                <a:solidFill>
                  <a:schemeClr val="accent1"/>
                </a:solidFill>
              </a:rPr>
            </a:br>
            <a:r>
              <a:rPr lang="fr-CH" sz="3200" dirty="0" smtClean="0">
                <a:solidFill>
                  <a:schemeClr val="accent1"/>
                </a:solidFill>
              </a:rPr>
              <a:t>Scan of the </a:t>
            </a:r>
            <a:r>
              <a:rPr lang="fr-CH" sz="3200" dirty="0" err="1" smtClean="0">
                <a:solidFill>
                  <a:schemeClr val="accent1"/>
                </a:solidFill>
              </a:rPr>
              <a:t>bunch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emittance</a:t>
            </a:r>
            <a:r>
              <a:rPr lang="fr-CH" sz="3200" dirty="0" smtClean="0">
                <a:solidFill>
                  <a:schemeClr val="accent1"/>
                </a:solidFill>
              </a:rPr>
              <a:t>, single RF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108" y="5987019"/>
            <a:ext cx="89520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CH" b="1" dirty="0">
                <a:sym typeface="Wingdings" panose="05000000000000000000" pitchFamily="2" charset="2"/>
              </a:rPr>
              <a:t>Agreement </a:t>
            </a:r>
            <a:r>
              <a:rPr lang="fr-CH" b="1" dirty="0" err="1">
                <a:sym typeface="Wingdings" panose="05000000000000000000" pitchFamily="2" charset="2"/>
              </a:rPr>
              <a:t>between</a:t>
            </a:r>
            <a:r>
              <a:rPr lang="fr-CH" b="1" dirty="0">
                <a:sym typeface="Wingdings" panose="05000000000000000000" pitchFamily="2" charset="2"/>
              </a:rPr>
              <a:t> </a:t>
            </a:r>
            <a:r>
              <a:rPr lang="fr-CH" b="1" dirty="0" err="1">
                <a:sym typeface="Wingdings" panose="05000000000000000000" pitchFamily="2" charset="2"/>
              </a:rPr>
              <a:t>measurements</a:t>
            </a:r>
            <a:r>
              <a:rPr lang="fr-CH" b="1" dirty="0">
                <a:sym typeface="Wingdings" panose="05000000000000000000" pitchFamily="2" charset="2"/>
              </a:rPr>
              <a:t> and </a:t>
            </a:r>
            <a:r>
              <a:rPr lang="fr-CH" b="1" dirty="0" smtClean="0">
                <a:sym typeface="Wingdings" panose="05000000000000000000" pitchFamily="2" charset="2"/>
              </a:rPr>
              <a:t>simulations (no </a:t>
            </a:r>
            <a:r>
              <a:rPr lang="fr-CH" b="1" dirty="0" err="1" smtClean="0">
                <a:sym typeface="Wingdings" panose="05000000000000000000" pitchFamily="2" charset="2"/>
              </a:rPr>
              <a:t>missing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impedance</a:t>
            </a:r>
            <a:r>
              <a:rPr lang="fr-CH" b="1" dirty="0" smtClean="0">
                <a:sym typeface="Wingdings" panose="05000000000000000000" pitchFamily="2" charset="2"/>
              </a:rPr>
              <a:t>)</a:t>
            </a:r>
            <a:endParaRPr lang="fr-CH" b="1" dirty="0">
              <a:sym typeface="Wingdings" panose="05000000000000000000" pitchFamily="2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5636" y="1328996"/>
            <a:ext cx="7884943" cy="4407734"/>
            <a:chOff x="715636" y="1328996"/>
            <a:chExt cx="7884943" cy="44077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84" r="51231"/>
            <a:stretch/>
          </p:blipFill>
          <p:spPr>
            <a:xfrm>
              <a:off x="715636" y="1711538"/>
              <a:ext cx="7884943" cy="40251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495745" y="1328996"/>
                  <a:ext cx="61614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400" b="1" dirty="0" err="1" smtClean="0"/>
                    <a:t>Comparison</a:t>
                  </a:r>
                  <a:r>
                    <a:rPr lang="fr-CH" sz="1400" b="1" dirty="0" smtClean="0"/>
                    <a:t> of the </a:t>
                  </a:r>
                  <a:r>
                    <a:rPr lang="fr-CH" sz="1400" b="1" dirty="0" err="1" smtClean="0"/>
                    <a:t>instability</a:t>
                  </a:r>
                  <a:r>
                    <a:rPr lang="fr-CH" sz="1400" b="1" dirty="0" smtClean="0"/>
                    <a:t> </a:t>
                  </a:r>
                  <a:r>
                    <a:rPr lang="fr-CH" sz="1400" b="1" dirty="0" err="1" smtClean="0"/>
                    <a:t>threshold</a:t>
                  </a:r>
                  <a:r>
                    <a:rPr lang="fr-CH" sz="1400" b="1" dirty="0" smtClean="0"/>
                    <a:t> </a:t>
                  </a:r>
                  <a:r>
                    <a:rPr lang="fr-CH" sz="1400" b="1" dirty="0" err="1" smtClean="0"/>
                    <a:t>between</a:t>
                  </a:r>
                  <a:r>
                    <a:rPr lang="fr-CH" sz="1400" b="1" dirty="0" smtClean="0"/>
                    <a:t> simulations and </a:t>
                  </a:r>
                  <a:r>
                    <a:rPr lang="fr-CH" sz="1400" b="1" dirty="0" err="1" smtClean="0"/>
                    <a:t>measurements</a:t>
                  </a:r>
                  <a:r>
                    <a:rPr lang="fr-CH" sz="1400" b="1" dirty="0" smtClean="0"/>
                    <a:t>,</a:t>
                  </a:r>
                  <a:endParaRPr lang="fr-CH" sz="1400" b="1" dirty="0"/>
                </a:p>
                <a:p>
                  <a:pPr algn="ctr"/>
                  <a:r>
                    <a:rPr lang="fr-CH" sz="1400" b="1" dirty="0"/>
                    <a:t>s</a:t>
                  </a:r>
                  <a:r>
                    <a:rPr lang="fr-CH" sz="1400" b="1" dirty="0" smtClean="0"/>
                    <a:t>ingle RF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𝟐𝟎𝟎</m:t>
                          </m:r>
                        </m:sub>
                      </m:sSub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1400" b="1" dirty="0" smtClean="0"/>
                    <a:t> MV), latest impedance model without FB, FF and LD</a:t>
                  </a:r>
                  <a:endParaRPr lang="en-US" sz="14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5745" y="1328996"/>
                  <a:ext cx="616143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97" t="-2326" r="-297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1" t="65137" r="51466" b="20502"/>
          <a:stretch/>
        </p:blipFill>
        <p:spPr>
          <a:xfrm>
            <a:off x="8296882" y="2856704"/>
            <a:ext cx="303697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9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</p:spPr>
            <p:txBody>
              <a:bodyPr>
                <a:noAutofit/>
              </a:bodyPr>
              <a:lstStyle/>
              <a:p>
                <a:r>
                  <a:rPr lang="fr-CH" sz="3200" dirty="0" smtClean="0">
                    <a:solidFill>
                      <a:schemeClr val="accent1"/>
                    </a:solidFill>
                  </a:rPr>
                  <a:t>Effect of the </a:t>
                </a:r>
                <a:r>
                  <a:rPr lang="fr-CH" sz="3200" dirty="0" err="1">
                    <a:solidFill>
                      <a:schemeClr val="accent1"/>
                    </a:solidFill>
                  </a:rPr>
                  <a:t>exponent</a:t>
                </a:r>
                <a:r>
                  <a:rPr lang="fr-CH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H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CH" sz="3200" dirty="0" smtClean="0">
                    <a:solidFill>
                      <a:schemeClr val="accent1"/>
                    </a:solidFill>
                  </a:rPr>
                  <a:t> and the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parameter</a:t>
                </a:r>
                <a:r>
                  <a:rPr lang="fr-CH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fr-CH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H" sz="3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fr-CH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den>
                    </m:f>
                    <m:r>
                      <a:rPr lang="fr-CH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sz="3200" dirty="0" smtClean="0">
                    <a:solidFill>
                      <a:schemeClr val="accent1"/>
                    </a:solidFill>
                  </a:rPr>
                  <a:t/>
                </a:r>
                <a:br>
                  <a:rPr lang="fr-CH" sz="3200" dirty="0" smtClean="0">
                    <a:solidFill>
                      <a:schemeClr val="accent1"/>
                    </a:solidFill>
                  </a:rPr>
                </a:b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ingle RF (4.5 MV), latest SPS longitudinal impedance model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  <a:blipFill>
                <a:blip r:embed="rId3"/>
                <a:stretch>
                  <a:fillRect l="-1667" t="-1838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6108" y="6075145"/>
                <a:ext cx="8952094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fr-CH" b="1" dirty="0" smtClean="0">
                    <a:sym typeface="Wingdings" panose="05000000000000000000" pitchFamily="2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𝝁</m:t>
                    </m:r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∈[</m:t>
                    </m:r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𝟐</m:t>
                    </m:r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fr-CH" b="1" dirty="0" smtClean="0">
                    <a:sym typeface="Wingdings" panose="05000000000000000000" pitchFamily="2" charset="2"/>
                  </a:rPr>
                  <a:t>, the agreement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between</a:t>
                </a:r>
                <a:r>
                  <a:rPr lang="fr-CH" b="1" dirty="0" smtClean="0">
                    <a:sym typeface="Wingdings" panose="05000000000000000000" pitchFamily="2" charset="2"/>
                  </a:rPr>
                  <a:t> simulations and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measurements</a:t>
                </a:r>
                <a:r>
                  <a:rPr lang="fr-CH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is</a:t>
                </a:r>
                <a:r>
                  <a:rPr lang="fr-CH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satisfying</a:t>
                </a:r>
                <a:endParaRPr lang="fr-CH" b="1" dirty="0" smtClean="0"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fr-CH" b="1" dirty="0" smtClean="0">
                    <a:sym typeface="Wingdings" panose="05000000000000000000" pitchFamily="2" charset="2"/>
                  </a:rPr>
                  <a:t>The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threshold</a:t>
                </a:r>
                <a:r>
                  <a:rPr lang="fr-CH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is</a:t>
                </a:r>
                <a:r>
                  <a:rPr lang="fr-CH" b="1" dirty="0" smtClean="0">
                    <a:sym typeface="Wingdings" panose="05000000000000000000" pitchFamily="2" charset="2"/>
                  </a:rPr>
                  <a:t> sensitive to the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parameter</a:t>
                </a:r>
                <a:r>
                  <a:rPr lang="fr-CH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used</a:t>
                </a:r>
                <a:r>
                  <a:rPr lang="fr-CH" b="1" dirty="0" smtClean="0">
                    <a:sym typeface="Wingdings" panose="05000000000000000000" pitchFamily="2" charset="2"/>
                  </a:rPr>
                  <a:t> to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distinguis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h</a:t>
                </a:r>
                <a:r>
                  <a:rPr lang="fr-CH" b="1" dirty="0" smtClean="0">
                    <a:sym typeface="Wingdings" panose="05000000000000000000" pitchFamily="2" charset="2"/>
                  </a:rPr>
                  <a:t> stable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from</a:t>
                </a:r>
                <a:r>
                  <a:rPr lang="fr-CH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unstable</a:t>
                </a:r>
                <a:r>
                  <a:rPr lang="fr-CH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beam</a:t>
                </a:r>
                <a:endParaRPr lang="fr-CH" b="1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8" y="6075145"/>
                <a:ext cx="8952094" cy="646331"/>
              </a:xfrm>
              <a:prstGeom prst="rect">
                <a:avLst/>
              </a:prstGeom>
              <a:blipFill>
                <a:blip r:embed="rId4"/>
                <a:stretch>
                  <a:fillRect l="-340" t="-4587" r="-408" b="-119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55984" y="1418261"/>
                <a:ext cx="69038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 smtClean="0"/>
                  <a:t>S</a:t>
                </a:r>
                <a:r>
                  <a:rPr lang="fr-CH" sz="1400" b="1" dirty="0" err="1" smtClean="0"/>
                  <a:t>tability</a:t>
                </a:r>
                <a:r>
                  <a:rPr lang="fr-CH" sz="1400" b="1" dirty="0" smtClean="0"/>
                  <a:t> </a:t>
                </a:r>
                <a:r>
                  <a:rPr lang="fr-CH" sz="1400" b="1" dirty="0" err="1" smtClean="0"/>
                  <a:t>threshold</a:t>
                </a:r>
                <a:r>
                  <a:rPr lang="fr-CH" sz="1400" b="1" dirty="0" smtClean="0"/>
                  <a:t> </a:t>
                </a:r>
                <a:r>
                  <a:rPr lang="fr-CH" sz="1400" b="1" dirty="0" smtClean="0"/>
                  <a:t>of 12 </a:t>
                </a:r>
                <a:r>
                  <a:rPr lang="fr-CH" sz="1400" b="1" dirty="0" err="1" smtClean="0"/>
                  <a:t>bunches</a:t>
                </a:r>
                <a:r>
                  <a:rPr lang="fr-CH" sz="1400" b="1" dirty="0" smtClean="0"/>
                  <a:t>, </a:t>
                </a:r>
                <a:r>
                  <a:rPr lang="fr-CH" sz="1400" b="1" dirty="0" err="1" smtClean="0"/>
                  <a:t>comparison</a:t>
                </a:r>
                <a:r>
                  <a:rPr lang="fr-CH" sz="1400" b="1" dirty="0" smtClean="0"/>
                  <a:t> </a:t>
                </a:r>
                <a:r>
                  <a:rPr lang="fr-CH" sz="1400" b="1" dirty="0" err="1" smtClean="0"/>
                  <a:t>with</a:t>
                </a:r>
                <a:r>
                  <a:rPr lang="fr-CH" sz="1400" b="1" dirty="0" smtClean="0"/>
                  <a:t> </a:t>
                </a:r>
                <a:r>
                  <a:rPr lang="fr-CH" sz="1400" b="1" dirty="0" err="1" smtClean="0"/>
                  <a:t>different</a:t>
                </a:r>
                <a:r>
                  <a:rPr lang="fr-CH" sz="1400" b="1" dirty="0" smtClean="0"/>
                  <a:t> </a:t>
                </a:r>
                <a14:m>
                  <m:oMath xmlns:m="http://schemas.openxmlformats.org/officeDocument/2006/math"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CH" sz="1400" b="1" dirty="0" smtClean="0"/>
                  <a:t> of the binomial distribution</a:t>
                </a:r>
                <a:endParaRPr lang="fr-CH" sz="1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84" y="1418261"/>
                <a:ext cx="6903877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29542" y="1757651"/>
            <a:ext cx="3749877" cy="1920344"/>
            <a:chOff x="629543" y="1833219"/>
            <a:chExt cx="3749877" cy="19203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97" r="51622" b="1"/>
            <a:stretch/>
          </p:blipFill>
          <p:spPr>
            <a:xfrm>
              <a:off x="629543" y="1833219"/>
              <a:ext cx="3749877" cy="192034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55984" y="1941346"/>
                  <a:ext cx="6803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1400" b="1" dirty="0">
                    <a:solidFill>
                      <a:srgbClr val="CC0099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984" y="1941346"/>
                  <a:ext cx="68037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4688388" y="1774086"/>
            <a:ext cx="3855336" cy="1959263"/>
            <a:chOff x="4892275" y="1810534"/>
            <a:chExt cx="3855336" cy="1959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5" r="51333" b="-1"/>
            <a:stretch/>
          </p:blipFill>
          <p:spPr>
            <a:xfrm>
              <a:off x="4892275" y="1810534"/>
              <a:ext cx="3855336" cy="195926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379482" y="1925119"/>
                  <a:ext cx="6803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1400" b="1" dirty="0">
                    <a:solidFill>
                      <a:srgbClr val="CC0099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482" y="1925119"/>
                  <a:ext cx="680379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836361" y="3802267"/>
                <a:ext cx="5392630" cy="313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 smtClean="0"/>
                  <a:t>Parameter </a:t>
                </a:r>
                <a14:m>
                  <m:oMath xmlns:m="http://schemas.openxmlformats.org/officeDocument/2006/math"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14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fr-CH" sz="1400" b="1" i="0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fr-CH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fr-CH" sz="1400" b="1" dirty="0" smtClean="0"/>
                  <a:t> </a:t>
                </a:r>
                <a:r>
                  <a:rPr lang="fr-CH" sz="1400" b="1" dirty="0" err="1" smtClean="0"/>
                  <a:t>used</a:t>
                </a:r>
                <a:r>
                  <a:rPr lang="fr-CH" sz="1400" b="1" dirty="0" smtClean="0"/>
                  <a:t> to </a:t>
                </a:r>
                <a:r>
                  <a:rPr lang="fr-CH" sz="1400" b="1" dirty="0" err="1" smtClean="0"/>
                  <a:t>distinguis</a:t>
                </a:r>
                <a:r>
                  <a:rPr lang="fr-CH" sz="1400" b="1" dirty="0" err="1" smtClean="0"/>
                  <a:t>h</a:t>
                </a:r>
                <a:r>
                  <a:rPr lang="fr-CH" sz="1400" b="1" dirty="0" smtClean="0"/>
                  <a:t> stable </a:t>
                </a:r>
                <a:r>
                  <a:rPr lang="fr-CH" sz="1400" b="1" dirty="0" err="1" smtClean="0"/>
                  <a:t>from</a:t>
                </a:r>
                <a:r>
                  <a:rPr lang="fr-CH" sz="1400" b="1" dirty="0" smtClean="0"/>
                  <a:t> </a:t>
                </a:r>
                <a:r>
                  <a:rPr lang="fr-CH" sz="1400" b="1" dirty="0" err="1" smtClean="0"/>
                  <a:t>unstable</a:t>
                </a:r>
                <a:r>
                  <a:rPr lang="fr-CH" sz="1400" b="1" dirty="0" smtClean="0"/>
                  <a:t> </a:t>
                </a:r>
                <a:r>
                  <a:rPr lang="fr-CH" sz="1400" b="1" dirty="0" err="1" smtClean="0"/>
                  <a:t>beam</a:t>
                </a:r>
                <a:endParaRPr lang="fr-CH" sz="1400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61" y="3802267"/>
                <a:ext cx="5392630" cy="313868"/>
              </a:xfrm>
              <a:prstGeom prst="rect">
                <a:avLst/>
              </a:prstGeom>
              <a:blipFill>
                <a:blip r:embed="rId10"/>
                <a:stretch>
                  <a:fillRect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780159" y="4185053"/>
            <a:ext cx="3671794" cy="1762727"/>
            <a:chOff x="4984046" y="4122767"/>
            <a:chExt cx="3671794" cy="17627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" r="48750" b="50293"/>
            <a:stretch/>
          </p:blipFill>
          <p:spPr>
            <a:xfrm>
              <a:off x="4984046" y="4122767"/>
              <a:ext cx="3671794" cy="176272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863345" y="4151927"/>
                  <a:ext cx="6803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1400" b="1" dirty="0">
                    <a:solidFill>
                      <a:srgbClr val="CC0099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345" y="4151927"/>
                  <a:ext cx="680379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722732" y="4116135"/>
            <a:ext cx="3664718" cy="1762734"/>
            <a:chOff x="672122" y="4122760"/>
            <a:chExt cx="3664718" cy="17627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" r="48761" b="50383"/>
            <a:stretch/>
          </p:blipFill>
          <p:spPr>
            <a:xfrm>
              <a:off x="672122" y="4122760"/>
              <a:ext cx="3664718" cy="176273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545263" y="5199683"/>
                  <a:ext cx="6803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1400" b="1" dirty="0">
                    <a:solidFill>
                      <a:srgbClr val="CC0099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263" y="5199683"/>
                  <a:ext cx="680378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112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6108" y="282013"/>
            <a:ext cx="9144000" cy="829411"/>
          </a:xfrm>
        </p:spPr>
        <p:txBody>
          <a:bodyPr>
            <a:noAutofit/>
          </a:bodyPr>
          <a:lstStyle/>
          <a:p>
            <a:r>
              <a:rPr lang="fr-CH" sz="3200" dirty="0" err="1" smtClean="0">
                <a:solidFill>
                  <a:schemeClr val="accent1"/>
                </a:solidFill>
              </a:rPr>
              <a:t>Stability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threshold</a:t>
            </a:r>
            <a:r>
              <a:rPr lang="fr-CH" sz="3200" dirty="0" smtClean="0">
                <a:solidFill>
                  <a:schemeClr val="accent1"/>
                </a:solidFill>
              </a:rPr>
              <a:t> of 12 </a:t>
            </a:r>
            <a:r>
              <a:rPr lang="fr-CH" sz="3200" dirty="0" err="1" smtClean="0">
                <a:solidFill>
                  <a:schemeClr val="accent1"/>
                </a:solidFill>
              </a:rPr>
              <a:t>rotated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bunches</a:t>
            </a:r>
            <a:r>
              <a:rPr lang="fr-CH" sz="3200" dirty="0" smtClean="0">
                <a:solidFill>
                  <a:schemeClr val="accent1"/>
                </a:solidFill>
              </a:rPr>
              <a:t> in the SPS</a:t>
            </a:r>
            <a:br>
              <a:rPr lang="fr-CH" sz="3200" dirty="0" smtClean="0">
                <a:solidFill>
                  <a:schemeClr val="accent1"/>
                </a:solidFill>
              </a:rPr>
            </a:br>
            <a:r>
              <a:rPr lang="fr-CH" sz="3200" dirty="0" smtClean="0">
                <a:solidFill>
                  <a:schemeClr val="accent1"/>
                </a:solidFill>
              </a:rPr>
              <a:t>Scan of the </a:t>
            </a:r>
            <a:r>
              <a:rPr lang="fr-CH" sz="3200" dirty="0" err="1" smtClean="0">
                <a:solidFill>
                  <a:schemeClr val="accent1"/>
                </a:solidFill>
              </a:rPr>
              <a:t>bunch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emittance</a:t>
            </a:r>
            <a:r>
              <a:rPr lang="fr-CH" sz="3200" dirty="0" smtClean="0">
                <a:solidFill>
                  <a:schemeClr val="accent1"/>
                </a:solidFill>
              </a:rPr>
              <a:t>, </a:t>
            </a:r>
            <a:r>
              <a:rPr lang="fr-CH" sz="3200" dirty="0" err="1" smtClean="0">
                <a:solidFill>
                  <a:schemeClr val="accent1"/>
                </a:solidFill>
              </a:rPr>
              <a:t>effect</a:t>
            </a:r>
            <a:r>
              <a:rPr lang="fr-CH" sz="3200" dirty="0" smtClean="0">
                <a:solidFill>
                  <a:schemeClr val="accent1"/>
                </a:solidFill>
              </a:rPr>
              <a:t> of the second RF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108" y="5987019"/>
                <a:ext cx="8952094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fr-CH" b="1" dirty="0" smtClean="0">
                    <a:sym typeface="Wingdings" panose="05000000000000000000" pitchFamily="2" charset="2"/>
                  </a:rPr>
                  <a:t>The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operation</a:t>
                </a:r>
                <a:r>
                  <a:rPr lang="fr-CH" b="1" dirty="0" smtClean="0">
                    <a:sym typeface="Wingdings" panose="05000000000000000000" pitchFamily="2" charset="2"/>
                  </a:rPr>
                  <a:t> in double RF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𝟖𝟎𝟎</m:t>
                        </m:r>
                      </m:sub>
                    </m:sSub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𝟐𝟎𝟎</m:t>
                        </m:r>
                      </m:sub>
                    </m:sSub>
                  </m:oMath>
                </a14:m>
                <a:r>
                  <a:rPr lang="fr-CH" b="1" dirty="0" smtClean="0">
                    <a:sym typeface="Wingdings" panose="05000000000000000000" pitchFamily="2" charset="2"/>
                  </a:rPr>
                  <a:t>) does not cure the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instability</a:t>
                </a:r>
                <a:r>
                  <a:rPr lang="fr-CH" b="1" dirty="0" smtClean="0">
                    <a:sym typeface="Wingdings" panose="05000000000000000000" pitchFamily="2" charset="2"/>
                  </a:rPr>
                  <a:t> !</a:t>
                </a:r>
                <a:endParaRPr lang="fr-CH" b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8" y="5987019"/>
                <a:ext cx="8952094" cy="369332"/>
              </a:xfrm>
              <a:prstGeom prst="rect">
                <a:avLst/>
              </a:prstGeom>
              <a:blipFill>
                <a:blip r:embed="rId3"/>
                <a:stretch>
                  <a:fillRect t="-6250" b="-203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59873" y="1436896"/>
            <a:ext cx="7378505" cy="4365457"/>
            <a:chOff x="1105215" y="1436896"/>
            <a:chExt cx="7378505" cy="4365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105215" y="1436896"/>
                  <a:ext cx="69138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400" b="1" dirty="0" err="1" smtClean="0"/>
                    <a:t>Instability</a:t>
                  </a:r>
                  <a:r>
                    <a:rPr lang="fr-CH" sz="1400" b="1" dirty="0" smtClean="0"/>
                    <a:t> </a:t>
                  </a:r>
                  <a:r>
                    <a:rPr lang="fr-CH" sz="1400" b="1" dirty="0" err="1" smtClean="0"/>
                    <a:t>threshold</a:t>
                  </a:r>
                  <a:r>
                    <a:rPr lang="fr-CH" sz="1400" b="1" dirty="0" smtClean="0"/>
                    <a:t>, simulations</a:t>
                  </a:r>
                  <a:r>
                    <a:rPr lang="fr-CH" sz="1400" b="1" dirty="0"/>
                    <a:t> </a:t>
                  </a:r>
                  <a:r>
                    <a:rPr lang="fr-CH" sz="1400" b="1" dirty="0" smtClean="0">
                      <a:solidFill>
                        <a:srgbClr val="CC0099"/>
                      </a:solidFill>
                    </a:rPr>
                    <a:t>in double RF </a:t>
                  </a:r>
                  <a:r>
                    <a:rPr lang="fr-CH" sz="1400" b="1" dirty="0" smtClean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𝟐𝟎𝟎</m:t>
                          </m:r>
                        </m:sub>
                      </m:sSub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1400" b="1" dirty="0" smtClean="0"/>
                    <a:t> MV,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H" sz="1400" b="1" i="1" smtClean="0">
                              <a:latin typeface="Cambria Math" panose="02040503050406030204" pitchFamily="18" charset="0"/>
                            </a:rPr>
                            <m:t>𝟖𝟎𝟎</m:t>
                          </m:r>
                        </m:sub>
                      </m:sSub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400" b="1" i="1" smtClean="0">
                          <a:latin typeface="Cambria Math" panose="02040503050406030204" pitchFamily="18" charset="0"/>
                        </a:rPr>
                        <m:t>𝟒𝟓</m:t>
                      </m:r>
                    </m:oMath>
                  </a14:m>
                  <a:r>
                    <a:rPr lang="en-US" sz="1400" b="1" dirty="0" smtClean="0"/>
                    <a:t> MV (BSM)), </a:t>
                  </a:r>
                </a:p>
                <a:p>
                  <a:pPr algn="ctr"/>
                  <a:r>
                    <a:rPr lang="en-US" sz="1400" b="1" dirty="0" smtClean="0"/>
                    <a:t>latest impedance model without FB, FF and LD</a:t>
                  </a:r>
                  <a:endParaRPr lang="en-US" sz="14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215" y="1436896"/>
                  <a:ext cx="691388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232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37" r="51647"/>
            <a:stretch/>
          </p:blipFill>
          <p:spPr>
            <a:xfrm>
              <a:off x="1105215" y="2021151"/>
              <a:ext cx="7378505" cy="378120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1906172" y="3516923"/>
              <a:ext cx="3650566" cy="59787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71565" y="3086556"/>
              <a:ext cx="1978619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Single RF </a:t>
              </a:r>
              <a:r>
                <a:rPr lang="fr-CH" dirty="0" err="1" smtClean="0"/>
                <a:t>threshold</a:t>
              </a:r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1" t="65137" r="51466" b="20502"/>
          <a:stretch/>
        </p:blipFill>
        <p:spPr>
          <a:xfrm>
            <a:off x="8107573" y="2987556"/>
            <a:ext cx="330805" cy="13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173" y="198783"/>
            <a:ext cx="9144000" cy="73152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Conclusion</a:t>
            </a:r>
            <a:endParaRPr lang="en-US" sz="3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173" y="1123072"/>
                <a:ext cx="9105490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400" dirty="0" smtClean="0"/>
                  <a:t>The </a:t>
                </a:r>
                <a:r>
                  <a:rPr lang="fr-CH" sz="2400" dirty="0" err="1" smtClean="0"/>
                  <a:t>intensity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threshold</a:t>
                </a:r>
                <a:r>
                  <a:rPr lang="fr-CH" sz="2400" dirty="0" smtClean="0"/>
                  <a:t> for 12 </a:t>
                </a:r>
                <a:r>
                  <a:rPr lang="fr-CH" sz="2400" dirty="0" err="1" smtClean="0"/>
                  <a:t>rotated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bunches</a:t>
                </a:r>
                <a:r>
                  <a:rPr lang="fr-CH" sz="2400" dirty="0" smtClean="0"/>
                  <a:t> in simulation </a:t>
                </a:r>
                <a:r>
                  <a:rPr lang="fr-CH" sz="2400" dirty="0" err="1" smtClean="0"/>
                  <a:t>is</a:t>
                </a:r>
                <a:r>
                  <a:rPr lang="fr-CH" sz="2400" dirty="0" smtClean="0"/>
                  <a:t> in</a:t>
                </a:r>
                <a:r>
                  <a:rPr lang="fr-CH" sz="2400" dirty="0"/>
                  <a:t> </a:t>
                </a:r>
                <a:r>
                  <a:rPr lang="fr-CH" sz="2400" dirty="0" smtClean="0"/>
                  <a:t>good agreement </a:t>
                </a:r>
                <a:r>
                  <a:rPr lang="fr-CH" sz="2400" dirty="0" err="1" smtClean="0"/>
                  <a:t>with</a:t>
                </a:r>
                <a:r>
                  <a:rPr lang="fr-CH" sz="2400" dirty="0" smtClean="0"/>
                  <a:t> the </a:t>
                </a:r>
                <a:r>
                  <a:rPr lang="fr-CH" sz="2400" dirty="0" err="1" smtClean="0"/>
                  <a:t>measurements</a:t>
                </a:r>
                <a:r>
                  <a:rPr lang="fr-CH" sz="2400" dirty="0" smtClean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à"/>
                </a:pPr>
                <a:r>
                  <a:rPr lang="fr-CH" sz="2000" dirty="0" smtClean="0">
                    <a:sym typeface="Wingdings" panose="05000000000000000000" pitchFamily="2" charset="2"/>
                  </a:rPr>
                  <a:t>There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is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no main contribution to the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impedance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missing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à"/>
                </a:pPr>
                <a:r>
                  <a:rPr lang="fr-CH" sz="2000" dirty="0" err="1" smtClean="0">
                    <a:sym typeface="Wingdings" panose="05000000000000000000" pitchFamily="2" charset="2"/>
                  </a:rPr>
                  <a:t>However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, the first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bunch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is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not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unstable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in simulation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whereas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in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measurements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all the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bunches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become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unstable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(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effect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of phase-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loop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?).</a:t>
                </a:r>
              </a:p>
              <a:p>
                <a:pPr marL="800100" lvl="1" indent="-342900">
                  <a:buFont typeface="Wingdings" panose="05000000000000000000" pitchFamily="2" charset="2"/>
                  <a:buChar char="à"/>
                </a:pPr>
                <a:endParaRPr lang="fr-CH" sz="24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400" dirty="0" smtClean="0">
                    <a:sym typeface="Wingdings" panose="05000000000000000000" pitchFamily="2" charset="2"/>
                  </a:rPr>
                  <a:t>The </a:t>
                </a:r>
                <a:r>
                  <a:rPr lang="fr-CH" sz="2400" dirty="0" err="1" smtClean="0">
                    <a:sym typeface="Wingdings" panose="05000000000000000000" pitchFamily="2" charset="2"/>
                  </a:rPr>
                  <a:t>instability</a:t>
                </a:r>
                <a:r>
                  <a:rPr lang="fr-CH" sz="24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400" dirty="0" err="1" smtClean="0">
                    <a:sym typeface="Wingdings" panose="05000000000000000000" pitchFamily="2" charset="2"/>
                  </a:rPr>
                  <a:t>is</a:t>
                </a:r>
                <a:r>
                  <a:rPr lang="fr-CH" sz="2400" dirty="0" smtClean="0">
                    <a:sym typeface="Wingdings" panose="05000000000000000000" pitchFamily="2" charset="2"/>
                  </a:rPr>
                  <a:t> not </a:t>
                </a:r>
                <a:r>
                  <a:rPr lang="fr-CH" sz="2400" dirty="0" err="1" smtClean="0">
                    <a:sym typeface="Wingdings" panose="05000000000000000000" pitchFamily="2" charset="2"/>
                  </a:rPr>
                  <a:t>cured</a:t>
                </a:r>
                <a:r>
                  <a:rPr lang="fr-CH" sz="2400" dirty="0" smtClean="0">
                    <a:sym typeface="Wingdings" panose="05000000000000000000" pitchFamily="2" charset="2"/>
                  </a:rPr>
                  <a:t> by the 800 MHz system            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200</m:t>
                        </m:r>
                      </m:sub>
                    </m:sSub>
                    <m:r>
                      <a:rPr lang="fr-CH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0.1×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800</m:t>
                        </m:r>
                      </m:sub>
                    </m:sSub>
                    <m:r>
                      <a:rPr lang="fr-CH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fr-CH" sz="2400" dirty="0" smtClean="0">
                    <a:sym typeface="Wingdings" panose="05000000000000000000" pitchFamily="2" charset="2"/>
                  </a:rPr>
                  <a:t> in </a:t>
                </a:r>
                <a:r>
                  <a:rPr lang="fr-CH" sz="2400" dirty="0" err="1" smtClean="0">
                    <a:sym typeface="Wingdings" panose="05000000000000000000" pitchFamily="2" charset="2"/>
                  </a:rPr>
                  <a:t>bunch-shortening</a:t>
                </a:r>
                <a:r>
                  <a:rPr lang="fr-CH" sz="2400" dirty="0" smtClean="0">
                    <a:sym typeface="Wingdings" panose="05000000000000000000" pitchFamily="2" charset="2"/>
                  </a:rPr>
                  <a:t> mode.</a:t>
                </a:r>
                <a:endParaRPr lang="fr-CH" sz="2400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fr-CH" sz="24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400" dirty="0" err="1" smtClean="0"/>
                  <a:t>Next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step</a:t>
                </a:r>
                <a:r>
                  <a:rPr lang="fr-CH" sz="2400" dirty="0" smtClean="0"/>
                  <a:t>: </a:t>
                </a:r>
                <a:r>
                  <a:rPr lang="fr-CH" sz="2400" dirty="0" err="1" smtClean="0"/>
                  <a:t>measurements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with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different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emittances</a:t>
                </a:r>
                <a:r>
                  <a:rPr lang="fr-CH" sz="2400" dirty="0" smtClean="0"/>
                  <a:t> (</a:t>
                </a:r>
                <a:r>
                  <a:rPr lang="fr-CH" sz="2400" dirty="0" err="1" smtClean="0"/>
                  <a:t>larger</a:t>
                </a:r>
                <a:r>
                  <a:rPr lang="fr-CH" sz="2400" dirty="0" smtClean="0"/>
                  <a:t> and </a:t>
                </a:r>
                <a:r>
                  <a:rPr lang="fr-CH" sz="2400" dirty="0" err="1" smtClean="0"/>
                  <a:t>smaller</a:t>
                </a:r>
                <a:r>
                  <a:rPr lang="fr-CH" sz="2400" dirty="0" smtClean="0"/>
                  <a:t>) to </a:t>
                </a:r>
                <a:r>
                  <a:rPr lang="fr-CH" sz="2400" dirty="0" err="1" smtClean="0"/>
                  <a:t>confirm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further</a:t>
                </a:r>
                <a:r>
                  <a:rPr lang="fr-CH" sz="2400" dirty="0" smtClean="0"/>
                  <a:t> the </a:t>
                </a:r>
                <a:r>
                  <a:rPr lang="fr-CH" sz="2400" dirty="0" err="1" smtClean="0"/>
                  <a:t>intensity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threshold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obtained</a:t>
                </a:r>
                <a:r>
                  <a:rPr lang="fr-CH" sz="2400" dirty="0" smtClean="0"/>
                  <a:t> in simulation.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3" y="1123072"/>
                <a:ext cx="9105490" cy="4339650"/>
              </a:xfrm>
              <a:prstGeom prst="rect">
                <a:avLst/>
              </a:prstGeom>
              <a:blipFill>
                <a:blip r:embed="rId3"/>
                <a:stretch>
                  <a:fillRect l="-870" t="-1124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3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96461</TotalTime>
  <Words>871</Words>
  <Application>Microsoft Office PowerPoint</Application>
  <PresentationFormat>On-screen Show (4:3)</PresentationFormat>
  <Paragraphs>133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 Theme</vt:lpstr>
      <vt:lpstr>Longitudinal instability  of 12 bunches on the SPS flat bottom  –  Simulations s  28st of August 2018</vt:lpstr>
      <vt:lpstr>Stability threshold at SPS flat bottom with 12 bunches Measurements in single RF without feedback and feedforward</vt:lpstr>
      <vt:lpstr>Stability threshold at SPS flat bottom with 12 bunches Simulations with bunches matched to the RF bucket with intensity effects</vt:lpstr>
      <vt:lpstr>Generation of the bunch distribution in the PS Simulation of the bunch rotation</vt:lpstr>
      <vt:lpstr>Injection of 12 rotated bunches in the SPS Bunch profiles after filamentation, measurements vs simulations (stable)</vt:lpstr>
      <vt:lpstr>Stability threshold of 12 rotated bunches in the SPS Scan of the bunch emittance, single RF</vt:lpstr>
      <vt:lpstr>Effect of the exponent μ and the parameter max⁡(Δτ/τ ̅ ) Single RF (4.5 MV), latest SPS longitudinal impedance model</vt:lpstr>
      <vt:lpstr>Stability threshold of 12 rotated bunches in the SPS Scan of the bunch emittance, effect of the second RF</vt:lpstr>
      <vt:lpstr>Conclusion</vt:lpstr>
      <vt:lpstr>PowerPoint Presentation</vt:lpstr>
      <vt:lpstr>Injection of 12 rotated bunches in the SPS Bunch profile after filamentation, measurements vs simulations (unstable)</vt:lpstr>
      <vt:lpstr>Stability threshold during ramp, 12 bunches Energy dependence in a single RF system</vt:lpstr>
      <vt:lpstr>Intensity treshold during ramp, feedback off 12 bunches SRF: simulations vs measurements</vt:lpstr>
      <vt:lpstr>Instability at flat bottom</vt:lpstr>
      <vt:lpstr>Stability threshold at flat top Comparison between ramp simulations and measurements</vt:lpstr>
      <vt:lpstr>Longitudinal impedance model (August 2018) Present configuration of the SPS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4162</cp:revision>
  <cp:lastPrinted>2018-07-31T08:55:26Z</cp:lastPrinted>
  <dcterms:created xsi:type="dcterms:W3CDTF">2014-07-23T07:54:45Z</dcterms:created>
  <dcterms:modified xsi:type="dcterms:W3CDTF">2018-08-28T10:54:00Z</dcterms:modified>
</cp:coreProperties>
</file>