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353" r:id="rId2"/>
    <p:sldId id="385" r:id="rId3"/>
    <p:sldId id="395" r:id="rId4"/>
    <p:sldId id="369" r:id="rId5"/>
    <p:sldId id="392" r:id="rId6"/>
    <p:sldId id="393" r:id="rId7"/>
    <p:sldId id="394" r:id="rId8"/>
    <p:sldId id="378" r:id="rId9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67" userDrawn="1">
          <p15:clr>
            <a:srgbClr val="A4A3A4"/>
          </p15:clr>
        </p15:guide>
        <p15:guide id="2" pos="1466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  <a:srgbClr val="466D33"/>
    <a:srgbClr val="3C6441"/>
    <a:srgbClr val="FF9900"/>
    <a:srgbClr val="0000FF"/>
    <a:srgbClr val="A808A8"/>
    <a:srgbClr val="A81F08"/>
    <a:srgbClr val="0066FF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33" autoAdjust="0"/>
    <p:restoredTop sz="94647" autoAdjust="0"/>
  </p:normalViewPr>
  <p:slideViewPr>
    <p:cSldViewPr snapToGrid="0" snapToObjects="1">
      <p:cViewPr varScale="1">
        <p:scale>
          <a:sx n="133" d="100"/>
          <a:sy n="133" d="100"/>
        </p:scale>
        <p:origin x="138" y="4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-3546" y="-96"/>
      </p:cViewPr>
      <p:guideLst>
        <p:guide orient="horz" pos="4567"/>
        <p:guide pos="1466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6D7F2-88DC-4A50-B66E-E611B952E417}" type="datetimeFigureOut">
              <a:rPr lang="fr-CH" smtClean="0"/>
              <a:pPr/>
              <a:t>28.08.2018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4DB7B-B258-4F38-AC7F-494BA55C6564}" type="slidenum">
              <a:rPr lang="fr-CH" smtClean="0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16486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DC90D-32FD-420A-B91D-0B18B92AADE6}" type="datetimeFigureOut">
              <a:rPr lang="fr-CH" smtClean="0"/>
              <a:pPr/>
              <a:t>28.08.2018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10EFC-3EE3-4663-9DF9-12732E88D659}" type="slidenum">
              <a:rPr lang="fr-CH" smtClean="0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88626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2424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42435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44126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77498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83562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65486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22523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23212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00" y="2181663"/>
            <a:ext cx="336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5131241" y="6526098"/>
            <a:ext cx="2282272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SPS BD WG meeting 28-Aug-18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519941" y="6520071"/>
            <a:ext cx="3860800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mtClean="0"/>
              <a:t>A. Farricker, C. Vollinger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3435" y="6520071"/>
            <a:ext cx="668565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57" y="2703285"/>
            <a:ext cx="1563273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5131242" y="6526097"/>
            <a:ext cx="2282271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SPS BD WG meeting 28-Aug-18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519941" y="6520070"/>
            <a:ext cx="3860800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A. Farricker, C. Vollinger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3435" y="6520070"/>
            <a:ext cx="668565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745063" y="802197"/>
            <a:ext cx="6346019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5120641" y="6526097"/>
            <a:ext cx="2292873" cy="339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SPS BD WG meeting 28-Aug-18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519941" y="6520070"/>
            <a:ext cx="3860800" cy="339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A. Farricker, C. Vollinger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3435" y="6520070"/>
            <a:ext cx="668565" cy="339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5131241" y="6534048"/>
            <a:ext cx="2282272" cy="32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SPS BD WG meeting 28-Aug-18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519941" y="6528021"/>
            <a:ext cx="3860800" cy="32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A. Farricker, C. Vollinger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3435" y="6528021"/>
            <a:ext cx="668565" cy="32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5120641" y="6526097"/>
            <a:ext cx="2292872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SPS BD WG meeting 28-Aug-18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519941" y="6520070"/>
            <a:ext cx="3860800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A. Farricker, C. Vollinger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3435" y="6520070"/>
            <a:ext cx="668565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57" y="2703285"/>
            <a:ext cx="1563273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00" y="2169000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87" y="2878269"/>
            <a:ext cx="1629261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dirty="0" smtClean="0"/>
              <a:t>Click to </a:t>
            </a:r>
            <a:r>
              <a:rPr kumimoji="0" lang="fr-CH" dirty="0" err="1" smtClean="0"/>
              <a:t>edit</a:t>
            </a:r>
            <a:r>
              <a:rPr kumimoji="0" lang="fr-CH" dirty="0" smtClean="0"/>
              <a:t> Master </a:t>
            </a:r>
            <a:r>
              <a:rPr kumimoji="0" lang="fr-CH" dirty="0" err="1" smtClean="0"/>
              <a:t>title</a:t>
            </a:r>
            <a:r>
              <a:rPr kumimoji="0" lang="fr-CH" dirty="0" smtClean="0"/>
              <a:t> style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5120641" y="6526098"/>
            <a:ext cx="2292872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SPS BD WG meeting 28-Aug-18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519941" y="6520071"/>
            <a:ext cx="3860800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mtClean="0"/>
              <a:t>A. Farricker, C. Vollinger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3435" y="6520071"/>
            <a:ext cx="668565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5733" y="1318162"/>
            <a:ext cx="11021312" cy="3024020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CH" dirty="0" smtClean="0"/>
              <a:t>Click to </a:t>
            </a:r>
            <a:r>
              <a:rPr kumimoji="0" lang="fr-CH" dirty="0" err="1" smtClean="0"/>
              <a:t>edit</a:t>
            </a:r>
            <a:r>
              <a:rPr kumimoji="0" lang="fr-CH" dirty="0" smtClean="0"/>
              <a:t> Master </a:t>
            </a:r>
            <a:r>
              <a:rPr kumimoji="0" lang="fr-CH" dirty="0" err="1" smtClean="0"/>
              <a:t>title</a:t>
            </a:r>
            <a:r>
              <a:rPr kumimoji="0" lang="fr-CH" dirty="0" smtClean="0"/>
              <a:t> style</a:t>
            </a:r>
            <a:endParaRPr kumimoji="0"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5120641" y="6526098"/>
            <a:ext cx="2292872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SPS BD WG meeting 28-Aug-18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519941" y="6520071"/>
            <a:ext cx="3860800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mtClean="0"/>
              <a:t>A. Farricker, C. Vollinger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3435" y="6520071"/>
            <a:ext cx="668565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5131242" y="6526098"/>
            <a:ext cx="2282271" cy="331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SPS BD WG meeting 28-Aug-18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519941" y="6520071"/>
            <a:ext cx="3860800" cy="331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mtClean="0"/>
              <a:t>A. Farricker, C. Vollinger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3435" y="6520071"/>
            <a:ext cx="668565" cy="331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5101967"/>
            <a:ext cx="5386917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193368" y="5101967"/>
            <a:ext cx="5389033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269778"/>
            <a:ext cx="5386917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1269778"/>
            <a:ext cx="5389033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5120641" y="6526098"/>
            <a:ext cx="2292873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SPS BD WG meeting 28-Aug-18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519941" y="6520071"/>
            <a:ext cx="3860800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A. Farricker, C. Vollinger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23435" y="6520071"/>
            <a:ext cx="668565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34129"/>
            <a:ext cx="9960864" cy="939807"/>
          </a:xfrm>
        </p:spPr>
        <p:txBody>
          <a:bodyPr anchor="ctr">
            <a:normAutofit/>
          </a:bodyPr>
          <a:lstStyle>
            <a:lvl1pPr algn="l">
              <a:defRPr sz="2800"/>
            </a:lvl1pPr>
          </a:lstStyle>
          <a:p>
            <a:r>
              <a:rPr kumimoji="0" lang="fr-CH" dirty="0" smtClean="0"/>
              <a:t>Click to </a:t>
            </a:r>
            <a:r>
              <a:rPr kumimoji="0" lang="fr-CH" dirty="0" err="1" smtClean="0"/>
              <a:t>edit</a:t>
            </a:r>
            <a:r>
              <a:rPr kumimoji="0" lang="fr-CH" dirty="0" smtClean="0"/>
              <a:t> Master </a:t>
            </a:r>
            <a:r>
              <a:rPr kumimoji="0" lang="fr-CH" dirty="0" err="1" smtClean="0"/>
              <a:t>title</a:t>
            </a:r>
            <a:r>
              <a:rPr kumimoji="0" lang="fr-CH" dirty="0" smtClean="0"/>
              <a:t> style</a:t>
            </a:r>
            <a:endParaRPr kumimoji="0" lang="en-US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2"/>
          </p:nvPr>
        </p:nvSpPr>
        <p:spPr>
          <a:xfrm>
            <a:off x="5131242" y="6526097"/>
            <a:ext cx="2282271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SPS BD WG meeting 28-Aug-18</a:t>
            </a: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519941" y="6520070"/>
            <a:ext cx="3860800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mtClean="0"/>
              <a:t>A. Farricker, C. Vollinger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3435" y="6520070"/>
            <a:ext cx="668565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233493"/>
            <a:ext cx="10969139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609600" y="1325607"/>
            <a:ext cx="10969139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12192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5120641" y="6519740"/>
            <a:ext cx="2236967" cy="338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SPS BD WG meeting 28-Aug-18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548439" y="6519740"/>
            <a:ext cx="3806024" cy="34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1" baseline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mtClean="0"/>
              <a:t>A. Farricker, C. Vollinger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3435" y="6519740"/>
            <a:ext cx="668565" cy="34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74" r:id="rId11"/>
    <p:sldLayoutId id="2147483668" r:id="rId12"/>
    <p:sldLayoutId id="2147483669" r:id="rId13"/>
    <p:sldLayoutId id="2147483670" r:id="rId14"/>
    <p:sldLayoutId id="2147483671" r:id="rId15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800" y="1093450"/>
            <a:ext cx="9920197" cy="353642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Sorting of Machine Elements in the LSS for Mitigation of Beam Impedance</a:t>
            </a:r>
            <a:r>
              <a:rPr lang="en-US" sz="3600" b="0" dirty="0"/>
              <a:t/>
            </a:r>
            <a:br>
              <a:rPr lang="en-US" sz="3600" b="0" dirty="0"/>
            </a:br>
            <a:r>
              <a:rPr lang="en-US" sz="3600" b="0" dirty="0"/>
              <a:t/>
            </a:r>
            <a:br>
              <a:rPr lang="en-US" sz="3600" b="0" dirty="0"/>
            </a:br>
            <a:r>
              <a:rPr lang="en-US" sz="2000" b="0" dirty="0" smtClean="0"/>
              <a:t>Aaron Farricker, Christine Vollinger</a:t>
            </a:r>
            <a:br>
              <a:rPr lang="en-US" sz="2000" b="0" dirty="0" smtClean="0"/>
            </a:br>
            <a:r>
              <a:rPr lang="en-US" sz="2000" b="0" dirty="0"/>
              <a:t/>
            </a:r>
            <a:br>
              <a:rPr lang="en-US" sz="2000" b="0" dirty="0"/>
            </a:br>
            <a:r>
              <a:rPr lang="en-US" sz="2000" b="0" dirty="0" smtClean="0"/>
              <a:t/>
            </a:r>
            <a:br>
              <a:rPr lang="en-US" sz="2000" b="0" dirty="0" smtClean="0"/>
            </a:br>
            <a:r>
              <a:rPr lang="en-US" sz="2000" b="0" dirty="0" smtClean="0"/>
              <a:t/>
            </a:r>
            <a:br>
              <a:rPr lang="en-US" sz="2000" b="0" dirty="0" smtClean="0"/>
            </a:br>
            <a:r>
              <a:rPr lang="en-US" sz="2000" b="0" dirty="0"/>
              <a:t/>
            </a:r>
            <a:br>
              <a:rPr lang="en-US" sz="2000" b="0" dirty="0"/>
            </a:br>
            <a:endParaRPr lang="en-GB" sz="2000" b="0" dirty="0"/>
          </a:p>
        </p:txBody>
      </p:sp>
    </p:spTree>
    <p:extLst>
      <p:ext uri="{BB962C8B-B14F-4D97-AF65-F5344CB8AC3E}">
        <p14:creationId xmlns:p14="http://schemas.microsoft.com/office/powerpoint/2010/main" val="106452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333" y="132588"/>
            <a:ext cx="11021312" cy="73734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General Remarks	</a:t>
            </a:r>
            <a:endParaRPr lang="en-GB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4943344" y="6520071"/>
            <a:ext cx="2505250" cy="331903"/>
          </a:xfrm>
        </p:spPr>
        <p:txBody>
          <a:bodyPr/>
          <a:lstStyle/>
          <a:p>
            <a:r>
              <a:rPr lang="en-US" smtClean="0"/>
              <a:t>SPS BD WG meeting 28-Aug-18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US" smtClean="0"/>
              <a:t>A. Farricker, C. Vollinger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37333" y="986635"/>
            <a:ext cx="116793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Within the ongoing studies on beam impedance mitigation, the </a:t>
            </a:r>
            <a:r>
              <a:rPr lang="en-US" dirty="0" smtClean="0">
                <a:solidFill>
                  <a:srgbClr val="FF0000"/>
                </a:solidFill>
              </a:rPr>
              <a:t>LSS upstream of some QFAs</a:t>
            </a:r>
            <a:r>
              <a:rPr lang="en-US" dirty="0" smtClean="0"/>
              <a:t> were identified as locations with large variations of the vacuum pipe cross-section.</a:t>
            </a:r>
          </a:p>
          <a:p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At each cross-sectional change, all modes are excited.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Impedance-wise, best performance obtained from a smooth beam pipe.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Four straight sections were targeted for sorting their machine elements</a:t>
            </a:r>
            <a:r>
              <a:rPr lang="en-US" dirty="0" smtClean="0"/>
              <a:t> without compromising the functionality of the area or modifying the machine elements: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r>
              <a:rPr lang="en-US" dirty="0" smtClean="0"/>
              <a:t>	</a:t>
            </a:r>
            <a:r>
              <a:rPr lang="en-US" b="1" dirty="0" smtClean="0"/>
              <a:t>upstream QFA.21610, QFA.21810, QFA.41810, and QFA.61810</a:t>
            </a:r>
            <a:r>
              <a:rPr lang="en-US" dirty="0" smtClean="0"/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7333" y="4366217"/>
            <a:ext cx="11679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areas mainly contain BI equipment which can be shifted within limits.</a:t>
            </a:r>
          </a:p>
          <a:p>
            <a:endParaRPr lang="en-US" dirty="0"/>
          </a:p>
          <a:p>
            <a:r>
              <a:rPr lang="en-US" dirty="0" err="1" smtClean="0"/>
              <a:t>Wakefields</a:t>
            </a:r>
            <a:r>
              <a:rPr lang="en-US" dirty="0" smtClean="0"/>
              <a:t> were calculated for these areas before/after layout improvement.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4 ECRs are drafted and will be circulated within the next days – the work shall be carried out during LS2.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57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333" y="132588"/>
            <a:ext cx="11021312" cy="73734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Area upstream QFA.21610</a:t>
            </a:r>
            <a:endParaRPr lang="en-GB" sz="4000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4943344" y="6520071"/>
            <a:ext cx="2505250" cy="331903"/>
          </a:xfrm>
        </p:spPr>
        <p:txBody>
          <a:bodyPr/>
          <a:lstStyle/>
          <a:p>
            <a:r>
              <a:rPr lang="en-US" smtClean="0"/>
              <a:t>SPS BD WG meeting 28-Aug-18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US" smtClean="0"/>
              <a:t>A. Farricker, C. Vollinger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802865" y="750309"/>
            <a:ext cx="408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situation (pic from layout </a:t>
            </a:r>
            <a:r>
              <a:rPr lang="en-US" dirty="0" err="1" smtClean="0"/>
              <a:t>db</a:t>
            </a:r>
            <a:r>
              <a:rPr lang="en-US" dirty="0" smtClean="0"/>
              <a:t>).</a:t>
            </a:r>
            <a:endParaRPr lang="en-GB" dirty="0"/>
          </a:p>
        </p:txBody>
      </p:sp>
      <p:sp>
        <p:nvSpPr>
          <p:cNvPr id="44" name="TextBox 43"/>
          <p:cNvSpPr txBox="1"/>
          <p:nvPr/>
        </p:nvSpPr>
        <p:spPr>
          <a:xfrm>
            <a:off x="1219929" y="3527672"/>
            <a:ext cx="24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988948" y="3242234"/>
            <a:ext cx="6036041" cy="1711568"/>
            <a:chOff x="988948" y="3242234"/>
            <a:chExt cx="6036041" cy="1711568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67" t="29782" r="48092" b="37084"/>
            <a:stretch/>
          </p:blipFill>
          <p:spPr>
            <a:xfrm>
              <a:off x="4430012" y="3256736"/>
              <a:ext cx="2594977" cy="1261036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98" t="21459" r="12609" b="12283"/>
            <a:stretch/>
          </p:blipFill>
          <p:spPr>
            <a:xfrm>
              <a:off x="1533074" y="3242234"/>
              <a:ext cx="252965" cy="1627772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6" t="24963" r="85982" b="29617"/>
            <a:stretch/>
          </p:blipFill>
          <p:spPr>
            <a:xfrm>
              <a:off x="988948" y="3248677"/>
              <a:ext cx="549950" cy="126652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24" t="30379" r="18087" b="36487"/>
            <a:stretch/>
          </p:blipFill>
          <p:spPr>
            <a:xfrm>
              <a:off x="2453544" y="3256736"/>
              <a:ext cx="1976468" cy="1261036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258337" y="3252254"/>
              <a:ext cx="348858" cy="1274482"/>
              <a:chOff x="2388971" y="3252254"/>
              <a:chExt cx="348858" cy="1274482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121" t="34650" r="16210" b="31980"/>
              <a:stretch/>
            </p:blipFill>
            <p:spPr>
              <a:xfrm>
                <a:off x="2388971" y="3256736"/>
                <a:ext cx="165949" cy="1270000"/>
              </a:xfrm>
              <a:prstGeom prst="rect">
                <a:avLst/>
              </a:prstGeom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835" t="34650" r="12224" b="31980"/>
              <a:stretch/>
            </p:blipFill>
            <p:spPr>
              <a:xfrm>
                <a:off x="2544809" y="3252254"/>
                <a:ext cx="193020" cy="1270000"/>
              </a:xfrm>
              <a:prstGeom prst="rect">
                <a:avLst/>
              </a:prstGeom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1783368" y="3242888"/>
              <a:ext cx="482758" cy="1273274"/>
              <a:chOff x="1800402" y="3254248"/>
              <a:chExt cx="482758" cy="1273274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800402" y="3254248"/>
                <a:ext cx="482758" cy="1273274"/>
                <a:chOff x="1800402" y="3254248"/>
                <a:chExt cx="482758" cy="1273274"/>
              </a:xfrm>
            </p:grpSpPr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64" t="29782" r="87031" b="37084"/>
                <a:stretch/>
              </p:blipFill>
              <p:spPr>
                <a:xfrm>
                  <a:off x="1800402" y="3254248"/>
                  <a:ext cx="482758" cy="1261036"/>
                </a:xfrm>
                <a:prstGeom prst="rect">
                  <a:avLst/>
                </a:prstGeom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000" t="29782" r="74666" b="37084"/>
                <a:stretch/>
              </p:blipFill>
              <p:spPr>
                <a:xfrm>
                  <a:off x="1896918" y="3266486"/>
                  <a:ext cx="272617" cy="1261036"/>
                </a:xfrm>
                <a:prstGeom prst="rect">
                  <a:avLst/>
                </a:prstGeom>
              </p:spPr>
            </p:pic>
          </p:grpSp>
          <p:sp>
            <p:nvSpPr>
              <p:cNvPr id="6" name="Rectangle 5"/>
              <p:cNvSpPr/>
              <p:nvPr/>
            </p:nvSpPr>
            <p:spPr>
              <a:xfrm>
                <a:off x="1895212" y="3484360"/>
                <a:ext cx="274324" cy="860459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1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3225017" y="4183571"/>
              <a:ext cx="1943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side view</a:t>
              </a:r>
              <a:endParaRPr lang="en-GB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88948" y="4513473"/>
              <a:ext cx="4133099" cy="440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07138" y="3458294"/>
            <a:ext cx="1127573" cy="646975"/>
            <a:chOff x="2907138" y="3458294"/>
            <a:chExt cx="1127573" cy="646975"/>
          </a:xfrm>
        </p:grpSpPr>
        <p:sp>
          <p:nvSpPr>
            <p:cNvPr id="13" name="Rectangle 12"/>
            <p:cNvSpPr/>
            <p:nvPr/>
          </p:nvSpPr>
          <p:spPr>
            <a:xfrm>
              <a:off x="3017679" y="3656049"/>
              <a:ext cx="943645" cy="449220"/>
            </a:xfrm>
            <a:prstGeom prst="rect">
              <a:avLst/>
            </a:prstGeom>
            <a:noFill/>
            <a:ln>
              <a:solidFill>
                <a:srgbClr val="00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907138" y="3458294"/>
              <a:ext cx="11275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000000"/>
                  </a:solidFill>
                </a:rPr>
                <a:t>MDHA</a:t>
              </a:r>
              <a:endParaRPr lang="en-GB" sz="1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988948" y="4627829"/>
            <a:ext cx="6025238" cy="1275538"/>
            <a:chOff x="988948" y="4627829"/>
            <a:chExt cx="6025238" cy="1275538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67" t="29782" r="67096" b="37084"/>
            <a:stretch/>
          </p:blipFill>
          <p:spPr>
            <a:xfrm>
              <a:off x="2497027" y="4642331"/>
              <a:ext cx="1041304" cy="1261036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98" t="21459" r="12609" b="26717"/>
            <a:stretch/>
          </p:blipFill>
          <p:spPr>
            <a:xfrm>
              <a:off x="1533074" y="4627829"/>
              <a:ext cx="252965" cy="1273175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6" t="24963" r="85982" b="29617"/>
            <a:stretch/>
          </p:blipFill>
          <p:spPr>
            <a:xfrm>
              <a:off x="988948" y="4634272"/>
              <a:ext cx="549950" cy="1266528"/>
            </a:xfrm>
            <a:prstGeom prst="rect">
              <a:avLst/>
            </a:prstGeom>
          </p:spPr>
        </p:pic>
        <p:grpSp>
          <p:nvGrpSpPr>
            <p:cNvPr id="61" name="Group 60"/>
            <p:cNvGrpSpPr/>
            <p:nvPr/>
          </p:nvGrpSpPr>
          <p:grpSpPr>
            <a:xfrm>
              <a:off x="1783368" y="4628483"/>
              <a:ext cx="482758" cy="1273274"/>
              <a:chOff x="1800402" y="3254248"/>
              <a:chExt cx="482758" cy="1273274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1800402" y="3254248"/>
                <a:ext cx="482758" cy="1273274"/>
                <a:chOff x="1800402" y="3254248"/>
                <a:chExt cx="482758" cy="1273274"/>
              </a:xfrm>
            </p:grpSpPr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64" t="29782" r="87031" b="37084"/>
                <a:stretch/>
              </p:blipFill>
              <p:spPr>
                <a:xfrm>
                  <a:off x="1800402" y="3254248"/>
                  <a:ext cx="482758" cy="1261036"/>
                </a:xfrm>
                <a:prstGeom prst="rect">
                  <a:avLst/>
                </a:prstGeom>
              </p:spPr>
            </p:pic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000" t="29782" r="74666" b="37084"/>
                <a:stretch/>
              </p:blipFill>
              <p:spPr>
                <a:xfrm>
                  <a:off x="1896918" y="3266486"/>
                  <a:ext cx="272617" cy="1261036"/>
                </a:xfrm>
                <a:prstGeom prst="rect">
                  <a:avLst/>
                </a:prstGeom>
              </p:spPr>
            </p:pic>
          </p:grpSp>
          <p:sp>
            <p:nvSpPr>
              <p:cNvPr id="65" name="Rectangle 64"/>
              <p:cNvSpPr/>
              <p:nvPr/>
            </p:nvSpPr>
            <p:spPr>
              <a:xfrm>
                <a:off x="1895212" y="3484360"/>
                <a:ext cx="274324" cy="860459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1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98" t="21459" r="12609" b="27472"/>
            <a:stretch/>
          </p:blipFill>
          <p:spPr>
            <a:xfrm>
              <a:off x="2247029" y="4640720"/>
              <a:ext cx="252965" cy="1254603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5663707" y="4642331"/>
              <a:ext cx="1350479" cy="1261036"/>
              <a:chOff x="6015843" y="4642331"/>
              <a:chExt cx="1350479" cy="1261036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224" t="30379" r="25590" b="36487"/>
              <a:stretch/>
            </p:blipFill>
            <p:spPr>
              <a:xfrm>
                <a:off x="6015843" y="4642331"/>
                <a:ext cx="1350479" cy="1261036"/>
              </a:xfrm>
              <a:prstGeom prst="rect">
                <a:avLst/>
              </a:prstGeom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98" t="28198" r="12609" b="33482"/>
              <a:stretch/>
            </p:blipFill>
            <p:spPr>
              <a:xfrm>
                <a:off x="6023661" y="5137247"/>
                <a:ext cx="252965" cy="266936"/>
              </a:xfrm>
              <a:prstGeom prst="rect">
                <a:avLst/>
              </a:prstGeom>
            </p:spPr>
          </p:pic>
        </p:grpSp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82" t="30379" r="18087" b="36487"/>
            <a:stretch/>
          </p:blipFill>
          <p:spPr>
            <a:xfrm>
              <a:off x="3538399" y="4642331"/>
              <a:ext cx="2125307" cy="1261036"/>
            </a:xfrm>
            <a:prstGeom prst="rect">
              <a:avLst/>
            </a:prstGeom>
          </p:spPr>
        </p:pic>
        <p:grpSp>
          <p:nvGrpSpPr>
            <p:cNvPr id="76" name="Group 75"/>
            <p:cNvGrpSpPr/>
            <p:nvPr/>
          </p:nvGrpSpPr>
          <p:grpSpPr>
            <a:xfrm>
              <a:off x="4376793" y="4837887"/>
              <a:ext cx="1127573" cy="646975"/>
              <a:chOff x="2907138" y="3458294"/>
              <a:chExt cx="1127573" cy="646975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3017679" y="3656049"/>
                <a:ext cx="943645" cy="449220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2907138" y="3458294"/>
                <a:ext cx="112757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000000"/>
                    </a:solidFill>
                  </a:rPr>
                  <a:t>MDHA</a:t>
                </a:r>
                <a:endParaRPr lang="en-GB" sz="10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63" name="Rectangle 62"/>
          <p:cNvSpPr/>
          <p:nvPr/>
        </p:nvSpPr>
        <p:spPr>
          <a:xfrm>
            <a:off x="988948" y="5877003"/>
            <a:ext cx="6651227" cy="235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7928586" y="2208583"/>
            <a:ext cx="4263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 smtClean="0"/>
              <a:t>1. </a:t>
            </a:r>
            <a:r>
              <a:rPr lang="en-GB" sz="1600" dirty="0"/>
              <a:t>Swap the positions of the horizontal correction dipole </a:t>
            </a:r>
            <a:r>
              <a:rPr lang="en-GB" sz="1600" dirty="0" smtClean="0"/>
              <a:t>MDHA </a:t>
            </a:r>
            <a:r>
              <a:rPr lang="en-GB" sz="1600" dirty="0"/>
              <a:t>and the beam position monitor </a:t>
            </a:r>
            <a:r>
              <a:rPr lang="en-GB" sz="1600" dirty="0" smtClean="0"/>
              <a:t>BPCE;</a:t>
            </a:r>
            <a:endParaRPr lang="en-GB" sz="1600" dirty="0"/>
          </a:p>
        </p:txBody>
      </p:sp>
      <p:sp>
        <p:nvSpPr>
          <p:cNvPr id="79" name="TextBox 78"/>
          <p:cNvSpPr txBox="1"/>
          <p:nvPr/>
        </p:nvSpPr>
        <p:spPr>
          <a:xfrm>
            <a:off x="7229449" y="3143602"/>
            <a:ext cx="48735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/>
              <a:t>2</a:t>
            </a:r>
            <a:r>
              <a:rPr lang="en-US" sz="1600" dirty="0" smtClean="0"/>
              <a:t>. </a:t>
            </a:r>
            <a:r>
              <a:rPr lang="en-GB" sz="1600" dirty="0" smtClean="0"/>
              <a:t>Replace </a:t>
            </a:r>
            <a:r>
              <a:rPr lang="en-GB" sz="1600" dirty="0"/>
              <a:t>the existing vacuum bellow </a:t>
            </a:r>
            <a:r>
              <a:rPr lang="en-GB" sz="1600" dirty="0" smtClean="0"/>
              <a:t>VBCA </a:t>
            </a:r>
            <a:r>
              <a:rPr lang="en-GB" sz="1600" dirty="0"/>
              <a:t>with a race-track shaped </a:t>
            </a:r>
            <a:r>
              <a:rPr lang="en-GB" sz="1600" dirty="0" smtClean="0"/>
              <a:t>bellow;</a:t>
            </a:r>
          </a:p>
          <a:p>
            <a:pPr lvl="0"/>
            <a:endParaRPr lang="en-GB" sz="1600" dirty="0"/>
          </a:p>
          <a:p>
            <a:pPr lvl="0"/>
            <a:r>
              <a:rPr lang="en-GB" sz="1600" dirty="0" smtClean="0"/>
              <a:t>3. Replace </a:t>
            </a:r>
            <a:r>
              <a:rPr lang="en-GB" sz="1600" dirty="0"/>
              <a:t>the vacuum bellow </a:t>
            </a:r>
            <a:r>
              <a:rPr lang="en-GB" sz="1600" dirty="0" smtClean="0"/>
              <a:t>VEDX </a:t>
            </a:r>
            <a:r>
              <a:rPr lang="en-GB" sz="1600" dirty="0"/>
              <a:t>with a bellow of smaller diameter (i.e. closer to the inner diameter of </a:t>
            </a:r>
            <a:r>
              <a:rPr lang="en-GB" sz="1600" dirty="0" smtClean="0"/>
              <a:t>e.g. the diffuser or the </a:t>
            </a:r>
            <a:r>
              <a:rPr lang="en-GB" sz="1600" dirty="0"/>
              <a:t>crystal goniometer</a:t>
            </a:r>
            <a:r>
              <a:rPr lang="en-GB" sz="1600" dirty="0" smtClean="0"/>
              <a:t>);</a:t>
            </a:r>
          </a:p>
          <a:p>
            <a:pPr lvl="0"/>
            <a:endParaRPr lang="en-GB" sz="1600" dirty="0"/>
          </a:p>
          <a:p>
            <a:pPr lvl="0"/>
            <a:r>
              <a:rPr lang="en-GB" sz="1600" dirty="0" smtClean="0"/>
              <a:t>4. Shield </a:t>
            </a:r>
            <a:r>
              <a:rPr lang="en-GB" sz="1600" dirty="0"/>
              <a:t>the pumping port attached to </a:t>
            </a:r>
            <a:r>
              <a:rPr lang="en-GB" sz="1600" dirty="0" smtClean="0"/>
              <a:t>MBA </a:t>
            </a:r>
            <a:r>
              <a:rPr lang="en-GB" sz="1600" dirty="0"/>
              <a:t>with a simple lid.</a:t>
            </a:r>
          </a:p>
          <a:p>
            <a:endParaRPr lang="en-GB" sz="1600" dirty="0"/>
          </a:p>
        </p:txBody>
      </p:sp>
      <p:grpSp>
        <p:nvGrpSpPr>
          <p:cNvPr id="81" name="Group 80"/>
          <p:cNvGrpSpPr/>
          <p:nvPr/>
        </p:nvGrpSpPr>
        <p:grpSpPr>
          <a:xfrm>
            <a:off x="237333" y="824573"/>
            <a:ext cx="7610534" cy="2289246"/>
            <a:chOff x="237333" y="824573"/>
            <a:chExt cx="7610534" cy="2289246"/>
          </a:xfrm>
        </p:grpSpPr>
        <p:grpSp>
          <p:nvGrpSpPr>
            <p:cNvPr id="26" name="Group 25"/>
            <p:cNvGrpSpPr/>
            <p:nvPr/>
          </p:nvGrpSpPr>
          <p:grpSpPr>
            <a:xfrm>
              <a:off x="237333" y="824573"/>
              <a:ext cx="7610534" cy="2215007"/>
              <a:chOff x="237333" y="824573"/>
              <a:chExt cx="7610534" cy="221500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75" t="13951" r="1837" b="45991"/>
              <a:stretch/>
            </p:blipFill>
            <p:spPr>
              <a:xfrm>
                <a:off x="237333" y="824573"/>
                <a:ext cx="7610534" cy="2215007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497820" y="1175691"/>
                <a:ext cx="13351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ZS diffuser</a:t>
                </a:r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967592" y="1585426"/>
                <a:ext cx="11275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MDHA</a:t>
                </a:r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336388" y="1347702"/>
                <a:ext cx="13351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BPCE</a:t>
                </a:r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245179" y="1102375"/>
                <a:ext cx="13351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VBCA bellow</a:t>
                </a:r>
                <a:endParaRPr lang="en-GB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2106641" y="2467488"/>
              <a:ext cx="1335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VEDX</a:t>
              </a:r>
            </a:p>
            <a:p>
              <a:r>
                <a:rPr lang="en-US" dirty="0" smtClean="0">
                  <a:solidFill>
                    <a:srgbClr val="FFFF00"/>
                  </a:solidFill>
                </a:rPr>
                <a:t>bellow</a:t>
              </a:r>
              <a:endParaRPr lang="en-GB" dirty="0">
                <a:solidFill>
                  <a:srgbClr val="FFFF00"/>
                </a:solidFill>
              </a:endParaRP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8467520" y="5555111"/>
            <a:ext cx="256011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Draft ECR is circulated!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73762" y="3101609"/>
            <a:ext cx="6651227" cy="235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>
            <a:off x="988948" y="4525285"/>
            <a:ext cx="5667075" cy="121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20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333" y="132588"/>
            <a:ext cx="11021312" cy="73734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Area upstream QFA.21610</a:t>
            </a:r>
            <a:endParaRPr lang="en-GB" sz="4000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4943344" y="6520071"/>
            <a:ext cx="2505250" cy="331903"/>
          </a:xfrm>
        </p:spPr>
        <p:txBody>
          <a:bodyPr/>
          <a:lstStyle/>
          <a:p>
            <a:r>
              <a:rPr lang="en-US" smtClean="0"/>
              <a:t>SPS BD WG meeting 28-Aug-18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US" smtClean="0"/>
              <a:t>A. Farricker, C. Vollinger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0810" y="3057766"/>
            <a:ext cx="67188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Remarks: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It is not possible to calculate the area as the sum of its individual machine element contributions. The entire area has to be simulated instead.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diffuser will soon be replaced by the crystal goniometer (also a test object, only).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peak just above 500 MHz is from the diffuser tank.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02865" y="750309"/>
            <a:ext cx="408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situation (pic from layout </a:t>
            </a:r>
            <a:r>
              <a:rPr lang="en-US" dirty="0" err="1" smtClean="0"/>
              <a:t>db</a:t>
            </a:r>
            <a:r>
              <a:rPr lang="en-US" dirty="0" smtClean="0"/>
              <a:t>).</a:t>
            </a:r>
            <a:endParaRPr lang="en-GB" dirty="0"/>
          </a:p>
        </p:txBody>
      </p:sp>
      <p:grpSp>
        <p:nvGrpSpPr>
          <p:cNvPr id="31" name="Group 30"/>
          <p:cNvGrpSpPr/>
          <p:nvPr/>
        </p:nvGrpSpPr>
        <p:grpSpPr>
          <a:xfrm>
            <a:off x="237333" y="824573"/>
            <a:ext cx="7610534" cy="2289271"/>
            <a:chOff x="237333" y="824573"/>
            <a:chExt cx="7610534" cy="2289271"/>
          </a:xfrm>
        </p:grpSpPr>
        <p:grpSp>
          <p:nvGrpSpPr>
            <p:cNvPr id="26" name="Group 25"/>
            <p:cNvGrpSpPr/>
            <p:nvPr/>
          </p:nvGrpSpPr>
          <p:grpSpPr>
            <a:xfrm>
              <a:off x="237333" y="824573"/>
              <a:ext cx="7610534" cy="2215007"/>
              <a:chOff x="237333" y="824573"/>
              <a:chExt cx="7610534" cy="221500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75" t="13951" r="1837" b="45991"/>
              <a:stretch/>
            </p:blipFill>
            <p:spPr>
              <a:xfrm>
                <a:off x="237333" y="824573"/>
                <a:ext cx="7610534" cy="2215007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497820" y="1175691"/>
                <a:ext cx="13351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ZS diffuser</a:t>
                </a:r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967592" y="1585426"/>
                <a:ext cx="11275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MDHA</a:t>
                </a:r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336388" y="1347702"/>
                <a:ext cx="13351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BPCE</a:t>
                </a:r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245179" y="1102375"/>
                <a:ext cx="13351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VBCA bellow</a:t>
                </a:r>
                <a:endParaRPr lang="en-GB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2095092" y="2467513"/>
              <a:ext cx="1335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VEDX</a:t>
              </a:r>
            </a:p>
            <a:p>
              <a:r>
                <a:rPr lang="en-US" dirty="0" smtClean="0">
                  <a:solidFill>
                    <a:srgbClr val="FFFF00"/>
                  </a:solidFill>
                </a:rPr>
                <a:t>bellow</a:t>
              </a:r>
              <a:endParaRPr lang="en-GB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930870" y="2303308"/>
            <a:ext cx="5188680" cy="3749386"/>
            <a:chOff x="6930870" y="2303308"/>
            <a:chExt cx="5188680" cy="374938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0870" y="2303308"/>
              <a:ext cx="5188680" cy="3380054"/>
            </a:xfrm>
            <a:prstGeom prst="rect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7684014" y="5683362"/>
              <a:ext cx="3696727" cy="369332"/>
            </a:xfrm>
            <a:prstGeom prst="rect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Simulated longitudinal impedance</a:t>
              </a:r>
              <a:endParaRPr lang="en-GB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 flipV="1">
            <a:off x="6440069" y="4785173"/>
            <a:ext cx="2260756" cy="6339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60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333" y="132588"/>
            <a:ext cx="11021312" cy="73734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Area upstream QFA.21810</a:t>
            </a:r>
            <a:endParaRPr lang="en-GB" sz="4000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4943344" y="6520071"/>
            <a:ext cx="2505250" cy="331903"/>
          </a:xfrm>
        </p:spPr>
        <p:txBody>
          <a:bodyPr/>
          <a:lstStyle/>
          <a:p>
            <a:r>
              <a:rPr lang="en-US" smtClean="0"/>
              <a:t>SPS BD WG meeting 28-Aug-18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US" smtClean="0"/>
              <a:t>A. Farricker, C. Vollinger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26909" y="3691675"/>
            <a:ext cx="5817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Remarks: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One race-track shaped bellow is to be added next to the QFA.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Slight frequency shift for the peak at ~850 </a:t>
            </a:r>
            <a:r>
              <a:rPr lang="en-US" dirty="0" err="1" smtClean="0"/>
              <a:t>MHz.</a:t>
            </a:r>
            <a:endParaRPr lang="en-US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6944955" y="718063"/>
            <a:ext cx="408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situation (pic from layout </a:t>
            </a:r>
            <a:r>
              <a:rPr lang="en-US" dirty="0" err="1" smtClean="0"/>
              <a:t>db</a:t>
            </a:r>
            <a:r>
              <a:rPr lang="en-US" dirty="0" smtClean="0"/>
              <a:t>).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286101" y="718063"/>
            <a:ext cx="6625193" cy="2685689"/>
            <a:chOff x="286101" y="718063"/>
            <a:chExt cx="6625193" cy="26856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25" t="18896" r="8670" b="42413"/>
            <a:stretch/>
          </p:blipFill>
          <p:spPr>
            <a:xfrm>
              <a:off x="286101" y="750309"/>
              <a:ext cx="6625193" cy="265344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914042" y="1518431"/>
              <a:ext cx="1335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MDHA</a:t>
              </a:r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08872" y="718063"/>
              <a:ext cx="133513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Vacuum assembly: bellow with pp</a:t>
              </a:r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93290" y="1206612"/>
              <a:ext cx="1335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BPCE</a:t>
              </a:r>
              <a:endParaRPr lang="en-GB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944009" y="1672870"/>
            <a:ext cx="6189223" cy="4379824"/>
            <a:chOff x="5944009" y="1672870"/>
            <a:chExt cx="6189223" cy="4379824"/>
          </a:xfrm>
        </p:grpSpPr>
        <p:sp>
          <p:nvSpPr>
            <p:cNvPr id="25" name="TextBox 24"/>
            <p:cNvSpPr txBox="1"/>
            <p:nvPr/>
          </p:nvSpPr>
          <p:spPr>
            <a:xfrm>
              <a:off x="7684014" y="5683362"/>
              <a:ext cx="3696727" cy="369332"/>
            </a:xfrm>
            <a:prstGeom prst="rect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Simulated longitudinal impedance</a:t>
              </a:r>
              <a:endParaRPr lang="en-GB" dirty="0">
                <a:solidFill>
                  <a:srgbClr val="000000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4009" y="1672870"/>
              <a:ext cx="6189223" cy="4008212"/>
            </a:xfrm>
            <a:prstGeom prst="rect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</p:pic>
      </p:grpSp>
      <p:cxnSp>
        <p:nvCxnSpPr>
          <p:cNvPr id="26" name="Straight Arrow Connector 25"/>
          <p:cNvCxnSpPr/>
          <p:nvPr/>
        </p:nvCxnSpPr>
        <p:spPr>
          <a:xfrm flipV="1">
            <a:off x="5814577" y="4430339"/>
            <a:ext cx="2027946" cy="5165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674033" y="5272260"/>
            <a:ext cx="256011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Draft ECR is circulated!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82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333" y="132588"/>
            <a:ext cx="11021312" cy="73734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Area upstream QFA.41810</a:t>
            </a:r>
            <a:endParaRPr lang="en-GB" sz="4000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4943344" y="6520071"/>
            <a:ext cx="2505250" cy="331903"/>
          </a:xfrm>
        </p:spPr>
        <p:txBody>
          <a:bodyPr/>
          <a:lstStyle/>
          <a:p>
            <a:r>
              <a:rPr lang="en-US" smtClean="0"/>
              <a:t>SPS BD WG meeting 28-Aug-18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US" smtClean="0"/>
              <a:t>A. Farricker, C. Vollinger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26909" y="3691675"/>
            <a:ext cx="58171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Remarks: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QFA has a diamond-shaped beam pipe, but the standard flat beam pipe appears to be possible without aperture restriction (</a:t>
            </a:r>
            <a:r>
              <a:rPr lang="en-US" i="1" dirty="0" smtClean="0">
                <a:solidFill>
                  <a:srgbClr val="FF0000"/>
                </a:solidFill>
              </a:rPr>
              <a:t>to be confirmed</a:t>
            </a:r>
            <a:r>
              <a:rPr lang="en-US" dirty="0" smtClean="0"/>
              <a:t>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VBCA bellow is replaced by race-track shaped bellow.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99709" y="821691"/>
            <a:ext cx="408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situation (pic from layout </a:t>
            </a:r>
            <a:r>
              <a:rPr lang="en-US" dirty="0" err="1" smtClean="0"/>
              <a:t>db</a:t>
            </a:r>
            <a:r>
              <a:rPr lang="en-US" dirty="0" smtClean="0"/>
              <a:t>).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5" t="18189" r="6300" b="32067"/>
          <a:stretch/>
        </p:blipFill>
        <p:spPr>
          <a:xfrm>
            <a:off x="143053" y="821691"/>
            <a:ext cx="7656656" cy="221882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476367" y="1966859"/>
            <a:ext cx="5715633" cy="4085835"/>
            <a:chOff x="6476367" y="1966859"/>
            <a:chExt cx="5715633" cy="4085835"/>
          </a:xfrm>
        </p:grpSpPr>
        <p:sp>
          <p:nvSpPr>
            <p:cNvPr id="25" name="TextBox 24"/>
            <p:cNvSpPr txBox="1"/>
            <p:nvPr/>
          </p:nvSpPr>
          <p:spPr>
            <a:xfrm>
              <a:off x="7684014" y="5683362"/>
              <a:ext cx="3696727" cy="36933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Simulated longitudinal impedance</a:t>
              </a:r>
              <a:endParaRPr lang="en-GB" dirty="0">
                <a:solidFill>
                  <a:srgbClr val="00000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6367" y="1966859"/>
              <a:ext cx="5715633" cy="371650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sp>
        <p:nvSpPr>
          <p:cNvPr id="20" name="TextBox 19"/>
          <p:cNvSpPr txBox="1"/>
          <p:nvPr/>
        </p:nvSpPr>
        <p:spPr>
          <a:xfrm>
            <a:off x="5346156" y="806984"/>
            <a:ext cx="1335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VBCA bellow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9833" y="772066"/>
            <a:ext cx="1335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VBCA bellow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76610" y="1283356"/>
            <a:ext cx="1335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MDHA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44178" y="5683362"/>
            <a:ext cx="256011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Draft ECR is circulated!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10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333" y="132588"/>
            <a:ext cx="11021312" cy="73734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Area upstream QFA.61810</a:t>
            </a:r>
            <a:endParaRPr lang="en-GB" sz="4000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4943344" y="6520071"/>
            <a:ext cx="2505250" cy="331903"/>
          </a:xfrm>
        </p:spPr>
        <p:txBody>
          <a:bodyPr/>
          <a:lstStyle/>
          <a:p>
            <a:r>
              <a:rPr lang="en-US" smtClean="0"/>
              <a:t>SPS BD WG meeting 28-Aug-18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US" smtClean="0"/>
              <a:t>A. Farricker, C. Vollinger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802865" y="750309"/>
            <a:ext cx="408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situation (pic from layout </a:t>
            </a:r>
            <a:r>
              <a:rPr lang="en-US" dirty="0" err="1" smtClean="0"/>
              <a:t>db</a:t>
            </a:r>
            <a:r>
              <a:rPr lang="en-US" dirty="0" smtClean="0"/>
              <a:t>).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237333" y="738260"/>
            <a:ext cx="7605190" cy="2656144"/>
            <a:chOff x="237333" y="738260"/>
            <a:chExt cx="7605190" cy="26561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0" t="13906" b="46258"/>
            <a:stretch/>
          </p:blipFill>
          <p:spPr>
            <a:xfrm>
              <a:off x="237333" y="750309"/>
              <a:ext cx="7605190" cy="264409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943344" y="738260"/>
              <a:ext cx="1335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VBCA bellow</a:t>
              </a:r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999800" y="998629"/>
              <a:ext cx="1335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BPCE</a:t>
              </a:r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83823" y="802477"/>
              <a:ext cx="1335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MDHB</a:t>
              </a:r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081081" y="2683945"/>
              <a:ext cx="1335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VEDX</a:t>
              </a:r>
            </a:p>
            <a:p>
              <a:r>
                <a:rPr lang="en-US" dirty="0" smtClean="0">
                  <a:solidFill>
                    <a:srgbClr val="FFFF00"/>
                  </a:solidFill>
                </a:rPr>
                <a:t>bellow</a:t>
              </a:r>
              <a:endParaRPr lang="en-GB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738040" y="2219766"/>
            <a:ext cx="5424602" cy="3832928"/>
            <a:chOff x="6738040" y="2219766"/>
            <a:chExt cx="5424602" cy="3832928"/>
          </a:xfrm>
        </p:grpSpPr>
        <p:sp>
          <p:nvSpPr>
            <p:cNvPr id="25" name="TextBox 24"/>
            <p:cNvSpPr txBox="1"/>
            <p:nvPr/>
          </p:nvSpPr>
          <p:spPr>
            <a:xfrm>
              <a:off x="7684014" y="5683362"/>
              <a:ext cx="3696727" cy="36933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Simulated longitudinal impedance</a:t>
              </a:r>
              <a:endParaRPr lang="en-GB" dirty="0">
                <a:solidFill>
                  <a:srgbClr val="00000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040" y="2219766"/>
              <a:ext cx="5424602" cy="346359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sp>
        <p:nvSpPr>
          <p:cNvPr id="32" name="TextBox 31"/>
          <p:cNvSpPr txBox="1"/>
          <p:nvPr/>
        </p:nvSpPr>
        <p:spPr>
          <a:xfrm>
            <a:off x="126909" y="3691675"/>
            <a:ext cx="58171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Remarks: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Swap BPCE with VBCA bellow with the MDHB. VBCA bellow can stay, if it is attached to the BPCE, however,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VEDX bellow </a:t>
            </a:r>
            <a:r>
              <a:rPr lang="en-US" dirty="0" smtClean="0"/>
              <a:t>is replaced by race-track shaped bellow.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67471" y="5699224"/>
            <a:ext cx="256011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Draft ECR is circulated!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5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333" y="132588"/>
            <a:ext cx="11021312" cy="73734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Conclusion</a:t>
            </a:r>
            <a:endParaRPr lang="en-GB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4943344" y="6520071"/>
            <a:ext cx="2505250" cy="331903"/>
          </a:xfrm>
        </p:spPr>
        <p:txBody>
          <a:bodyPr/>
          <a:lstStyle/>
          <a:p>
            <a:r>
              <a:rPr lang="en-US" smtClean="0"/>
              <a:t>SPS BD WG meeting 28-Aug-18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US" smtClean="0"/>
              <a:t>A. Farricker, C. Vollinger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2613" y="1113301"/>
            <a:ext cx="1193753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FF0000"/>
                </a:solidFill>
              </a:rPr>
              <a:t>Optimisation</a:t>
            </a:r>
            <a:r>
              <a:rPr lang="en-US" dirty="0" smtClean="0">
                <a:solidFill>
                  <a:srgbClr val="FF0000"/>
                </a:solidFill>
              </a:rPr>
              <a:t> of the layout</a:t>
            </a:r>
            <a:r>
              <a:rPr lang="en-US" dirty="0" smtClean="0"/>
              <a:t> is targeted for four areas in the LSS’s, upstream of 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QFA.216, QFA.218, QFA.418, and QFA.618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all cases, considerable reduction of the longitudinal beam impedance is possible without compromising the functionality of the area and without modifying the individual machine elements.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suggested use of race-track shaped bellows next to the QFAs is possible at acceptable costs, since identical bellows as are used for the ZS will be installed (machining costs are covered already).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proposals are supported by LIU, have to be circulated as ECRs and will require IEFC approval.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Work shall be carried out during LS2.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4733" y="5340545"/>
            <a:ext cx="112532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Thanks to TE-VSC, TE-ABT, BE-BI, TE-MSC, BE-OP,… for valuable discussions &amp; for supporting this idea!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30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(4-3)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CERN(4-3).thmx</Template>
  <TotalTime>77003</TotalTime>
  <Words>627</Words>
  <Application>Microsoft Office PowerPoint</Application>
  <PresentationFormat>Widescreen</PresentationFormat>
  <Paragraphs>126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CERN(4-3)</vt:lpstr>
      <vt:lpstr>Sorting of Machine Elements in the LSS for Mitigation of Beam Impedance  Aaron Farricker, Christine Vollinger     </vt:lpstr>
      <vt:lpstr>General Remarks </vt:lpstr>
      <vt:lpstr>Area upstream QFA.21610</vt:lpstr>
      <vt:lpstr>Area upstream QFA.21610</vt:lpstr>
      <vt:lpstr>Area upstream QFA.21810</vt:lpstr>
      <vt:lpstr>Area upstream QFA.41810</vt:lpstr>
      <vt:lpstr>Area upstream QFA.61810</vt:lpstr>
      <vt:lpstr>Conclusion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CERN User</dc:creator>
  <cp:lastModifiedBy>Christine Vollinger</cp:lastModifiedBy>
  <cp:revision>1286</cp:revision>
  <cp:lastPrinted>2018-05-31T14:21:02Z</cp:lastPrinted>
  <dcterms:created xsi:type="dcterms:W3CDTF">2012-11-30T11:04:26Z</dcterms:created>
  <dcterms:modified xsi:type="dcterms:W3CDTF">2018-08-28T09:54:24Z</dcterms:modified>
</cp:coreProperties>
</file>