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429" r:id="rId2"/>
    <p:sldId id="438" r:id="rId3"/>
    <p:sldId id="470" r:id="rId4"/>
    <p:sldId id="466" r:id="rId5"/>
    <p:sldId id="468" r:id="rId6"/>
    <p:sldId id="459" r:id="rId7"/>
    <p:sldId id="458" r:id="rId8"/>
    <p:sldId id="463" r:id="rId9"/>
    <p:sldId id="469" r:id="rId10"/>
    <p:sldId id="436" r:id="rId11"/>
    <p:sldId id="430" r:id="rId1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Kramer" initials="PK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0F4"/>
    <a:srgbClr val="00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1935" autoAdjust="0"/>
  </p:normalViewPr>
  <p:slideViewPr>
    <p:cSldViewPr snapToGrid="0" snapToObjects="1">
      <p:cViewPr varScale="1">
        <p:scale>
          <a:sx n="80" d="100"/>
          <a:sy n="80" d="100"/>
        </p:scale>
        <p:origin x="55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300"/>
            </a:lvl1pPr>
          </a:lstStyle>
          <a:p>
            <a:fld id="{A645F4A8-1038-2E46-9F3B-8A0AD0542A68}" type="datetimeFigureOut">
              <a:rPr lang="de-DE" smtClean="0"/>
              <a:t>28.08.2018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4" rIns="95569" bIns="477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5569" tIns="47784" rIns="95569" bIns="4778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300"/>
            </a:lvl1pPr>
          </a:lstStyle>
          <a:p>
            <a:fld id="{91E7CD4E-40E3-6241-B5F3-B693DBA2FE9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50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7CD4E-40E3-6241-B5F3-B693DBA2FE9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24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8B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E5A0-9D25-4A23-AB3E-36BAA1937CD6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5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8BF5-EF46-4031-B247-F6AFCB0C18DF}" type="datetime1">
              <a:rPr lang="en-US" smtClean="0"/>
              <a:t>8/28/2018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94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9AE3-39C1-4095-A914-10795FD8A4A0}" type="datetime1">
              <a:rPr lang="en-US" smtClean="0"/>
              <a:t>8/28/2018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4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451" y="185981"/>
            <a:ext cx="11360257" cy="1146873"/>
          </a:xfrm>
        </p:spPr>
        <p:txBody>
          <a:bodyPr/>
          <a:lstStyle>
            <a:lvl1pPr>
              <a:defRPr b="1">
                <a:solidFill>
                  <a:srgbClr val="0068B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451" y="1332854"/>
            <a:ext cx="11360256" cy="4844109"/>
          </a:xfrm>
        </p:spPr>
        <p:txBody>
          <a:bodyPr/>
          <a:lstStyle>
            <a:lvl1pPr>
              <a:buClr>
                <a:srgbClr val="0068B1"/>
              </a:buClr>
              <a:defRPr/>
            </a:lvl1pPr>
            <a:lvl2pPr>
              <a:buClr>
                <a:srgbClr val="0068B1"/>
              </a:buClr>
              <a:defRPr/>
            </a:lvl2pPr>
            <a:lvl3pPr>
              <a:buClr>
                <a:srgbClr val="0068B1"/>
              </a:buClr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5563-F364-4A51-B9F1-856E838B1643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Patrick Kramer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18" y="185981"/>
            <a:ext cx="1166189" cy="11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FBD9-4AAA-4C5C-A5B4-7DC42CD69927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25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49451" y="201467"/>
            <a:ext cx="11360257" cy="1146873"/>
          </a:xfrm>
        </p:spPr>
        <p:txBody>
          <a:bodyPr/>
          <a:lstStyle>
            <a:lvl1pPr>
              <a:defRPr b="1">
                <a:solidFill>
                  <a:srgbClr val="0068B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9451" y="1332854"/>
            <a:ext cx="5181600" cy="4853342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348340"/>
            <a:ext cx="5181600" cy="483785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00D8-8753-494D-8906-8221A556BC4F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18" y="185981"/>
            <a:ext cx="1166189" cy="11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12DD-C8D9-4F99-80AA-2B988FC34465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11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9312-99EE-4EF9-95BB-81EE09D6BC0B}" type="datetime1">
              <a:rPr lang="en-US" smtClean="0"/>
              <a:t>8/28/2018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1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A233-A5FB-4914-8FF6-2270640F7F5D}" type="datetime1">
              <a:rPr lang="en-US" smtClean="0"/>
              <a:t>8/28/2018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8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5A34-6DAB-402B-9DBE-94E4208356AB}" type="datetime1">
              <a:rPr lang="en-US" smtClean="0"/>
              <a:t>8/28/2018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27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0087-1456-4F3A-A83B-BCF12299FD4A}" type="datetime1">
              <a:rPr lang="en-US" smtClean="0"/>
              <a:t>8/28/2018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4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DB1A-A278-4129-946A-CD25F0AA2C2B}" type="datetime1">
              <a:rPr lang="en-US" smtClean="0"/>
              <a:t>8/28/2018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369E3-7AA5-A246-ADF2-0BA3E2D61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713" y="1122363"/>
            <a:ext cx="10833652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Status of HOM-damping</a:t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Improvements of 630 </a:t>
            </a:r>
            <a:r>
              <a:rPr lang="en-US" sz="4400" dirty="0"/>
              <a:t>MHz </a:t>
            </a:r>
            <a:r>
              <a:rPr lang="en-US" sz="4400" dirty="0" smtClean="0"/>
              <a:t>HOM-coupler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9725"/>
            <a:ext cx="9144000" cy="1655762"/>
          </a:xfrm>
        </p:spPr>
        <p:txBody>
          <a:bodyPr/>
          <a:lstStyle/>
          <a:p>
            <a:r>
              <a:rPr lang="en-US" dirty="0" smtClean="0"/>
              <a:t>P. Kramer</a:t>
            </a:r>
          </a:p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August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64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Backup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50C3-5F8A-4662-AC02-CC21254E54DC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8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01" y="1332854"/>
            <a:ext cx="11345033" cy="4844109"/>
          </a:xfrm>
        </p:spPr>
        <p:txBody>
          <a:bodyPr/>
          <a:lstStyle/>
          <a:p>
            <a:pPr marL="180975" indent="-180975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58" y="2323695"/>
            <a:ext cx="3847682" cy="286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5" y="185981"/>
            <a:ext cx="11521473" cy="1146873"/>
          </a:xfrm>
        </p:spPr>
        <p:txBody>
          <a:bodyPr/>
          <a:lstStyle/>
          <a:p>
            <a:r>
              <a:rPr lang="en-US" dirty="0" smtClean="0"/>
              <a:t>Present status on 3-section HOM-mitigation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7506"/>
            <a:ext cx="12192000" cy="89439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2620" y="5355397"/>
            <a:ext cx="428878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03087" y="5362141"/>
            <a:ext cx="414053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897654" y="5362141"/>
            <a:ext cx="414053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1205436" y="5362141"/>
            <a:ext cx="428878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051576" y="5362141"/>
            <a:ext cx="414053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746143" y="5362141"/>
            <a:ext cx="414053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089808" y="6052328"/>
            <a:ext cx="428878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881561" y="6052328"/>
            <a:ext cx="428878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673314" y="6052328"/>
            <a:ext cx="428878" cy="36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015F-98FB-4B4A-BD04-0DEBA600622A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39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 of 630 MHz HOM-coupler</a:t>
            </a:r>
          </a:p>
          <a:p>
            <a:pPr lvl="1"/>
            <a:r>
              <a:rPr lang="en-US" dirty="0" smtClean="0"/>
              <a:t>Critical coupling</a:t>
            </a:r>
          </a:p>
          <a:p>
            <a:pPr lvl="1"/>
            <a:r>
              <a:rPr lang="en-US" dirty="0" smtClean="0"/>
              <a:t>Complex conjugate output matching</a:t>
            </a:r>
          </a:p>
          <a:p>
            <a:r>
              <a:rPr lang="en-US" dirty="0" smtClean="0"/>
              <a:t>Overview &amp; status of HOM-damping on 3-sections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First results on 3-section measurements</a:t>
            </a:r>
          </a:p>
          <a:p>
            <a:pPr lvl="1"/>
            <a:r>
              <a:rPr lang="en-US" dirty="0" smtClean="0"/>
              <a:t>Measurement setup and travelling wave matching</a:t>
            </a:r>
          </a:p>
          <a:p>
            <a:pPr lvl="1"/>
            <a:r>
              <a:rPr lang="en-US" dirty="0" smtClean="0"/>
              <a:t>Tuning of the three sections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837-5161-4751-86B6-F41B9BF44877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1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02" y="1263422"/>
            <a:ext cx="3292836" cy="2193285"/>
          </a:xfrm>
          <a:prstGeom prst="rect">
            <a:avLst/>
          </a:prstGeom>
        </p:spPr>
      </p:pic>
      <p:pic>
        <p:nvPicPr>
          <p:cNvPr id="13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49" y="2364044"/>
            <a:ext cx="5153779" cy="286552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4440" y="3225405"/>
            <a:ext cx="3300966" cy="23118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49451" y="1348340"/>
            <a:ext cx="5468270" cy="4837855"/>
          </a:xfrm>
        </p:spPr>
        <p:txBody>
          <a:bodyPr>
            <a:normAutofit/>
          </a:bodyPr>
          <a:lstStyle/>
          <a:p>
            <a:r>
              <a:rPr lang="en-US" dirty="0" smtClean="0"/>
              <a:t>Highest damping is achieved at </a:t>
            </a:r>
            <a:r>
              <a:rPr lang="en-US" u="sng" dirty="0" smtClean="0"/>
              <a:t>point of critical coupling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/>
              <a:t>50</a:t>
            </a:r>
            <a:r>
              <a:rPr lang="el-GR" dirty="0" smtClean="0"/>
              <a:t>Ω</a:t>
            </a:r>
            <a:r>
              <a:rPr lang="en-US" dirty="0" smtClean="0"/>
              <a:t>-coupler not optimal</a:t>
            </a:r>
          </a:p>
          <a:p>
            <a:pPr lvl="1"/>
            <a:r>
              <a:rPr lang="en-US" dirty="0"/>
              <a:t>A 23</a:t>
            </a:r>
            <a:r>
              <a:rPr lang="el-GR" dirty="0" smtClean="0"/>
              <a:t>Ω</a:t>
            </a:r>
            <a:r>
              <a:rPr lang="en-US" dirty="0" smtClean="0"/>
              <a:t>-coupler is close to the optimal critical coupling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deteriorating influence of FPB </a:t>
            </a:r>
            <a:r>
              <a:rPr lang="el-GR" dirty="0" smtClean="0"/>
              <a:t>π</a:t>
            </a:r>
            <a:r>
              <a:rPr lang="en-US" dirty="0" smtClean="0"/>
              <a:t>/2-mode </a:t>
            </a:r>
            <a:r>
              <a:rPr lang="en-US" b="1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✓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by (close-to) critical coupling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65-2F80-4686-9631-DA4CDCA4A976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3</a:t>
            </a:fld>
            <a:endParaRPr lang="de-DE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3" y="5541184"/>
            <a:ext cx="11513265" cy="8238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5014" y="3861049"/>
            <a:ext cx="3378000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 this method alone </a:t>
            </a:r>
            <a:r>
              <a:rPr lang="en-US" dirty="0" smtClean="0">
                <a:solidFill>
                  <a:srgbClr val="FF0000"/>
                </a:solidFill>
              </a:rPr>
              <a:t>damping is increased by factor &gt;2!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17581" y="3922858"/>
            <a:ext cx="629728" cy="522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36164" y="1768334"/>
            <a:ext cx="2361451" cy="47708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9271065" y="3222090"/>
            <a:ext cx="0" cy="67286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97" y="4856483"/>
            <a:ext cx="3292836" cy="2193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50" y="1165331"/>
            <a:ext cx="5190382" cy="288588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0589113" y="1895761"/>
            <a:ext cx="0" cy="13335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impedance reduction around 630MHz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450" y="1332854"/>
            <a:ext cx="5354061" cy="4853342"/>
          </a:xfrm>
        </p:spPr>
        <p:txBody>
          <a:bodyPr/>
          <a:lstStyle/>
          <a:p>
            <a:r>
              <a:rPr lang="en-US" dirty="0" smtClean="0"/>
              <a:t>New damping scheme for 3-sections consisting of…</a:t>
            </a:r>
          </a:p>
          <a:p>
            <a:pPr marL="715963" lvl="1" indent="-258763">
              <a:buFont typeface="+mj-lt"/>
              <a:buAutoNum type="arabicPeriod"/>
            </a:pPr>
            <a:r>
              <a:rPr lang="en-US" u="sng" dirty="0" smtClean="0"/>
              <a:t>Improved HOM-couplers </a:t>
            </a:r>
            <a:r>
              <a:rPr lang="en-US" dirty="0" smtClean="0"/>
              <a:t>@630MHz</a:t>
            </a:r>
          </a:p>
          <a:p>
            <a:pPr marL="715963" lvl="1" indent="-258763">
              <a:buFont typeface="+mj-lt"/>
              <a:buAutoNum type="arabicPeriod"/>
            </a:pPr>
            <a:r>
              <a:rPr lang="en-US" dirty="0" smtClean="0"/>
              <a:t>Seven additional HOM-couplers on top</a:t>
            </a:r>
          </a:p>
          <a:p>
            <a:pPr marL="715963" lvl="1" indent="-258763">
              <a:buFont typeface="+mj-lt"/>
              <a:buAutoNum type="arabicPeriod"/>
            </a:pPr>
            <a:r>
              <a:rPr lang="en-US" u="sng" dirty="0" smtClean="0"/>
              <a:t>New mitigation technique </a:t>
            </a:r>
            <a:r>
              <a:rPr lang="en-US" dirty="0" smtClean="0"/>
              <a:t>via perturbations in bottom</a:t>
            </a:r>
          </a:p>
          <a:p>
            <a:r>
              <a:rPr lang="en-US" dirty="0" smtClean="0"/>
              <a:t>Deployment of a complex load on couplers avoids fabrication of new coupler-parts</a:t>
            </a:r>
          </a:p>
          <a:p>
            <a:pPr lvl="1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00D8-8753-494D-8906-8221A556BC4F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4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3" y="5527101"/>
            <a:ext cx="11513265" cy="8520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12656" y="5496037"/>
            <a:ext cx="408639" cy="338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275477" y="6178909"/>
            <a:ext cx="305923" cy="2414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893876" y="6168735"/>
            <a:ext cx="305923" cy="2414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512275" y="6168735"/>
            <a:ext cx="305923" cy="2414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308607" y="5501451"/>
            <a:ext cx="408639" cy="338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939169" y="5481928"/>
            <a:ext cx="408639" cy="338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922025" y="5494688"/>
            <a:ext cx="408639" cy="338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744761" y="5477971"/>
            <a:ext cx="408639" cy="338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394039" y="5501450"/>
            <a:ext cx="408639" cy="338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661733" y="5481928"/>
            <a:ext cx="408639" cy="338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283732" y="4147382"/>
            <a:ext cx="3786639" cy="6463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Overall impedance reduction by a factor 7 p-p in </a:t>
            </a:r>
            <a:r>
              <a:rPr lang="en-US" b="1" dirty="0" err="1" smtClean="0">
                <a:solidFill>
                  <a:srgbClr val="FF0000"/>
                </a:solidFill>
              </a:rPr>
              <a:t>Eigenmode</a:t>
            </a:r>
            <a:r>
              <a:rPr lang="en-US" b="1" dirty="0" smtClean="0">
                <a:solidFill>
                  <a:srgbClr val="FF0000"/>
                </a:solidFill>
              </a:rPr>
              <a:t> simulation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616300" y="4209191"/>
            <a:ext cx="629728" cy="522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0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450" y="1332854"/>
            <a:ext cx="11000427" cy="4853342"/>
          </a:xfrm>
        </p:spPr>
        <p:txBody>
          <a:bodyPr/>
          <a:lstStyle/>
          <a:p>
            <a:r>
              <a:rPr lang="en-US" dirty="0" smtClean="0"/>
              <a:t>Two general methods to improve HOM-couplers were employed</a:t>
            </a:r>
          </a:p>
          <a:p>
            <a:r>
              <a:rPr lang="en-US" dirty="0" smtClean="0"/>
              <a:t>Application to 630MHz-coupler shows already factor &gt;2 improvements</a:t>
            </a:r>
          </a:p>
          <a:p>
            <a:pPr lvl="1"/>
            <a:r>
              <a:rPr lang="en-US" dirty="0" smtClean="0"/>
              <a:t>Better results are expected by more careful implementation</a:t>
            </a:r>
          </a:p>
          <a:p>
            <a:r>
              <a:rPr lang="en-US" dirty="0" smtClean="0"/>
              <a:t>Methods can be applied to any HOM-coupler on both 3- and 4-section cavities</a:t>
            </a:r>
          </a:p>
          <a:p>
            <a:r>
              <a:rPr lang="en-US" dirty="0" smtClean="0"/>
              <a:t>Overall impedance reduction by a factor 7 is achieved for the 3-section structures </a:t>
            </a:r>
            <a:r>
              <a:rPr lang="en-US" dirty="0"/>
              <a:t>in </a:t>
            </a:r>
            <a:r>
              <a:rPr lang="en-US" dirty="0" err="1"/>
              <a:t>Eigenmode</a:t>
            </a:r>
            <a:r>
              <a:rPr lang="en-US" dirty="0"/>
              <a:t> </a:t>
            </a:r>
            <a:r>
              <a:rPr lang="en-US" dirty="0" smtClean="0"/>
              <a:t>simulations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00D8-8753-494D-8906-8221A556BC4F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39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713" y="1122363"/>
            <a:ext cx="10833652" cy="23876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easurements on 3-sections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9725"/>
            <a:ext cx="9144000" cy="1655762"/>
          </a:xfrm>
        </p:spPr>
        <p:txBody>
          <a:bodyPr/>
          <a:lstStyle/>
          <a:p>
            <a:r>
              <a:rPr lang="en-US" dirty="0" smtClean="0"/>
              <a:t>P. Kramer, C. Vollinger</a:t>
            </a:r>
          </a:p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August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1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setup &amp;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451" y="1332854"/>
            <a:ext cx="4750294" cy="4853342"/>
          </a:xfrm>
        </p:spPr>
        <p:txBody>
          <a:bodyPr>
            <a:normAutofit/>
          </a:bodyPr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3 sections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HOM-couplers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resent FPCs</a:t>
            </a:r>
          </a:p>
          <a:p>
            <a:pPr lvl="1"/>
            <a:r>
              <a:rPr lang="en-US" dirty="0" smtClean="0"/>
              <a:t>Custom matching networks</a:t>
            </a:r>
          </a:p>
          <a:p>
            <a:r>
              <a:rPr lang="de-DE" dirty="0" smtClean="0"/>
              <a:t>Goal</a:t>
            </a:r>
            <a:endParaRPr lang="de-DE" dirty="0"/>
          </a:p>
          <a:p>
            <a:pPr lvl="1"/>
            <a:r>
              <a:rPr lang="de-DE" dirty="0" err="1" smtClean="0"/>
              <a:t>Determine</a:t>
            </a:r>
            <a:r>
              <a:rPr lang="de-DE" dirty="0" smtClean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el-GR" dirty="0"/>
              <a:t>π</a:t>
            </a:r>
            <a:r>
              <a:rPr lang="en-US" dirty="0" smtClean="0"/>
              <a:t>/2-mode for all cells </a:t>
            </a:r>
            <a:r>
              <a:rPr lang="en-US" dirty="0"/>
              <a:t>(cavity tuning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0ED2-953B-481E-8CF5-60CBB0B2F9C3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7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38" y="1143216"/>
            <a:ext cx="3161238" cy="2370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45" y="1143216"/>
            <a:ext cx="2564029" cy="3418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23" y="4648938"/>
            <a:ext cx="5477154" cy="13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tuning measurements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51" y="1348340"/>
            <a:ext cx="6189888" cy="4837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Absolute frequency values to be taken with care as influenced by many variables!</a:t>
            </a:r>
          </a:p>
          <a:p>
            <a:r>
              <a:rPr lang="en-US" sz="2400" dirty="0" smtClean="0"/>
              <a:t>FPC drift-tube assemblies detuned</a:t>
            </a:r>
          </a:p>
          <a:p>
            <a:r>
              <a:rPr lang="en-US" sz="2400" dirty="0" smtClean="0"/>
              <a:t>Spare sections 1&amp;3 tuned well</a:t>
            </a:r>
          </a:p>
          <a:p>
            <a:r>
              <a:rPr lang="en-US" sz="2400" dirty="0" smtClean="0"/>
              <a:t>Spare section 2 detuned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5868-5FCB-40C2-8C71-8B3CA9B4EE48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Patrick Kramer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8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32" y="3644416"/>
            <a:ext cx="5088833" cy="2541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4" y="3782019"/>
            <a:ext cx="4557164" cy="226916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120464" y="3975744"/>
            <a:ext cx="543634" cy="86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74427" y="3446100"/>
            <a:ext cx="1598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Out of measurement range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38730" y="3815432"/>
            <a:ext cx="477079" cy="160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84" y="1309147"/>
            <a:ext cx="1537516" cy="192793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88237" y="3076768"/>
            <a:ext cx="228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24.3⁰C, 46.7-46.9%rH</a:t>
            </a:r>
          </a:p>
        </p:txBody>
      </p:sp>
    </p:spTree>
    <p:extLst>
      <p:ext uri="{BB962C8B-B14F-4D97-AF65-F5344CB8AC3E}">
        <p14:creationId xmlns:p14="http://schemas.microsoft.com/office/powerpoint/2010/main" val="7139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450" y="1332854"/>
            <a:ext cx="11178957" cy="4853342"/>
          </a:xfrm>
        </p:spPr>
        <p:txBody>
          <a:bodyPr/>
          <a:lstStyle/>
          <a:p>
            <a:r>
              <a:rPr lang="en-US" dirty="0" smtClean="0"/>
              <a:t>Full understanding of matching for travelling condition was </a:t>
            </a:r>
            <a:r>
              <a:rPr lang="en-US" dirty="0"/>
              <a:t>demonstrated in measurement</a:t>
            </a:r>
            <a:endParaRPr lang="en-US" dirty="0" smtClean="0"/>
          </a:p>
          <a:p>
            <a:r>
              <a:rPr lang="en-US" dirty="0" smtClean="0"/>
              <a:t>A method to measure the cell tuning of the 200MHz TWS was developed and tested</a:t>
            </a:r>
          </a:p>
          <a:p>
            <a:r>
              <a:rPr lang="en-US" dirty="0" smtClean="0"/>
              <a:t>Detune of spare section 2 was demonstrated</a:t>
            </a:r>
          </a:p>
          <a:p>
            <a:pPr lvl="1"/>
            <a:r>
              <a:rPr lang="en-US" dirty="0" smtClean="0"/>
              <a:t>In progress: Tuning of spare 2 by solving Eigenvalue problem and reshuffling the drift-tubes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E00D8-8753-494D-8906-8221A556BC4F}" type="datetime1">
              <a:rPr lang="en-US" smtClean="0"/>
              <a:t>8/28/2018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Patrick Kramer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69E3-7AA5-A246-ADF2-0BA3E2D6161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95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291859</TotalTime>
  <Words>377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 Symbol</vt:lpstr>
      <vt:lpstr>Office-Design</vt:lpstr>
      <vt:lpstr>Status of HOM-damping - Improvements of 630 MHz HOM-coupler</vt:lpstr>
      <vt:lpstr>Content</vt:lpstr>
      <vt:lpstr>Improvement by (close-to) critical coupling</vt:lpstr>
      <vt:lpstr>Overall impedance reduction around 630MHz</vt:lpstr>
      <vt:lpstr>Conclusion &amp; Outlook</vt:lpstr>
      <vt:lpstr>Measurements on 3-sections</vt:lpstr>
      <vt:lpstr>Measurement setup &amp; goals</vt:lpstr>
      <vt:lpstr>Cell tuning measurements</vt:lpstr>
      <vt:lpstr>Conclusions</vt:lpstr>
      <vt:lpstr>Backup</vt:lpstr>
      <vt:lpstr>Present status on 3-section HOM-mitigation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Patrick Kramer</cp:lastModifiedBy>
  <cp:revision>1144</cp:revision>
  <cp:lastPrinted>2018-08-22T07:41:48Z</cp:lastPrinted>
  <dcterms:created xsi:type="dcterms:W3CDTF">2016-10-04T23:36:54Z</dcterms:created>
  <dcterms:modified xsi:type="dcterms:W3CDTF">2018-08-28T12:34:53Z</dcterms:modified>
</cp:coreProperties>
</file>