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75" r:id="rId8"/>
    <p:sldId id="270" r:id="rId9"/>
    <p:sldId id="267" r:id="rId10"/>
    <p:sldId id="268" r:id="rId11"/>
    <p:sldId id="269" r:id="rId12"/>
    <p:sldId id="265" r:id="rId13"/>
    <p:sldId id="264" r:id="rId14"/>
    <p:sldId id="263" r:id="rId15"/>
    <p:sldId id="271" r:id="rId16"/>
    <p:sldId id="273" r:id="rId17"/>
    <p:sldId id="274" r:id="rId18"/>
    <p:sldId id="288" r:id="rId19"/>
    <p:sldId id="279" r:id="rId20"/>
    <p:sldId id="287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8" y="37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LIU-SPS BD working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82" r:id="rId11"/>
    <p:sldLayoutId id="2147483668" r:id="rId12"/>
    <p:sldLayoutId id="2147483669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n_FFoff_LDoff_PLoff_800off\3dBlowUpInjectionMD_158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n_FFoff_LDoff_PLoff_800off\lossPerBunchMD_158.png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n_800off\3dBlowUpInjectionMD_13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n_800off\lossPerBunchMD_133.png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n_FFoff_LDoff_PLon_800off\3dBlowUpInjectionMD_128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n_FFoff_LDoff_PLon_800off\lossPerBunchMD_128.png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n_FFon_LDoff_PLon_800off\3dBlowUpInjectionMD_123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n_FFon_LDoff_PLon_800off\lossPerBunchMD_123.png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n_FFon_LDon_PLon_800off\3dBlowUpInjectionMD_119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n_FFon_LDon_PLon_800off\lossPerBunchMD_119.png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noFB\rms12.5ns_full20ns_int2.5\bunchLength2_seed0_3.0Mmppb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n_800off\zoomBunchLength2MD_136.png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noFB\rms12.5ns_full20ns_int2.5\bunchLoss_seed0_3.0Mmppb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n_800off\zoomLossPerBunchMD_136.pn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11_analysis\data_analysis\allData\aaa_injBL_injInt_allData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30_analysis\data_analysis\4batches\bunchLengthMD_272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830_analysis\data_analysis\4batches\bunchLengthMD_273.png" TargetMode="Externa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noFB\rms11.5ns_full20ns_int2.4\bunchLength2_seed0_3.0Mmppb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n_800off\zoomBunchLength2MD_136.png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noFB\rms11.5ns_full20ns_int2.4\bunchLoss_seed0_3.0Mmppb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n_800off\zoomLossPerBunchMD_136.png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_2000ns\3dBlowUpInjectionMD_206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_2000ns\lossPerBunchMD_206.png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_1200ns\3dBlowUpInjectionMD_203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_1200ns\lossPerBunchMD_203.png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_600ns\3dBlowUpInjectionMD_198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_600ns\lossPerBunchMD_198.png" TargetMode="Externa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_300ns\3dBlowUpInjectionMD_197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_300ns\lossPerBunchMD_197.png" TargetMode="Externa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\3dBlowUpInjectionMD_186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\lossPerBunchMD_186.png" TargetMode="Externa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_200ns\3dBlowUpInjectionMD_190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_200ns\lossPerBunchMD_190.png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11_analysis\data_analysis\allData\aaa_filBL_filInt_allDat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11_analysis\data_analysis\allData\aaa_filInt_filFoll_allData.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11_analysis\data_analysis\allData\aaa_instabTime_filBint_allDat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11_analysis\data_analysis\allData\aaa_instabTime_filBL_allData.png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11_analysis\data_analysis\allData\aaa_rampLoss_aRampInt_allData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11_analysis\data_analysis\allData\aaa_rampLoss_aRampBL_allData.png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\3dBlowUpInjectionMD_187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\lossPerBunchMD_187.png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904_analysis\data_analysis_v2\FBoff_FFoff_LDoff_PLoff_800off\3dBlowUpInjectionMD_186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0904_analysis\data_analysis_v2\FBoff_FFoff_LDoff_PLoff_800off\lossPerBunchMD_186.png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instabilities on SPS flat bottom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199" y="3169168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H. Bartosik</a:t>
            </a:r>
            <a:r>
              <a:rPr lang="en-US" dirty="0" smtClean="0"/>
              <a:t>, </a:t>
            </a:r>
            <a:r>
              <a:rPr lang="en-US" dirty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 A</a:t>
            </a:r>
            <a:r>
              <a:rPr lang="en-US" dirty="0"/>
              <a:t>. Lasheen, G. </a:t>
            </a:r>
            <a:r>
              <a:rPr lang="en-US" dirty="0" err="1" smtClean="0"/>
              <a:t>Papotti</a:t>
            </a:r>
            <a:r>
              <a:rPr lang="en-US" dirty="0" smtClean="0"/>
              <a:t>, J</a:t>
            </a:r>
            <a:r>
              <a:rPr lang="en-US" dirty="0"/>
              <a:t>. </a:t>
            </a:r>
            <a:r>
              <a:rPr lang="en-US" dirty="0" err="1"/>
              <a:t>Repond</a:t>
            </a:r>
            <a:r>
              <a:rPr lang="en-US" dirty="0"/>
              <a:t>, M. </a:t>
            </a:r>
            <a:r>
              <a:rPr lang="en-US" dirty="0" smtClean="0"/>
              <a:t>Schwarz,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SPS &amp; PS operators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54351" y="4722723"/>
            <a:ext cx="3029703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 18/09/25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on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869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06" y="3780653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batches filament and are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Biggest contribution to losses at capture (10%)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61779" y="1832084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9" y="650869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66538" y="1950538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1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on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6"/>
            <a:ext cx="4032000" cy="30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458" y="3649558"/>
            <a:ext cx="865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batch: bunch lengths of all bunches begins to grow 100ms</a:t>
            </a:r>
            <a:r>
              <a:rPr lang="en-GB" dirty="0" smtClean="0"/>
              <a:t>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batch: filaments and stable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41" y="572656"/>
            <a:ext cx="4032000" cy="302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17448" y="1785258"/>
            <a:ext cx="913777" cy="852369"/>
            <a:chOff x="1673290" y="1915886"/>
            <a:chExt cx="913777" cy="852369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1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on,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on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869"/>
            <a:ext cx="4080000" cy="306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61779" y="1832084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65" y="650869"/>
            <a:ext cx="4080000" cy="306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10754" y="2046162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2033" y="3647493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batch is stable and capture losses are ~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batch stable, but larger bunch length and losses for last bunches</a:t>
            </a:r>
          </a:p>
        </p:txBody>
      </p:sp>
    </p:spTree>
    <p:extLst>
      <p:ext uri="{BB962C8B-B14F-4D97-AF65-F5344CB8AC3E}">
        <p14:creationId xmlns:p14="http://schemas.microsoft.com/office/powerpoint/2010/main" val="1474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on</a:t>
            </a:r>
            <a:r>
              <a:rPr lang="en-US" sz="3200" dirty="0" smtClean="0"/>
              <a:t>, FF </a:t>
            </a:r>
            <a:r>
              <a:rPr lang="en-US" sz="3200" b="1" dirty="0" smtClean="0"/>
              <a:t>on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on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033" y="39136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FF on, both batches are stable, but higher flat-bottom losses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869"/>
            <a:ext cx="4032000" cy="302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61779" y="1832084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04" y="650869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04533" y="1977917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2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on</a:t>
            </a:r>
            <a:r>
              <a:rPr lang="en-US" sz="3200" dirty="0" smtClean="0"/>
              <a:t>, FF </a:t>
            </a:r>
            <a:r>
              <a:rPr lang="en-US" sz="3200" b="1" dirty="0" smtClean="0"/>
              <a:t>on</a:t>
            </a:r>
            <a:r>
              <a:rPr lang="en-US" sz="3200" dirty="0" smtClean="0"/>
              <a:t>, LD </a:t>
            </a:r>
            <a:r>
              <a:rPr lang="en-US" sz="3200" b="1" dirty="0" smtClean="0"/>
              <a:t>on</a:t>
            </a:r>
            <a:r>
              <a:rPr lang="en-US" sz="3200" dirty="0" smtClean="0"/>
              <a:t>, PL </a:t>
            </a:r>
            <a:r>
              <a:rPr lang="en-US" sz="3200" b="1" dirty="0" smtClean="0"/>
              <a:t>on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8343" y="3759990"/>
            <a:ext cx="785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LD on, all bunches become unstable at the same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" y="747402"/>
            <a:ext cx="4048871" cy="302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36229" y="1912949"/>
            <a:ext cx="907556" cy="523220"/>
            <a:chOff x="1636229" y="1912949"/>
            <a:chExt cx="907556" cy="52322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72" y="747402"/>
            <a:ext cx="4032000" cy="3024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18523" y="2071223"/>
            <a:ext cx="913777" cy="852369"/>
            <a:chOff x="1673290" y="1915886"/>
            <a:chExt cx="913777" cy="852369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0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First simulation results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406" y="607103"/>
                <a:ext cx="885718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12 </a:t>
                </a:r>
                <a:r>
                  <a:rPr lang="en-US" dirty="0"/>
                  <a:t>bunches, 25ns </a:t>
                </a:r>
                <a:r>
                  <a:rPr lang="en-US" dirty="0" smtClean="0"/>
                  <a:t>spacing,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Intensity: </a:t>
                </a:r>
                <a:r>
                  <a:rPr lang="en-US" b="1" dirty="0" smtClean="0"/>
                  <a:t>2.2e11, 2.4e11, 2.5e11 </a:t>
                </a:r>
                <a:r>
                  <a:rPr lang="en-US" dirty="0"/>
                  <a:t>protons per bunch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FeedBack</a:t>
                </a:r>
                <a:r>
                  <a:rPr lang="en-US" dirty="0" smtClean="0"/>
                  <a:t>: </a:t>
                </a:r>
                <a:r>
                  <a:rPr lang="en-US" b="1" dirty="0" smtClean="0"/>
                  <a:t>off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FeedForward</a:t>
                </a:r>
                <a:r>
                  <a:rPr lang="en-US" dirty="0" smtClean="0"/>
                  <a:t>: off, Phase loop: </a:t>
                </a:r>
                <a:r>
                  <a:rPr lang="en-US" b="1" dirty="0" smtClean="0"/>
                  <a:t>on</a:t>
                </a:r>
                <a:r>
                  <a:rPr lang="en-US" dirty="0" smtClean="0"/>
                  <a:t>, long. damper: off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</a:t>
                </a:r>
                <a:r>
                  <a:rPr lang="en-US" baseline="-25000" dirty="0" smtClean="0"/>
                  <a:t>200</a:t>
                </a:r>
                <a:r>
                  <a:rPr lang="en-US" dirty="0" smtClean="0"/>
                  <a:t> =4.5 </a:t>
                </a:r>
                <a:r>
                  <a:rPr lang="en-US" dirty="0"/>
                  <a:t>MV,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800</a:t>
                </a:r>
                <a:r>
                  <a:rPr lang="en-US" dirty="0" smtClean="0"/>
                  <a:t> off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With these settings, measured bunch length increases within 1s</a:t>
                </a:r>
                <a:br>
                  <a:rPr lang="en-US" dirty="0" smtClean="0"/>
                </a:br>
                <a:r>
                  <a:rPr lang="en-US" dirty="0" smtClean="0"/>
                  <a:t>-&gt; simulate 1s (43k turns)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full SPS impedance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different bunch distributions simulated in the PS (courtesy of A. Lasheen</a:t>
                </a:r>
                <a:r>
                  <a:rPr lang="en-US" dirty="0" smtClean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</m:oMath>
                </a14:m>
                <a:r>
                  <a:rPr lang="en-US" dirty="0"/>
                  <a:t>: 3.5ns, </a:t>
                </a:r>
                <a:r>
                  <a:rPr lang="en-US" dirty="0" smtClean="0"/>
                  <a:t>3.8ns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 of the 4M macro-particles, randomly select </a:t>
                </a:r>
                <a:r>
                  <a:rPr lang="en-US" dirty="0" smtClean="0"/>
                  <a:t>2M (3M) macro-particles </a:t>
                </a:r>
                <a:r>
                  <a:rPr lang="en-US" dirty="0"/>
                  <a:t>for tracking in the SPS for each of the </a:t>
                </a:r>
                <a:r>
                  <a:rPr lang="en-US" dirty="0" smtClean="0"/>
                  <a:t>12 </a:t>
                </a:r>
                <a:r>
                  <a:rPr lang="en-US" dirty="0"/>
                  <a:t>bunches; ‘seed’ parameter determines which macro-particles are used for </a:t>
                </a:r>
                <a:r>
                  <a:rPr lang="en-US" dirty="0" smtClean="0"/>
                  <a:t>tracking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Place bunches at center of bare </a:t>
                </a:r>
                <a:r>
                  <a:rPr lang="en-US" dirty="0" smtClean="0"/>
                  <a:t>RF-bucket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data analysis routines as used to analyze measured bunch profiles</a:t>
                </a: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6" y="607103"/>
                <a:ext cx="8857188" cy="4524315"/>
              </a:xfrm>
              <a:prstGeom prst="rect">
                <a:avLst/>
              </a:prstGeom>
              <a:blipFill>
                <a:blip r:embed="rId2"/>
                <a:stretch>
                  <a:fillRect l="-620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vs Measurement: bunch length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8806" y="4006337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bunch lengths, but simulated bunch length first filaments during first 100ms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1015958"/>
            <a:ext cx="4024504" cy="301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0" y="1066218"/>
            <a:ext cx="4024504" cy="3018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923" y="6976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3866" y="7752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8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vs Measurement: losses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8806" y="3974191"/>
            <a:ext cx="88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bunches have same losses in simulation and measurement, but simulated bunch lengths increase at later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losses too large for last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1015958"/>
            <a:ext cx="4024504" cy="301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0" y="1066218"/>
            <a:ext cx="4024504" cy="3018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923" y="6976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3866" y="7752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2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 12 bunches measurements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18293" y="607103"/>
            <a:ext cx="4088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intensity (2.5e11 ppb, V800 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FB on: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 PL on: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 FF on: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 LD on &amp; 2</a:t>
            </a:r>
            <a:r>
              <a:rPr lang="en-US" baseline="30000" dirty="0" smtClean="0"/>
              <a:t>nd</a:t>
            </a:r>
            <a:r>
              <a:rPr lang="en-US" dirty="0" smtClean="0"/>
              <a:t> batch: unstable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6" y="706629"/>
            <a:ext cx="4032000" cy="30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735" y="537352"/>
            <a:ext cx="344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</a:rPr>
              <a:t>FB off, FF off, LD of, PL on, </a:t>
            </a:r>
            <a:r>
              <a:rPr lang="en-GB" sz="1600" dirty="0" smtClean="0">
                <a:solidFill>
                  <a:schemeClr val="accent1">
                    <a:lumMod val="10000"/>
                  </a:schemeClr>
                </a:solidFill>
              </a:rPr>
              <a:t>V</a:t>
            </a:r>
            <a:r>
              <a:rPr lang="en-GB" sz="1600" baseline="-25000" dirty="0" smtClean="0">
                <a:solidFill>
                  <a:schemeClr val="accent1">
                    <a:lumMod val="10000"/>
                  </a:schemeClr>
                </a:solidFill>
              </a:rPr>
              <a:t>800</a:t>
            </a:r>
            <a:r>
              <a:rPr lang="en-GB" sz="1600" dirty="0" smtClean="0">
                <a:solidFill>
                  <a:schemeClr val="accent1">
                    <a:lumMod val="10000"/>
                  </a:schemeClr>
                </a:solidFill>
              </a:rPr>
              <a:t>: off</a:t>
            </a:r>
            <a:endParaRPr lang="en-GB" sz="1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8293" y="1721664"/>
            <a:ext cx="418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FB off: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+ PL on: </a:t>
            </a:r>
            <a:r>
              <a:rPr lang="en-US" dirty="0" smtClean="0"/>
              <a:t>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 PL off: last bunches unstable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018384"/>
            <a:ext cx="570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 V</a:t>
            </a:r>
            <a:r>
              <a:rPr lang="en-US" baseline="-25000" dirty="0" smtClean="0"/>
              <a:t>800 </a:t>
            </a:r>
            <a:r>
              <a:rPr lang="en-US" dirty="0" smtClean="0"/>
              <a:t>voltage and FB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instability threshold for 1x24 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 Simulation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607103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simulations show agreement between measurement and simulation (but not perfect)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806" y="2321172"/>
            <a:ext cx="88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Systematic study with different initial PS bunch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Fix phase loop gain problem (gain threshold to low in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of entire flat bottom (19s ~ 800k turns) for nominal intensity and different long. emittance, to compare simulated threshold to measurements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9234" y="1766536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 simulation</a:t>
            </a:r>
            <a:endParaRPr lang="en-GB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806" y="435634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53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2543342"/>
            <a:ext cx="4842588" cy="11204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instability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for different LLRF system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simulation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4x12 bunches, 2e11 ppb at flat top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3793646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bunch length at flat top with Joel’s ‘optimized’ momentum program of 800 MHz cavity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2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6" y="607103"/>
            <a:ext cx="4021492" cy="3016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7697" y="659363"/>
            <a:ext cx="1171637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46408" y="647987"/>
            <a:ext cx="1171637" cy="174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70962" y="659363"/>
            <a:ext cx="1171637" cy="174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235" y="52818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MHz cavity at constant 10%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84500" y="474697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MHz cavity optimized during 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34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vs Measurement: bunch length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8806" y="4006337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bunch 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1015958"/>
            <a:ext cx="4024504" cy="301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0" y="1066218"/>
            <a:ext cx="4024504" cy="3018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923" y="6976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3866" y="7752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6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vs Measurement: losses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8806" y="3974191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bunches have same losses in simulation and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losses too large for last bunches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1015958"/>
            <a:ext cx="4024504" cy="301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0" y="1066218"/>
            <a:ext cx="4024504" cy="3018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923" y="6976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3866" y="7752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67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2000ns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396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1200ns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5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600ns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05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300ns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05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250ns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02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854618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</a:p>
          <a:p>
            <a:r>
              <a:rPr lang="en-US" sz="3200" dirty="0" smtClean="0"/>
              <a:t>Batch spacing: </a:t>
            </a:r>
            <a:r>
              <a:rPr lang="en-US" sz="3200" b="1" dirty="0" smtClean="0"/>
              <a:t>200ns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" y="1373740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33" y="4535249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7230" y="2554955"/>
            <a:ext cx="907556" cy="523220"/>
            <a:chOff x="1636229" y="1912949"/>
            <a:chExt cx="90755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1373740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1989" y="2673409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40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18/09/25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033" y="540425"/>
                <a:ext cx="88571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MD 11 September 2018: 12 </a:t>
                </a:r>
                <a:r>
                  <a:rPr lang="en-US" dirty="0"/>
                  <a:t>bunches, 25ns </a:t>
                </a:r>
                <a:r>
                  <a:rPr lang="en-US" dirty="0" smtClean="0"/>
                  <a:t>spacing,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Intensity</a:t>
                </a:r>
                <a:r>
                  <a:rPr lang="en-US" dirty="0" smtClean="0"/>
                  <a:t> variable: protons per bunch </a:t>
                </a:r>
                <a:r>
                  <a:rPr lang="en-US" b="1" dirty="0" smtClean="0"/>
                  <a:t>0.8e11 to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1.3e11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Bunch length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:r>
                  <a:rPr lang="en-US" dirty="0" err="1" smtClean="0"/>
                  <a:t>filamentation</a:t>
                </a:r>
                <a:r>
                  <a:rPr lang="en-US" dirty="0" smtClean="0"/>
                  <a:t>): </a:t>
                </a:r>
                <a:r>
                  <a:rPr lang="en-US" b="1" dirty="0" smtClean="0"/>
                  <a:t>2.5ns to 2.85ns</a:t>
                </a:r>
                <a:r>
                  <a:rPr lang="en-US" dirty="0" smtClean="0"/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FeedBack</a:t>
                </a:r>
                <a:r>
                  <a:rPr lang="en-US" dirty="0" smtClean="0"/>
                  <a:t>: off, </a:t>
                </a:r>
                <a:r>
                  <a:rPr lang="en-US" dirty="0" err="1" smtClean="0"/>
                  <a:t>FeedForward</a:t>
                </a:r>
                <a:r>
                  <a:rPr lang="en-US" dirty="0" smtClean="0"/>
                  <a:t>: off, Phase loop: on, long. damper: off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</a:t>
                </a:r>
                <a:r>
                  <a:rPr lang="en-US" baseline="-25000" dirty="0" smtClean="0"/>
                  <a:t>200</a:t>
                </a:r>
                <a:r>
                  <a:rPr lang="en-US" dirty="0" smtClean="0"/>
                  <a:t> </a:t>
                </a:r>
                <a:r>
                  <a:rPr lang="en-US" dirty="0"/>
                  <a:t>=4.5 MV, V</a:t>
                </a:r>
                <a:r>
                  <a:rPr lang="en-US" baseline="-25000" dirty="0"/>
                  <a:t>800</a:t>
                </a:r>
                <a:r>
                  <a:rPr lang="en-US" dirty="0"/>
                  <a:t> </a:t>
                </a:r>
                <a:r>
                  <a:rPr lang="en-US" dirty="0" smtClean="0"/>
                  <a:t>off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Consider data at flat bottom </a:t>
                </a:r>
                <a:r>
                  <a:rPr lang="en-US" dirty="0"/>
                  <a:t>up to </a:t>
                </a:r>
                <a:r>
                  <a:rPr lang="en-US" dirty="0" smtClean="0"/>
                  <a:t>19.2 </a:t>
                </a:r>
                <a:r>
                  <a:rPr lang="en-US" dirty="0"/>
                  <a:t>s; then </a:t>
                </a:r>
                <a:r>
                  <a:rPr lang="en-US" dirty="0" smtClean="0"/>
                  <a:t>ramp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3" y="540425"/>
                <a:ext cx="8857188" cy="2031325"/>
              </a:xfrm>
              <a:prstGeom prst="rect">
                <a:avLst/>
              </a:prstGeom>
              <a:blipFill>
                <a:blip r:embed="rId2"/>
                <a:stretch>
                  <a:fillRect l="-551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72025"/>
            <a:ext cx="2133600" cy="273050"/>
          </a:xfrm>
        </p:spPr>
        <p:txBody>
          <a:bodyPr/>
          <a:lstStyle/>
          <a:p>
            <a:r>
              <a:rPr lang="en-US" dirty="0" smtClean="0"/>
              <a:t>18/09/13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instability: threshold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3793646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scales as coupled bunch instability threshold (no fit)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3" cy="3016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6" y="607103"/>
            <a:ext cx="4021493" cy="3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instability: start of instability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3793646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Mild anti-correlation between start of instability and bunch intensity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3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6" y="607103"/>
            <a:ext cx="4021492" cy="3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instability: loss after ramp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3793646"/>
            <a:ext cx="88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difference in losses between stable and unstable beams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2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6" y="607103"/>
            <a:ext cx="4021492" cy="3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18/09/13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461322"/>
            <a:ext cx="8857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04 September 2018: </a:t>
            </a:r>
            <a:r>
              <a:rPr lang="en-US" b="1" dirty="0" smtClean="0"/>
              <a:t>2 batches</a:t>
            </a:r>
            <a:r>
              <a:rPr lang="en-US" dirty="0" smtClean="0"/>
              <a:t>,12 </a:t>
            </a:r>
            <a:r>
              <a:rPr lang="en-US" dirty="0"/>
              <a:t>bunches, 25ns </a:t>
            </a:r>
            <a:r>
              <a:rPr lang="en-US" dirty="0" smtClean="0"/>
              <a:t>spacing,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Intensity: </a:t>
            </a:r>
            <a:r>
              <a:rPr lang="en-US" b="1" dirty="0" smtClean="0"/>
              <a:t>2.5e11 </a:t>
            </a:r>
            <a:r>
              <a:rPr lang="en-US" dirty="0"/>
              <a:t>protons per bunch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FeedBack</a:t>
            </a:r>
            <a:r>
              <a:rPr lang="en-US" dirty="0" smtClean="0"/>
              <a:t>: </a:t>
            </a:r>
            <a:r>
              <a:rPr lang="en-US" b="1" dirty="0" smtClean="0"/>
              <a:t>on/off</a:t>
            </a:r>
            <a:r>
              <a:rPr lang="en-US" dirty="0" smtClean="0"/>
              <a:t>, </a:t>
            </a:r>
            <a:r>
              <a:rPr lang="en-US" dirty="0" err="1" smtClean="0"/>
              <a:t>FeedForward</a:t>
            </a:r>
            <a:r>
              <a:rPr lang="en-US" dirty="0" smtClean="0"/>
              <a:t>: </a:t>
            </a:r>
            <a:r>
              <a:rPr lang="en-US" b="1" dirty="0" smtClean="0"/>
              <a:t>on/off</a:t>
            </a:r>
            <a:r>
              <a:rPr lang="en-US" dirty="0" smtClean="0"/>
              <a:t>, Phase Loop: </a:t>
            </a:r>
            <a:r>
              <a:rPr lang="en-US" b="1" dirty="0" smtClean="0"/>
              <a:t>on/off</a:t>
            </a:r>
            <a:r>
              <a:rPr lang="en-US" dirty="0" smtClean="0"/>
              <a:t>, long. damper: </a:t>
            </a:r>
            <a:r>
              <a:rPr lang="en-US" b="1" dirty="0" smtClean="0"/>
              <a:t>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=4.5 </a:t>
            </a:r>
            <a:r>
              <a:rPr lang="en-US" dirty="0"/>
              <a:t>MV, </a:t>
            </a:r>
            <a:r>
              <a:rPr lang="en-US" dirty="0" smtClean="0"/>
              <a:t>V</a:t>
            </a:r>
            <a:r>
              <a:rPr lang="en-US" baseline="-25000" dirty="0" smtClean="0"/>
              <a:t>800</a:t>
            </a:r>
            <a:r>
              <a:rPr lang="en-US" dirty="0" smtClean="0"/>
              <a:t> off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data at flat bottom up to 11.2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LLRF becomes power limited after injection of 2</a:t>
            </a:r>
            <a:r>
              <a:rPr lang="en-US" baseline="30000" dirty="0" smtClean="0"/>
              <a:t>nd</a:t>
            </a:r>
            <a:r>
              <a:rPr lang="en-US" dirty="0" smtClean="0"/>
              <a:t>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length plots have been smoothed for clarity by moving average (n=20)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869"/>
            <a:ext cx="4032000" cy="30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6" y="650869"/>
            <a:ext cx="4032000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10" y="3515543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batch: last bunches ‘blow up’ after injection,</a:t>
            </a:r>
            <a:br>
              <a:rPr lang="en-US" dirty="0" smtClean="0"/>
            </a:br>
            <a:r>
              <a:rPr lang="en-US" dirty="0" smtClean="0"/>
              <a:t>others may become unstable at flat bottom (see 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batch: stable but last bunches have large losses (~50%)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1805228"/>
            <a:ext cx="907556" cy="523220"/>
            <a:chOff x="1636229" y="1912949"/>
            <a:chExt cx="907556" cy="52322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66538" y="1950538"/>
            <a:ext cx="913777" cy="852369"/>
            <a:chOff x="1673290" y="1915886"/>
            <a:chExt cx="913777" cy="85236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109" y="4387505"/>
            <a:ext cx="7821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Bunch lengths of 2</a:t>
            </a:r>
            <a:r>
              <a:rPr lang="en-US" baseline="30000" dirty="0"/>
              <a:t>nd</a:t>
            </a:r>
            <a:r>
              <a:rPr lang="en-US" dirty="0"/>
              <a:t> batch shifted by 2ns, and losses by 50% for clarity</a:t>
            </a:r>
          </a:p>
        </p:txBody>
      </p:sp>
    </p:spTree>
    <p:extLst>
      <p:ext uri="{BB962C8B-B14F-4D97-AF65-F5344CB8AC3E}">
        <p14:creationId xmlns:p14="http://schemas.microsoft.com/office/powerpoint/2010/main" val="16582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intensity: FB </a:t>
            </a:r>
            <a:r>
              <a:rPr lang="en-US" sz="3200" b="1" dirty="0" smtClean="0"/>
              <a:t>off</a:t>
            </a:r>
            <a:r>
              <a:rPr lang="en-US" sz="3200" dirty="0" smtClean="0"/>
              <a:t>, FF </a:t>
            </a:r>
            <a:r>
              <a:rPr lang="en-US" sz="3200" b="1" dirty="0" smtClean="0"/>
              <a:t>off</a:t>
            </a:r>
            <a:r>
              <a:rPr lang="en-US" sz="3200" dirty="0" smtClean="0"/>
              <a:t>, LD </a:t>
            </a:r>
            <a:r>
              <a:rPr lang="en-US" sz="3200" b="1" dirty="0" smtClean="0"/>
              <a:t>off</a:t>
            </a:r>
            <a:r>
              <a:rPr lang="en-US" sz="3200" dirty="0" smtClean="0"/>
              <a:t>, PL </a:t>
            </a:r>
            <a:r>
              <a:rPr lang="en-US" sz="3200" b="1" dirty="0" smtClean="0"/>
              <a:t>off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869"/>
            <a:ext cx="4032000" cy="30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6" y="650869"/>
            <a:ext cx="4032000" cy="302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15674" y="1805228"/>
            <a:ext cx="907556" cy="523220"/>
            <a:chOff x="1636229" y="1912949"/>
            <a:chExt cx="907556" cy="52322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3290" y="1915886"/>
              <a:ext cx="6221" cy="485192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36229" y="1912949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2ns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66538" y="1950538"/>
            <a:ext cx="913777" cy="852369"/>
            <a:chOff x="1673290" y="1915886"/>
            <a:chExt cx="913777" cy="852369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673290" y="1915886"/>
              <a:ext cx="6221" cy="8523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79511" y="1984131"/>
              <a:ext cx="907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offset by </a:t>
              </a:r>
              <a:b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10000"/>
                    </a:schemeClr>
                  </a:solidFill>
                </a:rPr>
                <a:t>50%</a:t>
              </a:r>
              <a:endParaRPr lang="en-GB" sz="14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606" y="3844945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batch: last bunches ‘blow up’ after injection,</a:t>
            </a:r>
            <a:br>
              <a:rPr lang="en-US" dirty="0" smtClean="0"/>
            </a:br>
            <a:r>
              <a:rPr lang="en-US" dirty="0" smtClean="0"/>
              <a:t>first bunches become unstable at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batch: stable but last bunches large losses (~50%)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27988" y="2326307"/>
            <a:ext cx="155510" cy="490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6012" y="2748018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first bunches</a:t>
            </a:r>
            <a:b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become unstable</a:t>
            </a:r>
            <a:endParaRPr lang="en-GB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1595</TotalTime>
  <Words>967</Words>
  <Application>Microsoft Office PowerPoint</Application>
  <PresentationFormat>On-screen Show (16:9)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Cambria Math</vt:lpstr>
      <vt:lpstr>CERNCorporate16-9</vt:lpstr>
      <vt:lpstr>Longitudinal instabilities on SPS flat bottom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instabilities on SPS flat bottom</dc:title>
  <dc:creator>Markus Schwarz</dc:creator>
  <cp:lastModifiedBy>Markus Schwarz</cp:lastModifiedBy>
  <cp:revision>70</cp:revision>
  <dcterms:created xsi:type="dcterms:W3CDTF">2018-09-24T09:55:19Z</dcterms:created>
  <dcterms:modified xsi:type="dcterms:W3CDTF">2018-09-26T08:31:11Z</dcterms:modified>
</cp:coreProperties>
</file>