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53" r:id="rId2"/>
    <p:sldId id="357" r:id="rId3"/>
    <p:sldId id="358" r:id="rId4"/>
    <p:sldId id="356" r:id="rId5"/>
    <p:sldId id="359" r:id="rId6"/>
    <p:sldId id="361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808A8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1" d="100"/>
          <a:sy n="131" d="100"/>
        </p:scale>
        <p:origin x="12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25.09.2018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25.09.2018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ccelconf.web.cern.ch/accelconf/e04/PAPERS/WEPLT036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8"/>
            <a:ext cx="8265984" cy="73529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Measurements of the </a:t>
            </a:r>
            <a:r>
              <a:rPr lang="en-GB" dirty="0" smtClean="0"/>
              <a:t>Synchronous </a:t>
            </a:r>
            <a:r>
              <a:rPr lang="en-GB" dirty="0"/>
              <a:t>P</a:t>
            </a:r>
            <a:r>
              <a:rPr lang="en-GB" dirty="0" smtClean="0"/>
              <a:t>hase </a:t>
            </a:r>
            <a:r>
              <a:rPr lang="en-GB" dirty="0"/>
              <a:t>S</a:t>
            </a:r>
            <a:r>
              <a:rPr lang="en-GB" dirty="0" smtClean="0"/>
              <a:t>hift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000" b="0" dirty="0" smtClean="0"/>
              <a:t>Aaron Farricker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Participants: </a:t>
            </a:r>
            <a:r>
              <a:rPr lang="en-US" sz="2000" b="0" dirty="0" err="1" smtClean="0"/>
              <a:t>A.Lasheen</a:t>
            </a:r>
            <a:r>
              <a:rPr lang="en-US" sz="2000" b="0" dirty="0" smtClean="0"/>
              <a:t>, J. Repond &amp; </a:t>
            </a:r>
            <a:r>
              <a:rPr lang="en-US" sz="2000" b="0" dirty="0" err="1" smtClean="0"/>
              <a:t>M.Schwarz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GB" sz="2000" b="0" dirty="0" smtClean="0"/>
              <a:t>Acknowledgements: H. Bartosik, T. Bohl, G. </a:t>
            </a:r>
            <a:r>
              <a:rPr lang="en-GB" sz="2000" b="0" dirty="0" err="1" smtClean="0"/>
              <a:t>Papotti</a:t>
            </a:r>
            <a:r>
              <a:rPr lang="en-GB" sz="2000" b="0" dirty="0" smtClean="0"/>
              <a:t>, SPS operator team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56" y="181576"/>
            <a:ext cx="6814927" cy="509166"/>
          </a:xfrm>
        </p:spPr>
        <p:txBody>
          <a:bodyPr>
            <a:noAutofit/>
          </a:bodyPr>
          <a:lstStyle/>
          <a:p>
            <a:r>
              <a:rPr lang="en-US" sz="4100" dirty="0"/>
              <a:t>Synchronous Phase Shift</a:t>
            </a:r>
            <a:endParaRPr lang="en-GB" sz="4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58" y="897698"/>
            <a:ext cx="5433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 a storage ring parasitic energy loss is inevitable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This is caused by the resistive impedances and results in a shift in the synchronous phase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The phase shift is related directly to the energy loss and hence impedance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The synchronous phase shift can be used to test the SPS impedance </a:t>
            </a:r>
            <a:r>
              <a:rPr lang="en-US" dirty="0" smtClean="0"/>
              <a:t>model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Measurements </a:t>
            </a:r>
            <a:r>
              <a:rPr lang="en-US" dirty="0"/>
              <a:t>of the synchronous phase were last carried out in 2003 (</a:t>
            </a:r>
            <a:r>
              <a:rPr lang="en-US" dirty="0" err="1">
                <a:hlinkClick r:id="rId2"/>
              </a:rPr>
              <a:t>E.Shaposnikova</a:t>
            </a:r>
            <a:r>
              <a:rPr lang="en-US" dirty="0">
                <a:hlinkClick r:id="rId2"/>
              </a:rPr>
              <a:t> et al</a:t>
            </a:r>
            <a:r>
              <a:rPr lang="en-US" dirty="0" smtClean="0"/>
              <a:t>.)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data collected was found to be consistent with the Impedance model of the time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9" t="3381" r="34407" b="85078"/>
          <a:stretch/>
        </p:blipFill>
        <p:spPr>
          <a:xfrm>
            <a:off x="6967549" y="1172069"/>
            <a:ext cx="977454" cy="496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540" t="48572" r="16237" b="39521"/>
          <a:stretch/>
        </p:blipFill>
        <p:spPr>
          <a:xfrm>
            <a:off x="6246219" y="2025665"/>
            <a:ext cx="2420114" cy="512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094" t="77975" r="4600" b="7688"/>
          <a:stretch/>
        </p:blipFill>
        <p:spPr>
          <a:xfrm>
            <a:off x="5781433" y="2803284"/>
            <a:ext cx="3293028" cy="616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2109" y="897698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Synchronous Phase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1297" y="176880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Energy Loss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66878" y="2605568"/>
            <a:ext cx="2762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Modal Loss Factor  (Gaussian Bunch)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452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04" y="106682"/>
            <a:ext cx="8951295" cy="1305152"/>
          </a:xfrm>
        </p:spPr>
        <p:txBody>
          <a:bodyPr>
            <a:noAutofit/>
          </a:bodyPr>
          <a:lstStyle/>
          <a:p>
            <a:r>
              <a:rPr lang="en-US" sz="2800" dirty="0"/>
              <a:t>Synchronous Phase Shift – Measurement Technique 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980" y="918964"/>
            <a:ext cx="8622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 order to measure the synchronous phase shift a reference phase must be identified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this measurement two bunches of equal bunch length will be used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The reference with low intensity and the test bunch with a higher variable intensity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By sampling the bunch profiles on a  40 GS/s oscilloscope simultaneously the relative phase is trivial to calculate.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1" y="3629049"/>
            <a:ext cx="7543800" cy="20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69676"/>
            <a:ext cx="8265984" cy="876398"/>
          </a:xfrm>
        </p:spPr>
        <p:txBody>
          <a:bodyPr/>
          <a:lstStyle/>
          <a:p>
            <a:r>
              <a:rPr lang="en-US" dirty="0" smtClean="0"/>
              <a:t>Measurement 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06" y="1161313"/>
            <a:ext cx="3634282" cy="2375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9" y="3683319"/>
            <a:ext cx="3634282" cy="2412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06" y="3701491"/>
            <a:ext cx="3634282" cy="2375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43696" y="160300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 ns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00887" y="38538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ns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26725" y="403002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ns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22452" y="1216647"/>
            <a:ext cx="4177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Q20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Feedback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Feedfoward</a:t>
            </a:r>
            <a:r>
              <a:rPr lang="en-US" dirty="0" smtClean="0"/>
              <a:t>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damper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V200 = 2.5 MV (4.5 MV capture)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6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69676"/>
            <a:ext cx="8265984" cy="876398"/>
          </a:xfrm>
        </p:spPr>
        <p:txBody>
          <a:bodyPr/>
          <a:lstStyle/>
          <a:p>
            <a:r>
              <a:rPr lang="en-US" dirty="0" smtClean="0"/>
              <a:t>Measurement 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7" y="1223396"/>
            <a:ext cx="3690481" cy="2348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45" y="1223396"/>
            <a:ext cx="3690481" cy="24495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9675" y="1419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80546" y="1419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83111" y="3850275"/>
            <a:ext cx="4177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Q20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Feedback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Feedfoward</a:t>
            </a:r>
            <a:r>
              <a:rPr lang="en-US" dirty="0" smtClean="0"/>
              <a:t>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damper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V200 = 2.5 MV (4.5 MV capture)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0631" y="3672953"/>
            <a:ext cx="4177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Q20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Feedback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Feedfoward</a:t>
            </a:r>
            <a:r>
              <a:rPr lang="en-US" dirty="0" smtClean="0"/>
              <a:t>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damper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V200 = 4.5 MV (4.5 MV capture)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0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40415"/>
            <a:ext cx="8265984" cy="795931"/>
          </a:xfrm>
        </p:spPr>
        <p:txBody>
          <a:bodyPr/>
          <a:lstStyle/>
          <a:p>
            <a:r>
              <a:rPr lang="en-US" dirty="0" smtClean="0"/>
              <a:t>Comparison to the Model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25/09/2018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83" y="1111801"/>
            <a:ext cx="3525926" cy="2274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12" y="3708806"/>
            <a:ext cx="8203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data so far is consistent with the Impedance model predictions that can be readily calculated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two shorter bunch lengths have significant error bars due to the increased variation in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complete the picture a couple more data points would be good to have in the region between 2.5 and 3.0 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7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72763</TotalTime>
  <Words>326</Words>
  <Application>Microsoft Office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CERN(4-3)</vt:lpstr>
      <vt:lpstr>Measurements of the Synchronous Phase Shift    Aaron Farricker  Participants: A.Lasheen, J. Repond &amp; M.Schwarz Acknowledgements: H. Bartosik, T. Bohl, G. Papotti, SPS operator team</vt:lpstr>
      <vt:lpstr>Synchronous Phase Shift</vt:lpstr>
      <vt:lpstr>Synchronous Phase Shift – Measurement Technique </vt:lpstr>
      <vt:lpstr>Measurement Data</vt:lpstr>
      <vt:lpstr>Measurement Data</vt:lpstr>
      <vt:lpstr>Comparison to the Model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1023</cp:revision>
  <cp:lastPrinted>2016-09-29T11:52:56Z</cp:lastPrinted>
  <dcterms:created xsi:type="dcterms:W3CDTF">2012-11-30T11:04:26Z</dcterms:created>
  <dcterms:modified xsi:type="dcterms:W3CDTF">2018-09-25T11:54:54Z</dcterms:modified>
</cp:coreProperties>
</file>