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4" r:id="rId2"/>
  </p:sldMasterIdLst>
  <p:notesMasterIdLst>
    <p:notesMasterId r:id="rId8"/>
  </p:notesMasterIdLst>
  <p:handoutMasterIdLst>
    <p:handoutMasterId r:id="rId9"/>
  </p:handoutMasterIdLst>
  <p:sldIdLst>
    <p:sldId id="308" r:id="rId3"/>
    <p:sldId id="351" r:id="rId4"/>
    <p:sldId id="350" r:id="rId5"/>
    <p:sldId id="352" r:id="rId6"/>
    <p:sldId id="35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1756C3-357C-E54B-B55E-D493C7280BC9}">
          <p14:sldIdLst>
            <p14:sldId id="308"/>
            <p14:sldId id="351"/>
            <p14:sldId id="350"/>
            <p14:sldId id="352"/>
            <p14:sldId id="3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432FF"/>
    <a:srgbClr val="F8E3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34"/>
    <p:restoredTop sz="78227" autoAdjust="0"/>
  </p:normalViewPr>
  <p:slideViewPr>
    <p:cSldViewPr snapToGrid="0" snapToObjects="1">
      <p:cViewPr>
        <p:scale>
          <a:sx n="97" d="100"/>
          <a:sy n="97" d="100"/>
        </p:scale>
        <p:origin x="1032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26A1C-BBD9-0847-ABD0-14A04A7525C9}" type="datetimeFigureOut">
              <a:rPr lang="en-US" smtClean="0"/>
              <a:pPr/>
              <a:t>4/24/18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38A31-F9C9-BE41-830A-D95865D75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84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67BDC-53E5-1341-8AA6-6C49E5B1D182}" type="datetimeFigureOut">
              <a:rPr lang="en-US" smtClean="0"/>
              <a:pPr/>
              <a:t>4/24/18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8F65A-26F9-F246-8DBF-932D918F0A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92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8F65A-26F9-F246-8DBF-932D918F0A6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04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9025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292100" indent="-292100" algn="l">
              <a:buFont typeface="Wingdings" pitchFamily="2" charset="2"/>
              <a:buChar char="q"/>
              <a:defRPr/>
            </a:lvl1pPr>
            <a:lvl2pPr marL="690563" indent="-233363" algn="l">
              <a:buClr>
                <a:srgbClr val="0000FF"/>
              </a:buClr>
              <a:buFont typeface="Arial" pitchFamily="34" charset="0"/>
              <a:buChar char="–"/>
              <a:defRPr sz="1800"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54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2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2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93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41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80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4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45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83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27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3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MSWG 24</a:t>
            </a:r>
            <a:r>
              <a:rPr lang="en-US" baseline="30000" dirty="0" smtClean="0"/>
              <a:t>th</a:t>
            </a:r>
            <a:r>
              <a:rPr lang="en-US" dirty="0" smtClean="0"/>
              <a:t> of  November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F9EC-BBAD-9F46-BF96-F510AA1EEA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354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45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8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1C033-FD4E-E044-A74A-5E15F3DC60A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7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MSWG 24</a:t>
            </a:r>
            <a:r>
              <a:rPr lang="en-US" baseline="30000" dirty="0" smtClean="0"/>
              <a:t>th</a:t>
            </a:r>
            <a:r>
              <a:rPr lang="en-US" dirty="0" smtClean="0"/>
              <a:t> of  November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F9EC-BBAD-9F46-BF96-F510AA1EEA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6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MSWG 24</a:t>
            </a:r>
            <a:r>
              <a:rPr lang="en-US" baseline="30000" dirty="0" smtClean="0"/>
              <a:t>th</a:t>
            </a:r>
            <a:r>
              <a:rPr lang="en-US" dirty="0" smtClean="0"/>
              <a:t> of  November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F9EC-BBAD-9F46-BF96-F510AA1EEA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0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6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2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866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578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759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593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27" name="Line 7"/>
          <p:cNvSpPr>
            <a:spLocks noChangeShapeType="1"/>
          </p:cNvSpPr>
          <p:nvPr/>
        </p:nvSpPr>
        <p:spPr bwMode="auto">
          <a:xfrm>
            <a:off x="76200" y="6629400"/>
            <a:ext cx="89916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7432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543560" y="6629400"/>
            <a:ext cx="5826760" cy="2089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MSWG 24</a:t>
            </a:r>
            <a:r>
              <a:rPr lang="en-US" baseline="30000" dirty="0" smtClean="0"/>
              <a:t>th</a:t>
            </a:r>
            <a:r>
              <a:rPr lang="en-US" dirty="0" smtClean="0"/>
              <a:t> of  November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9720" y="6629400"/>
            <a:ext cx="1313680" cy="2089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F9EC-BBAD-9F46-BF96-F510AA1EE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AEAEA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har char="–"/>
        <a:defRPr>
          <a:solidFill>
            <a:srgbClr val="0033CC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Font typeface="Wingdings" charset="0"/>
        <a:buChar char="§"/>
        <a:defRPr sz="1600">
          <a:solidFill>
            <a:srgbClr val="008000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1C033-FD4E-E044-A74A-5E15F3DC60A2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CB1D0-060A-6D4F-9420-3876858DB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4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First results of horizontal aperture measurements after modification of QD apertures in YETS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V. </a:t>
            </a:r>
            <a:r>
              <a:rPr lang="en-US" dirty="0" err="1" smtClean="0"/>
              <a:t>Kain</a:t>
            </a:r>
            <a:r>
              <a:rPr lang="en-US" dirty="0" smtClean="0"/>
              <a:t>, H. </a:t>
            </a:r>
            <a:r>
              <a:rPr lang="en-US" dirty="0" err="1" smtClean="0"/>
              <a:t>Bartosik</a:t>
            </a:r>
            <a:r>
              <a:rPr lang="en-US" dirty="0" smtClean="0"/>
              <a:t>, S. </a:t>
            </a:r>
            <a:r>
              <a:rPr lang="en-US" dirty="0" err="1" smtClean="0"/>
              <a:t>Cettour</a:t>
            </a:r>
            <a:r>
              <a:rPr lang="en-US" dirty="0" smtClean="0"/>
              <a:t> Cave, K. Li, C. </a:t>
            </a:r>
            <a:r>
              <a:rPr lang="en-US" dirty="0" err="1" smtClean="0"/>
              <a:t>Pasquino</a:t>
            </a:r>
            <a:r>
              <a:rPr lang="en-US" dirty="0" smtClean="0"/>
              <a:t>, F. </a:t>
            </a:r>
            <a:r>
              <a:rPr lang="en-US" dirty="0" err="1" smtClean="0"/>
              <a:t>Velotti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831138" y="6629400"/>
            <a:ext cx="1312862" cy="209550"/>
          </a:xfrm>
        </p:spPr>
        <p:txBody>
          <a:bodyPr/>
          <a:lstStyle/>
          <a:p>
            <a:fld id="{B34AF9EC-BBAD-9F46-BF96-F510AA1EEA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5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</a:t>
            </a:r>
            <a:r>
              <a:rPr lang="en-US" dirty="0" smtClean="0"/>
              <a:t>2017 measurements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flange with eccentric bellow at MBB to QD–SSS transition, asymmetric bottleneck at QDs with large dispersion</a:t>
            </a:r>
          </a:p>
          <a:p>
            <a:pPr lvl="1"/>
            <a:r>
              <a:rPr lang="en-US" dirty="0" smtClean="0"/>
              <a:t>Assume 2 um </a:t>
            </a:r>
            <a:r>
              <a:rPr lang="en-US" dirty="0" err="1" smtClean="0"/>
              <a:t>emittance</a:t>
            </a:r>
            <a:r>
              <a:rPr lang="en-US" dirty="0" smtClean="0"/>
              <a:t>,  2 mm orbit, 1.5e-3 </a:t>
            </a:r>
            <a:r>
              <a:rPr lang="en-US" dirty="0" err="1" smtClean="0"/>
              <a:t>dp</a:t>
            </a:r>
            <a:r>
              <a:rPr lang="en-US" dirty="0" smtClean="0"/>
              <a:t>/p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F9EC-BBAD-9F46-BF96-F510AA1EEAF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5" y="2080260"/>
            <a:ext cx="9144000" cy="454914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19200" y="6241774"/>
            <a:ext cx="252184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Aperture: +4.9 </a:t>
            </a:r>
            <a:r>
              <a:rPr lang="en-US" dirty="0" smtClean="0">
                <a:latin typeface="Symbol" charset="2"/>
                <a:ea typeface="Symbol" charset="2"/>
                <a:cs typeface="Symbol" charset="2"/>
              </a:rPr>
              <a:t>s</a:t>
            </a:r>
            <a:r>
              <a:rPr lang="en-US" dirty="0" smtClean="0"/>
              <a:t>/-3.8 </a:t>
            </a:r>
            <a:r>
              <a:rPr lang="en-US" dirty="0" smtClean="0">
                <a:latin typeface="Symbol" charset="2"/>
                <a:ea typeface="Symbol" charset="2"/>
                <a:cs typeface="Symbol" charset="2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84420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</a:t>
            </a:r>
            <a:r>
              <a:rPr lang="en-US" dirty="0" smtClean="0"/>
              <a:t>YETS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Exchange problematic flange at 3 locations and repair location 113</a:t>
            </a:r>
          </a:p>
          <a:p>
            <a:pPr lvl="1"/>
            <a:r>
              <a:rPr lang="en-US" dirty="0" smtClean="0"/>
              <a:t>3 locations: 101, 401, 521 (only changed orientation)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F9EC-BBAD-9F46-BF96-F510AA1EEAFA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12035" y="1881808"/>
            <a:ext cx="5009322" cy="2770533"/>
            <a:chOff x="0" y="0"/>
            <a:chExt cx="5038725" cy="31623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05" t="6709" r="31683" b="7620"/>
            <a:stretch/>
          </p:blipFill>
          <p:spPr bwMode="auto">
            <a:xfrm>
              <a:off x="771525" y="0"/>
              <a:ext cx="3495675" cy="31623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cxnSp>
          <p:nvCxnSpPr>
            <p:cNvPr id="8" name="Straight Arrow Connector 7"/>
            <p:cNvCxnSpPr/>
            <p:nvPr/>
          </p:nvCxnSpPr>
          <p:spPr>
            <a:xfrm>
              <a:off x="2400300" y="1466850"/>
              <a:ext cx="0" cy="409575"/>
            </a:xfrm>
            <a:prstGeom prst="straightConnector1">
              <a:avLst/>
            </a:prstGeom>
            <a:ln>
              <a:solidFill>
                <a:srgbClr val="00B0F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400300" y="1914525"/>
              <a:ext cx="0" cy="276225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Box 33"/>
            <p:cNvSpPr txBox="1"/>
            <p:nvPr/>
          </p:nvSpPr>
          <p:spPr>
            <a:xfrm>
              <a:off x="0" y="1381125"/>
              <a:ext cx="1009650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GB" sz="1000">
                  <a:effectLst/>
                  <a:latin typeface="Verdana" charset="0"/>
                  <a:ea typeface="Times New Roman" charset="0"/>
                  <a:cs typeface="Times New Roman" charset="0"/>
                </a:rPr>
                <a:t>Magnet axis</a:t>
              </a:r>
              <a:endParaRPr lang="en-US" sz="1000">
                <a:effectLst/>
                <a:latin typeface="Verdana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1" name="Text Box 34"/>
            <p:cNvSpPr txBox="1"/>
            <p:nvPr/>
          </p:nvSpPr>
          <p:spPr>
            <a:xfrm>
              <a:off x="4029075" y="1381125"/>
              <a:ext cx="1009650" cy="3048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20000"/>
                </a:lnSpc>
                <a:spcAft>
                  <a:spcPts val="0"/>
                </a:spcAft>
              </a:pPr>
              <a:r>
                <a:rPr lang="en-GB" sz="1000">
                  <a:effectLst/>
                  <a:latin typeface="Verdana" charset="0"/>
                  <a:ea typeface="Times New Roman" charset="0"/>
                  <a:cs typeface="Times New Roman" charset="0"/>
                </a:rPr>
                <a:t>Beam axis</a:t>
              </a:r>
              <a:endParaRPr lang="en-US" sz="1000">
                <a:effectLst/>
                <a:latin typeface="Verdana" charset="0"/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1057275" y="1685925"/>
              <a:ext cx="304800" cy="13335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4200525" y="1714500"/>
              <a:ext cx="190500" cy="14287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Picture 13"/>
          <p:cNvPicPr/>
          <p:nvPr/>
        </p:nvPicPr>
        <p:blipFill rotWithShape="1">
          <a:blip r:embed="rId3"/>
          <a:srcRect l="9337" t="20901" r="9585" b="17427"/>
          <a:stretch/>
        </p:blipFill>
        <p:spPr bwMode="auto">
          <a:xfrm>
            <a:off x="4217599" y="4582649"/>
            <a:ext cx="4485217" cy="1769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734591" y="3091830"/>
            <a:ext cx="3082895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Idea was to exchange this</a:t>
            </a:r>
            <a:r>
              <a:rPr lang="is-IS" dirty="0" smtClean="0"/>
              <a:t>…</a:t>
            </a:r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1948070" y="5234609"/>
            <a:ext cx="1082348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s-IS" dirty="0" smtClean="0"/>
              <a:t>…by this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544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563"/>
            <a:ext cx="9144000" cy="45491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horizontal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Basically: no change. Aperture 2018: -3.9 </a:t>
            </a:r>
            <a:r>
              <a:rPr lang="en-US" dirty="0" smtClean="0">
                <a:latin typeface="Symbol" charset="2"/>
                <a:ea typeface="Symbol" charset="2"/>
                <a:cs typeface="Symbol" charset="2"/>
              </a:rPr>
              <a:t>s</a:t>
            </a:r>
            <a:r>
              <a:rPr lang="en-US" dirty="0" smtClean="0"/>
              <a:t> / 5 </a:t>
            </a:r>
            <a:r>
              <a:rPr lang="en-US" dirty="0" smtClean="0">
                <a:latin typeface="Symbol" charset="2"/>
                <a:ea typeface="Symbol" charset="2"/>
                <a:cs typeface="Symbol" charset="2"/>
              </a:rPr>
              <a:t>s</a:t>
            </a:r>
          </a:p>
          <a:p>
            <a:pPr lvl="1"/>
            <a:r>
              <a:rPr lang="en-US" dirty="0" smtClean="0"/>
              <a:t>101 and especially 113 were repaired, but asymmetry remains</a:t>
            </a:r>
          </a:p>
          <a:p>
            <a:pPr lvl="1"/>
            <a:r>
              <a:rPr lang="en-US" dirty="0" smtClean="0"/>
              <a:t>Reason: RF fingers were installed inside 156 mm flange</a:t>
            </a:r>
          </a:p>
          <a:p>
            <a:r>
              <a:rPr lang="en-US" dirty="0" smtClean="0"/>
              <a:t>Side remark: horizontal plane more difficult to measure: reliable orbit measurement required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F9EC-BBAD-9F46-BF96-F510AA1EEAF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49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onfirmed </a:t>
            </a:r>
            <a:r>
              <a:rPr lang="en-US" dirty="0" smtClean="0"/>
              <a:t>measurements of 2016: asymmetric aperture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Possible </a:t>
            </a:r>
            <a:r>
              <a:rPr lang="en-US" dirty="0" smtClean="0"/>
              <a:t>cure in three test locations did not help. RF fingers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Might </a:t>
            </a:r>
            <a:r>
              <a:rPr lang="en-US" dirty="0" smtClean="0"/>
              <a:t>tackle one location during TS1 or TS2 (probably 113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F9EC-BBAD-9F46-BF96-F510AA1EEAF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13934"/>
      </p:ext>
    </p:extLst>
  </p:cSld>
  <p:clrMapOvr>
    <a:masterClrMapping/>
  </p:clrMapOvr>
</p:sld>
</file>

<file path=ppt/theme/theme1.xml><?xml version="1.0" encoding="utf-8"?>
<a:theme xmlns:a="http://schemas.openxmlformats.org/drawingml/2006/main" name="LPC 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>
            <a:lumMod val="85000"/>
          </a:schemeClr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136196</TotalTime>
  <Words>211</Words>
  <Application>Microsoft Macintosh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Calibri</vt:lpstr>
      <vt:lpstr>Comic Sans MS</vt:lpstr>
      <vt:lpstr>ＭＳ Ｐゴシック</vt:lpstr>
      <vt:lpstr>Verdana</vt:lpstr>
      <vt:lpstr>Arial</vt:lpstr>
      <vt:lpstr>Symbol</vt:lpstr>
      <vt:lpstr>Times New Roman</vt:lpstr>
      <vt:lpstr>Wingdings</vt:lpstr>
      <vt:lpstr>LPC Presentation</vt:lpstr>
      <vt:lpstr>Custom Design</vt:lpstr>
      <vt:lpstr>First results of horizontal aperture measurements after modification of QD apertures in YETS</vt:lpstr>
      <vt:lpstr>Reminder: 2017 measurements </vt:lpstr>
      <vt:lpstr>Reminder: YETS proposal</vt:lpstr>
      <vt:lpstr>Results: horizontal plane</vt:lpstr>
      <vt:lpstr>Summary and Outlook</vt:lpstr>
    </vt:vector>
  </TitlesOfParts>
  <Manager/>
  <Company>CERN - European Organization for Nuclear Research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the Scene - LHC Transfer Line Collimators</dc:title>
  <dc:subject/>
  <dc:creator>Verena Kain</dc:creator>
  <cp:keywords/>
  <dc:description/>
  <cp:lastModifiedBy>Microsoft Office User</cp:lastModifiedBy>
  <cp:revision>1296</cp:revision>
  <cp:lastPrinted>2015-07-31T09:55:09Z</cp:lastPrinted>
  <dcterms:created xsi:type="dcterms:W3CDTF">2012-12-19T15:15:22Z</dcterms:created>
  <dcterms:modified xsi:type="dcterms:W3CDTF">2018-04-24T12:12:13Z</dcterms:modified>
  <cp:category/>
</cp:coreProperties>
</file>