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sldIdLst>
    <p:sldId id="257" r:id="rId2"/>
    <p:sldId id="259" r:id="rId3"/>
    <p:sldId id="283" r:id="rId4"/>
    <p:sldId id="276" r:id="rId5"/>
    <p:sldId id="285" r:id="rId6"/>
    <p:sldId id="262" r:id="rId7"/>
    <p:sldId id="279" r:id="rId8"/>
    <p:sldId id="280" r:id="rId9"/>
    <p:sldId id="277" r:id="rId10"/>
    <p:sldId id="281" r:id="rId11"/>
    <p:sldId id="264" r:id="rId12"/>
    <p:sldId id="282" r:id="rId13"/>
    <p:sldId id="272" r:id="rId14"/>
    <p:sldId id="273" r:id="rId15"/>
    <p:sldId id="274" r:id="rId16"/>
    <p:sldId id="275" r:id="rId17"/>
    <p:sldId id="284" r:id="rId18"/>
    <p:sldId id="270" r:id="rId19"/>
    <p:sldId id="265" r:id="rId20"/>
    <p:sldId id="268" r:id="rId21"/>
    <p:sldId id="267" r:id="rId22"/>
    <p:sldId id="271" r:id="rId23"/>
    <p:sldId id="266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4282"/>
    <a:srgbClr val="0B387C"/>
    <a:srgbClr val="0055A0"/>
    <a:srgbClr val="0C37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napToObjects="1">
      <p:cViewPr varScale="1">
        <p:scale>
          <a:sx n="128" d="100"/>
          <a:sy n="128" d="100"/>
        </p:scale>
        <p:origin x="91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outline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81663"/>
            <a:ext cx="2520000" cy="2494674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58797" y="802197"/>
            <a:ext cx="4759514" cy="475951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8497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Diapositive de titre">
    <p:bg>
      <p:bgPr>
        <a:solidFill>
          <a:srgbClr val="104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LOGOfin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67" y="2703284"/>
            <a:ext cx="1172455" cy="146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4612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Diapositive de tit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Outlin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000" y="2169000"/>
            <a:ext cx="2520000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86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logoBadgeWeb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090" y="2878269"/>
            <a:ext cx="1221946" cy="1535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325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02255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444814"/>
            <a:ext cx="8226854" cy="940443"/>
          </a:xfrm>
        </p:spPr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Espace réservé du texte 2"/>
          <p:cNvSpPr>
            <a:spLocks noGrp="1"/>
          </p:cNvSpPr>
          <p:nvPr>
            <p:ph type="body" idx="10"/>
          </p:nvPr>
        </p:nvSpPr>
        <p:spPr>
          <a:xfrm>
            <a:off x="457200" y="3391124"/>
            <a:ext cx="2743200" cy="419653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76372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132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3657600" cy="435038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350385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893977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101967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101967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Edit Master text styles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269777"/>
            <a:ext cx="4040188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269777"/>
            <a:ext cx="4041775" cy="368665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33492"/>
            <a:ext cx="8226854" cy="940443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CH" dirty="0" smtClean="0"/>
              <a:t>Cliquez et modifiez le titre</a:t>
            </a:r>
            <a:endParaRPr kumimoji="0" lang="en-US" dirty="0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325606"/>
            <a:ext cx="8226854" cy="4667421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CH" dirty="0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CH" dirty="0" smtClean="0"/>
              <a:t>Deuxième niveau</a:t>
            </a:r>
          </a:p>
          <a:p>
            <a:pPr lvl="2" eaLnBrk="1" latinLnBrk="0" hangingPunct="1"/>
            <a:r>
              <a:rPr kumimoji="0" lang="fr-CH" dirty="0" smtClean="0"/>
              <a:t>Troisième niveau</a:t>
            </a:r>
          </a:p>
          <a:p>
            <a:pPr lvl="3" eaLnBrk="1" latinLnBrk="0" hangingPunct="1"/>
            <a:r>
              <a:rPr kumimoji="0" lang="fr-CH" dirty="0" smtClean="0"/>
              <a:t>Quatrième niveau</a:t>
            </a:r>
          </a:p>
          <a:p>
            <a:pPr lvl="4" eaLnBrk="1" latinLnBrk="0" hangingPunct="1"/>
            <a:r>
              <a:rPr kumimoji="0" lang="fr-CH" dirty="0" smtClean="0"/>
              <a:t>Cinquième niveau</a:t>
            </a:r>
            <a:endParaRPr kumimoji="0" lang="en-US" dirty="0"/>
          </a:p>
        </p:txBody>
      </p:sp>
      <p:pic>
        <p:nvPicPr>
          <p:cNvPr id="5" name="Image 4" descr="bande-01.eps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7663"/>
            <a:ext cx="9144000" cy="70720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2969335" y="6362377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BFD808-6B56-4447-9401-2398D08EE3C0}" type="datetime1">
              <a:rPr lang="en-US" smtClean="0"/>
              <a:pPr/>
              <a:t>18/04/23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182756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Document reference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85376" y="6356350"/>
            <a:ext cx="50142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918391-D411-FE40-AAD7-861AE5233E0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6" r:id="rId2"/>
    <p:sldLayoutId id="2147483677" r:id="rId3"/>
    <p:sldLayoutId id="2147483678" r:id="rId4"/>
    <p:sldLayoutId id="2147483681" r:id="rId5"/>
    <p:sldLayoutId id="2147483680" r:id="rId6"/>
    <p:sldLayoutId id="2147483679" r:id="rId7"/>
    <p:sldLayoutId id="2147483664" r:id="rId8"/>
    <p:sldLayoutId id="2147483665" r:id="rId9"/>
    <p:sldLayoutId id="2147483667" r:id="rId10"/>
    <p:sldLayoutId id="2147483668" r:id="rId11"/>
    <p:sldLayoutId id="2147483669" r:id="rId12"/>
    <p:sldLayoutId id="2147483674" r:id="rId13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93776" indent="-457200" algn="l" rtl="0" eaLnBrk="1" latinLnBrk="0" hangingPunct="1">
        <a:spcBef>
          <a:spcPct val="20000"/>
        </a:spcBef>
        <a:buClr>
          <a:schemeClr val="tx1"/>
        </a:buClr>
        <a:buSzPct val="80000"/>
        <a:buFont typeface="Arial"/>
        <a:buChar char="•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905256" indent="-4572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92708" indent="-342900" algn="l" rtl="0" eaLnBrk="1" latinLnBrk="0" hangingPunct="1">
        <a:spcBef>
          <a:spcPct val="20000"/>
        </a:spcBef>
        <a:buClr>
          <a:schemeClr val="tx1"/>
        </a:buClr>
        <a:buSzPct val="85000"/>
        <a:buFont typeface="Arial"/>
        <a:buChar char="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85316" indent="-342900" algn="l" rtl="0" eaLnBrk="1" latinLnBrk="0" hangingPunct="1">
        <a:spcBef>
          <a:spcPct val="20000"/>
        </a:spcBef>
        <a:buClr>
          <a:schemeClr val="tx1"/>
        </a:buClr>
        <a:buSzPct val="9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50492" indent="-342900" algn="l" rtl="0" eaLnBrk="1" latinLnBrk="0" hangingPunct="1">
        <a:spcBef>
          <a:spcPct val="20000"/>
        </a:spcBef>
        <a:buClr>
          <a:schemeClr val="tx1"/>
        </a:buClr>
        <a:buSzPct val="100000"/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chwarz\cernbox\BLonD_files\Simulations\simulation_results\OTFB_vs_FBreduction\rms14.0ns_full25ns\rms14.0ns_full25ns_V2.0_density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file:///C:\Users\schwarz\cernbox\BLonD_files\Simulations\simulation_results\OTFB_vs_FBreduction\rms13.5ns_full20ns\rms13.5ns_full20ns_V2.0_density.png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chwarz\cernbox\BLonD_files\Simulations\lossInSimulation\data_analysis_voltageScan\Q22\ImpRed\rms13.5ns_full20ns\1s_sim\lossVsV200_PL212bF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file:///C:\Users\schwarz\cernbox\BLonD_files\Simulations\lossInSimulation\data_analysis_voltageScan\Q22\ImpRed\rms14.0ns_full25ns\1s_sim\lossVsV200_PL212bF.png" TargetMode="Externa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9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file:///C:\Users\schwarz\cernbox\BLonD_files\Simulations\lossInSimulation\data_analysis_voltageScan\Q22\ImpRed\rms14.0ns_full25ns\1s_sim\lossPerBunch_measVsSim_V2.0.png" TargetMode="External"/><Relationship Id="rId5" Type="http://schemas.openxmlformats.org/officeDocument/2006/relationships/image" Target="../media/image28.png"/><Relationship Id="rId4" Type="http://schemas.openxmlformats.org/officeDocument/2006/relationships/hyperlink" Target="https://indico.cern.ch/event/705636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file:///C:\Users\schwarz\cernbox\BLonD_files\Simulations\lossInSimulation\data_analysis_voltageScan\Q22\ImpRed\rms14.0ns_full25ns\1s_sim\lossPerBunch_V5.5_PL212bF_justFullImp.png" TargetMode="External"/><Relationship Id="rId3" Type="http://schemas.openxmlformats.org/officeDocument/2006/relationships/image" Target="file:///C:\Users\schwarz\cernbox\BLonD_files\Simulations\lossInSimulation\data_analysis_voltageScan\Q22\ImpRed\rms13.5ns_full20ns\1s_sim\lossPerBunch_V2.0_PL212bF_justFullImp.png" TargetMode="External"/><Relationship Id="rId7" Type="http://schemas.openxmlformats.org/officeDocument/2006/relationships/image" Target="file:///C:\Users\schwarz\cernbox\BLonD_files\Simulations\lossInSimulation\data_analysis_voltageScan\Q22\ImpRed\rms13.5ns_full20ns\1s_sim\lossPerBunch_V5.5_PL212bF_justFullImp.png" TargetMode="External"/><Relationship Id="rId12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png"/><Relationship Id="rId11" Type="http://schemas.openxmlformats.org/officeDocument/2006/relationships/image" Target="file:///C:\Users\schwarz\cernbox\BLonD_files\Simulations\lossInSimulation\data_analysis_voltageScan\Q22\ImpRed\rms14.0ns_full25ns\1s_sim\lossPerBunch_V3.5_PL212bF_justFullImp.png" TargetMode="External"/><Relationship Id="rId5" Type="http://schemas.openxmlformats.org/officeDocument/2006/relationships/image" Target="file:///C:\Users\schwarz\cernbox\BLonD_files\Simulations\lossInSimulation\data_analysis_voltageScan\Q22\ImpRed\rms13.5ns_full20ns\1s_sim\lossPerBunch_V3.5_PL212bF_justFullImp.png" TargetMode="External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image" Target="file:///C:\Users\schwarz\cernbox\BLonD_files\Simulations\lossInSimulation\data_analysis_voltageScan\Q22\ImpRed\rms14.0ns_full25ns\1s_sim\lossPerBunch_V2.0_PL212bF_justFullImp.png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6.xml"/><Relationship Id="rId7" Type="http://schemas.openxmlformats.org/officeDocument/2006/relationships/image" Target="file:///C:\Users\schwarz\cernbox\BLonD_files\Simulations\lossInSimulation\data_analysis_voltageScan\Q22\ImpRed\rms14.0ns_full25ns\1s_sim\bunchLen_V3.5_PL212bF_justFullImp.png" TargetMode="Externa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7.png"/><Relationship Id="rId5" Type="http://schemas.openxmlformats.org/officeDocument/2006/relationships/image" Target="file:///C:\Users\schwarz\cernbox\BLonD_files\Simulations\lossInSimulation\data_analysis_voltageScan\Q22\ImpRed\rms14.0ns_full25ns\1s_sim\bunchLen_V2.0_PL212bF_justFullImp.png" TargetMode="External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openxmlformats.org/officeDocument/2006/relationships/image" Target="file:///C:\Users\schwarz\cernbox\BLonD_files\Simulations\lossInSimulation\data_analysis_voltageScan\Q22\ImpRed\rms14.0ns_full25ns\1s_sim\bunchLen_V5.5_PL212bF_justFullImp.png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6.xml"/><Relationship Id="rId7" Type="http://schemas.openxmlformats.org/officeDocument/2006/relationships/image" Target="file:///C:\Users\schwarz\cernbox\BLonD_files\Simulations\lossInSimulation\data_analysis_voltageScan\Q22\ImpRed\rms14.0ns_full25ns\1s_sim\bunchPos_V3.5_PL212bF_justFullImp.png" TargetMode="Externa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1.png"/><Relationship Id="rId5" Type="http://schemas.openxmlformats.org/officeDocument/2006/relationships/image" Target="file:///C:\Users\schwarz\cernbox\BLonD_files\Simulations\lossInSimulation\data_analysis_voltageScan\Q22\ImpRed\rms14.0ns_full25ns\1s_sim\bunchPos_V2.0_PL212bF_justFullImp.png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0.png"/><Relationship Id="rId9" Type="http://schemas.openxmlformats.org/officeDocument/2006/relationships/image" Target="file:///C:\Users\schwarz\cernbox\BLonD_files\Simulations\lossInSimulation\data_analysis_voltageScan\Q22\ImpRed\rms14.0ns_full25ns\1s_sim\bunchPos_V5.5_PL212bF_justFullImp.pn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chwarz\cernbox\BLonD_files\Simulations\simulation_results\OTFB_vs_FBreduction\rms13.5ns_full20ns\rms13.5ns_full20ns_V3.5_density.png" TargetMode="External"/><Relationship Id="rId7" Type="http://schemas.openxmlformats.org/officeDocument/2006/relationships/image" Target="file:///C:\Users\schwarz\cernbox\BLonD_files\Simulations\lossInSimulation\data_analysis_highIntensity\Q22\ImpRed\rms13.5ns_full20ns\1s_sim\lossPerBunch_future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file:///C:\Users\schwarz\cernbox\BLonD_files\Simulations\lossInSimulation\data_analysis_highIntensity\Q22\ImpRed\rms13.5ns_full20ns\1s_sim\lossPerBunch_present.png" TargetMode="Externa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file:///C:\Users\schwarz\cernbox\BLonD_files\Simulations\lossInSimulation\data_analysis_voltageScan\Q22\ImpRed\rms13.5ns_full20ns\1s_sim\lossPerBunch_V4.0_PL212bF.png" TargetMode="External"/><Relationship Id="rId3" Type="http://schemas.openxmlformats.org/officeDocument/2006/relationships/image" Target="file:///C:\Users\schwarz\cernbox\BLonD_files\Simulations\lossInSimulation\data_analysis_voltageScan\Q22\ImpRed\rms13.5ns_full20ns\1s_sim\lossPerBunch_V2.0_PL212bF.png" TargetMode="External"/><Relationship Id="rId7" Type="http://schemas.openxmlformats.org/officeDocument/2006/relationships/image" Target="file:///C:\Users\schwarz\cernbox\BLonD_files\Simulations\lossInSimulation\data_analysis_voltageScan\Q22\ImpRed\rms13.5ns_full20ns\1s_sim\lossPerBunch_V3.5_PL212bF.png" TargetMode="External"/><Relationship Id="rId12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11" Type="http://schemas.openxmlformats.org/officeDocument/2006/relationships/image" Target="file:///C:\Users\schwarz\cernbox\BLonD_files\Simulations\lossInSimulation\data_analysis_voltageScan\Q22\ImpRed\rms13.5ns_full20ns\1s_sim\lossPerBunch_V5.5_PL212bF.png" TargetMode="External"/><Relationship Id="rId5" Type="http://schemas.openxmlformats.org/officeDocument/2006/relationships/image" Target="file:///C:\Users\schwarz\cernbox\BLonD_files\Simulations\lossInSimulation\data_analysis_voltageScan\Q22\ImpRed\rms13.5ns_full20ns\1s_sim\lossPerBunch_V2.5_PL212bF.png" TargetMode="External"/><Relationship Id="rId10" Type="http://schemas.openxmlformats.org/officeDocument/2006/relationships/image" Target="../media/image50.png"/><Relationship Id="rId4" Type="http://schemas.openxmlformats.org/officeDocument/2006/relationships/image" Target="../media/image47.png"/><Relationship Id="rId9" Type="http://schemas.openxmlformats.org/officeDocument/2006/relationships/image" Target="file:///C:\Users\schwarz\cernbox\BLonD_files\Simulations\lossInSimulation\data_analysis_voltageScan\Q22\ImpRed\rms13.5ns_full20ns\1s_sim\lossPerBunch_V3.0_PL212bF.pn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file:///C:\Users\schwarz\cernbox\BLonD_files\Simulations\lossInSimulation\data_analysis_voltageScan\Q22\ImpRed\rms14.0ns_full25ns\1s_sim\lossPerBunch_V4.0_PL212bF.png" TargetMode="External"/><Relationship Id="rId3" Type="http://schemas.openxmlformats.org/officeDocument/2006/relationships/image" Target="file:///C:\Users\schwarz\cernbox\BLonD_files\Simulations\lossInSimulation\data_analysis_voltageScan\Q22\ImpRed\rms14.0ns_full25ns\1s_sim\lossPerBunch_V2.0_PL212bF.png" TargetMode="External"/><Relationship Id="rId7" Type="http://schemas.openxmlformats.org/officeDocument/2006/relationships/image" Target="file:///C:\Users\schwarz\cernbox\BLonD_files\Simulations\lossInSimulation\data_analysis_voltageScan\Q22\ImpRed\rms14.0ns_full25ns\1s_sim\lossPerBunch_V3.5_PL212bF.png" TargetMode="External"/><Relationship Id="rId12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11" Type="http://schemas.openxmlformats.org/officeDocument/2006/relationships/image" Target="file:///C:\Users\schwarz\cernbox\BLonD_files\Simulations\lossInSimulation\data_analysis_voltageScan\Q22\ImpRed\rms14.0ns_full25ns\1s_sim\lossPerBunch_V4.5_PL212bF.png" TargetMode="External"/><Relationship Id="rId5" Type="http://schemas.openxmlformats.org/officeDocument/2006/relationships/image" Target="file:///C:\Users\schwarz\cernbox\BLonD_files\Simulations\lossInSimulation\data_analysis_voltageScan\Q22\ImpRed\rms14.0ns_full25ns\1s_sim\lossPerBunch_V2.5_PL212bF.png" TargetMode="External"/><Relationship Id="rId15" Type="http://schemas.openxmlformats.org/officeDocument/2006/relationships/image" Target="file:///C:\Users\schwarz\cernbox\BLonD_files\Simulations\lossInSimulation\data_analysis_voltageScan\Q22\ImpRed\rms14.0ns_full25ns\1s_sim\lossPerBunch_V5.5_PL212bF.png" TargetMode="External"/><Relationship Id="rId10" Type="http://schemas.openxmlformats.org/officeDocument/2006/relationships/image" Target="../media/image56.png"/><Relationship Id="rId4" Type="http://schemas.openxmlformats.org/officeDocument/2006/relationships/image" Target="../media/image53.png"/><Relationship Id="rId9" Type="http://schemas.openxmlformats.org/officeDocument/2006/relationships/image" Target="file:///C:\Users\schwarz\cernbox\BLonD_files\Simulations\lossInSimulation\data_analysis_voltageScan\Q22\ImpRed\rms14.0ns_full25ns\1s_sim\lossPerBunch_V3.0_PL212bF.png" TargetMode="External"/><Relationship Id="rId1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file:///C:\Users\schwarz\cernbox\BLonD_files\Simulations\lossInSimulation\data_analysis_voltageScan\Q22\ImpRed\rms13.5ns_full20ns\1s_sim\bunchLen_V5.5_PL212bF.png" TargetMode="External"/><Relationship Id="rId3" Type="http://schemas.openxmlformats.org/officeDocument/2006/relationships/image" Target="file:///C:\Users\schwarz\cernbox\BLonD_files\Simulations\lossInSimulation\data_analysis_voltageScan\Q22\ImpRed\rms13.5ns_full20ns\1s_sim\bunchLen_V2.0_PL212bF.png" TargetMode="External"/><Relationship Id="rId7" Type="http://schemas.openxmlformats.org/officeDocument/2006/relationships/image" Target="file:///C:\Users\schwarz\cernbox\BLonD_files\Simulations\lossInSimulation\data_analysis_voltageScan\Q22\ImpRed\rms13.5ns_full20ns\1s_sim\bunchLen_V4.0_PL212bF.png" TargetMode="External"/><Relationship Id="rId12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1.png"/><Relationship Id="rId11" Type="http://schemas.openxmlformats.org/officeDocument/2006/relationships/image" Target="file:///C:\Users\schwarz\cernbox\BLonD_files\Simulations\lossInSimulation\data_analysis_voltageScan\Q22\ImpRed\rms13.5ns_full20ns\1s_sim\bunchLen_V4.5_PL212bF.png" TargetMode="External"/><Relationship Id="rId5" Type="http://schemas.openxmlformats.org/officeDocument/2006/relationships/image" Target="file:///C:\Users\schwarz\cernbox\BLonD_files\Simulations\lossInSimulation\data_analysis_voltageScan\Q22\ImpRed\rms13.5ns_full20ns\1s_sim\bunchLen_V2.5_PL212bF.png" TargetMode="External"/><Relationship Id="rId10" Type="http://schemas.openxmlformats.org/officeDocument/2006/relationships/image" Target="../media/image63.png"/><Relationship Id="rId4" Type="http://schemas.openxmlformats.org/officeDocument/2006/relationships/image" Target="../media/image60.png"/><Relationship Id="rId9" Type="http://schemas.openxmlformats.org/officeDocument/2006/relationships/image" Target="file:///C:\Users\schwarz\cernbox\BLonD_files\Simulations\lossInSimulation\data_analysis_voltageScan\Q22\ImpRed\rms13.5ns_full20ns\1s_sim\bunchLen_V3.0_PL212bF.png" TargetMode="Externa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file:///C:\Users\schwarz\cernbox\BLonD_files\Simulations\lossInSimulation\data_analysis_voltageScan\Q22\ImpRed\rms14.0ns_full25ns\1s_sim\bunchLen_V4.0_PL212bF.png" TargetMode="External"/><Relationship Id="rId3" Type="http://schemas.openxmlformats.org/officeDocument/2006/relationships/image" Target="file:///C:\Users\schwarz\cernbox\BLonD_files\Simulations\lossInSimulation\data_analysis_voltageScan\Q22\ImpRed\rms14.0ns_full25ns\1s_sim\bunchLen_V2.0_PL212bF.png" TargetMode="External"/><Relationship Id="rId7" Type="http://schemas.openxmlformats.org/officeDocument/2006/relationships/image" Target="file:///C:\Users\schwarz\cernbox\BLonD_files\Simulations\lossInSimulation\data_analysis_voltageScan\Q22\ImpRed\rms14.0ns_full25ns\1s_sim\bunchLen_V3.5_PL212bF.png" TargetMode="External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image" Target="file:///C:\Users\schwarz\cernbox\BLonD_files\Simulations\lossInSimulation\data_analysis_voltageScan\Q22\ImpRed\rms14.0ns_full25ns\1s_sim\bunchLen_V4.5_PL212bF.png" TargetMode="External"/><Relationship Id="rId5" Type="http://schemas.openxmlformats.org/officeDocument/2006/relationships/image" Target="file:///C:\Users\schwarz\cernbox\BLonD_files\Simulations\lossInSimulation\data_analysis_voltageScan\Q22\ImpRed\rms14.0ns_full25ns\1s_sim\bunchLen_V2.5_PL212bF.png" TargetMode="External"/><Relationship Id="rId15" Type="http://schemas.openxmlformats.org/officeDocument/2006/relationships/image" Target="file:///C:\Users\schwarz\cernbox\BLonD_files\Simulations\lossInSimulation\data_analysis_voltageScan\Q22\ImpRed\rms14.0ns_full25ns\1s_sim\bunchLen_V5.5_PL212bF.png" TargetMode="Externa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image" Target="file:///C:\Users\schwarz\cernbox\BLonD_files\Simulations\lossInSimulation\data_analysis_voltageScan\Q22\ImpRed\rms14.0ns_full25ns\1s_sim\bunchLen_V3.0_PL212bF.png" TargetMode="External"/><Relationship Id="rId14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file:///C:\Users\schwarz\cernbox\BLonD_files\Simulations\lossInSimulation\data_analysis_voltageScan\Q22\ImpRed\rms13.5ns_full20ns\1s_sim\bunchPos_V4.0_PL212bF.png" TargetMode="External"/><Relationship Id="rId3" Type="http://schemas.openxmlformats.org/officeDocument/2006/relationships/image" Target="file:///C:\Users\schwarz\cernbox\BLonD_files\Simulations\lossInSimulation\data_analysis_voltageScan\Q22\ImpRed\rms13.5ns_full20ns\1s_sim\bunchPos_V2.0_PL212bF.png" TargetMode="External"/><Relationship Id="rId7" Type="http://schemas.openxmlformats.org/officeDocument/2006/relationships/image" Target="file:///C:\Users\schwarz\cernbox\BLonD_files\Simulations\lossInSimulation\data_analysis_voltageScan\Q22\ImpRed\rms13.5ns_full20ns\1s_sim\bunchPos_V3.5_PL212bF.png" TargetMode="External"/><Relationship Id="rId12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4.png"/><Relationship Id="rId11" Type="http://schemas.openxmlformats.org/officeDocument/2006/relationships/image" Target="file:///C:\Users\schwarz\cernbox\BLonD_files\Simulations\lossInSimulation\data_analysis_voltageScan\Q22\ImpRed\rms13.5ns_full20ns\1s_sim\bunchPos_V4.5_PL212bF.png" TargetMode="External"/><Relationship Id="rId5" Type="http://schemas.openxmlformats.org/officeDocument/2006/relationships/image" Target="file:///C:\Users\schwarz\cernbox\BLonD_files\Simulations\lossInSimulation\data_analysis_voltageScan\Q22\ImpRed\rms13.5ns_full20ns\1s_sim\bunchPos_V2.5_PL212bF.png" TargetMode="External"/><Relationship Id="rId15" Type="http://schemas.openxmlformats.org/officeDocument/2006/relationships/image" Target="file:///C:\Users\schwarz\cernbox\BLonD_files\Simulations\lossInSimulation\data_analysis_voltageScan\Q22\ImpRed\rms13.5ns_full20ns\1s_sim\bunchPos_V5.5_PL212bF.png" TargetMode="External"/><Relationship Id="rId10" Type="http://schemas.openxmlformats.org/officeDocument/2006/relationships/image" Target="../media/image76.png"/><Relationship Id="rId4" Type="http://schemas.openxmlformats.org/officeDocument/2006/relationships/image" Target="../media/image73.png"/><Relationship Id="rId9" Type="http://schemas.openxmlformats.org/officeDocument/2006/relationships/image" Target="file:///C:\Users\schwarz\cernbox\BLonD_files\Simulations\lossInSimulation\data_analysis_voltageScan\Q22\ImpRed\rms13.5ns_full20ns\1s_sim\bunchPos_V3.0_PL212bF.png" TargetMode="External"/><Relationship Id="rId14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file:///C:\Users\schwarz\cernbox\BLonD_files\Simulations\lossInSimulation\data_analysis_voltageScan\Q22\ImpRed\rms14.0ns_full25ns\1s_sim\bunchPos_V4.0_PL212bF.png" TargetMode="External"/><Relationship Id="rId3" Type="http://schemas.openxmlformats.org/officeDocument/2006/relationships/image" Target="file:///C:\Users\schwarz\cernbox\BLonD_files\Simulations\lossInSimulation\data_analysis_voltageScan\Q22\ImpRed\rms14.0ns_full25ns\1s_sim\bunchPos_V2.0_PL212bF.png" TargetMode="External"/><Relationship Id="rId7" Type="http://schemas.openxmlformats.org/officeDocument/2006/relationships/image" Target="file:///C:\Users\schwarz\cernbox\BLonD_files\Simulations\lossInSimulation\data_analysis_voltageScan\Q22\ImpRed\rms14.0ns_full25ns\1s_sim\bunchPos_V3.5_PL212bF.png" TargetMode="External"/><Relationship Id="rId12" Type="http://schemas.openxmlformats.org/officeDocument/2006/relationships/image" Target="../media/image84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1.png"/><Relationship Id="rId11" Type="http://schemas.openxmlformats.org/officeDocument/2006/relationships/image" Target="file:///C:\Users\schwarz\cernbox\BLonD_files\Simulations\lossInSimulation\data_analysis_voltageScan\Q22\ImpRed\rms14.0ns_full25ns\1s_sim\bunchPos_V4.5_PL212bF.png" TargetMode="External"/><Relationship Id="rId5" Type="http://schemas.openxmlformats.org/officeDocument/2006/relationships/image" Target="file:///C:\Users\schwarz\cernbox\BLonD_files\Simulations\lossInSimulation\data_analysis_voltageScan\Q22\ImpRed\rms14.0ns_full25ns\1s_sim\bunchPos_V2.5_PL212bF.png" TargetMode="External"/><Relationship Id="rId15" Type="http://schemas.openxmlformats.org/officeDocument/2006/relationships/image" Target="file:///C:\Users\schwarz\cernbox\BLonD_files\Simulations\lossInSimulation\data_analysis_voltageScan\Q22\ImpRed\rms14.0ns_full25ns\1s_sim\bunchPos_V5.5_PL212bF.png" TargetMode="External"/><Relationship Id="rId10" Type="http://schemas.openxmlformats.org/officeDocument/2006/relationships/image" Target="../media/image83.png"/><Relationship Id="rId4" Type="http://schemas.openxmlformats.org/officeDocument/2006/relationships/image" Target="../media/image80.png"/><Relationship Id="rId9" Type="http://schemas.openxmlformats.org/officeDocument/2006/relationships/image" Target="file:///C:\Users\schwarz\cernbox\BLonD_files\Simulations\lossInSimulation\data_analysis_voltageScan\Q22\ImpRed\rms14.0ns_full25ns\1s_sim\bunchPos_V3.0_PL212bF.png" TargetMode="External"/><Relationship Id="rId14" Type="http://schemas.openxmlformats.org/officeDocument/2006/relationships/image" Target="../media/image8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chwarz\cernbox\BLonD_files\Simulations\simulation_results\OTFB_vs_FBreduction\rms13.5ns_full20ns\rms13.5ns_full20ns_V3.5_density.pn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chwarz\cernbox\BLonD_files\Simulations\simulation_results\OTFB_vs_FBreduction\rms14.0ns_full25ns\rms14.0ns_full25ns_V2.0_density.p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5" Type="http://schemas.openxmlformats.org/officeDocument/2006/relationships/image" Target="file:///C:\Users\schwarz\cernbox\BLonD_files\Simulations\simulation_results\OTFB_vs_FBreduction\rms13.5ns_full20ns\rms13.5ns_full20ns_V2.0_density.png" TargetMode="Externa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file:///C:\Users\schwarz\cernbox\BLonD_files\Simulations\phase_error\beamPhase.png" TargetMode="External"/><Relationship Id="rId7" Type="http://schemas.openxmlformats.org/officeDocument/2006/relationships/image" Target="file:///C:\Users\schwarz\cernbox\BLonD_files\Simulations\phase_error\beamPhase_withImp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file:///C:\Users\schwarz\cernbox\BLonD_files\Simulations\lossInSimulation\data_analysis_withPlots_withSeeds\seed0\1s_sim\rms14.0ns_full25ns\ImpRed\ImpRed_int1.7e11_V4.0_PL212b\loss.png" TargetMode="External"/><Relationship Id="rId7" Type="http://schemas.openxmlformats.org/officeDocument/2006/relationships/image" Target="file:///C:\Users\schwarz\cernbox\BLonD_files\Simulations\lossInSimulation\data_analysis_withPlots_withSeeds\seed0\1s_sim\rms14.0ns_full25ns\ImpRed\ImpRed_int1.7e11_V4.0_PL212b\intensity.png" TargetMode="Externa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file:///C:\Users\schwarz\cernbox\BLonD_files\Simulations\lossInSimulation\data_analysis_withPlots_withSeeds\seed1980\1s_sim\rms14.0ns_full25ns\ImpRed\ImpRed_int1.7e11_V4.0_PL212b\loss.png" TargetMode="External"/><Relationship Id="rId4" Type="http://schemas.openxmlformats.org/officeDocument/2006/relationships/image" Target="../media/image15.png"/><Relationship Id="rId9" Type="http://schemas.openxmlformats.org/officeDocument/2006/relationships/image" Target="file:///C:\Users\schwarz\cernbox\BLonD_files\Simulations\lossInSimulation\data_analysis_withPlots_withSeeds\seed1980\1s_sim\rms14.0ns_full25ns\ImpRed\ImpRed_int1.7e11_V4.0_PL212b\intensity.pn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file:///C:\Users\schwarz\cernbox\BLonD_files\Simulations\lossInSimulation\data_analysis_withPlots_withSeeds\seed0\1s_sim\rms14.0ns_full25ns\ImpRed\ImpRed_int1.7e11_V4.0_PL212b\avgBunchLen.png" TargetMode="External"/><Relationship Id="rId7" Type="http://schemas.openxmlformats.org/officeDocument/2006/relationships/image" Target="file:///C:\Users\schwarz\cernbox\BLonD_files\Simulations\lossInSimulation\data_analysis_withPlots_withSeeds\seed0\1s_sim\rms14.0ns_full25ns\ImpRed\ImpRed_int1.7e11_V4.0_PL212b\avgDeltaE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file:///C:\Users\schwarz\cernbox\BLonD_files\Simulations\lossInSimulation\data_analysis_withPlots_withSeeds\seed1980\1s_sim\rms14.0ns_full25ns\ImpRed\ImpRed_int1.7e11_V4.0_PL212b\avgBunchLen.png" TargetMode="External"/><Relationship Id="rId4" Type="http://schemas.openxmlformats.org/officeDocument/2006/relationships/image" Target="../media/image19.png"/><Relationship Id="rId9" Type="http://schemas.openxmlformats.org/officeDocument/2006/relationships/image" Target="file:///C:\Users\schwarz\cernbox\BLonD_files\Simulations\lossInSimulation\data_analysis_withPlots_withSeeds\seed1980\1s_sim\rms14.0ns_full25ns\ImpRed\ImpRed_int1.7e11_V4.0_PL212b\avgDeltaE.pn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4"/><Relationship Id="rId7" Type="http://schemas.openxmlformats.org/officeDocument/2006/relationships/image" Target="../media/image2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6.xml"/><Relationship Id="rId4" Type="http://schemas.openxmlformats.org/officeDocument/2006/relationships/video" Target="../media/media2.mp4"/><Relationship Id="rId9" Type="http://schemas.openxmlformats.org/officeDocument/2006/relationships/image" Target="file:///C:\Users\schwarz\cernbox\BLonD_files\Simulations\lossInSimulation\data_analysis_scanSimParam\Q22\ImpRed\rms13.5ns_full20ns\1s_sim\loss_int1.7_V4.3_72Nbun_presentImp_PL212bR_presentFBstr_1.0Mmppb.pn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chwarz\cernbox\BLonD_files\Simulations\lossInSimulation\data_analysis_scanSimParam\Q22\ImpRed\rms13.5ns_full20ns\1s_sim\loss_int1.7_V4.3_72Nbun_presentImp_PL212bF_presentFBstr_1.0Mmppb.png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9946" y="293725"/>
            <a:ext cx="8226854" cy="940443"/>
          </a:xfrm>
        </p:spPr>
        <p:txBody>
          <a:bodyPr>
            <a:normAutofit/>
          </a:bodyPr>
          <a:lstStyle/>
          <a:p>
            <a:r>
              <a:rPr lang="en-US" dirty="0" smtClean="0"/>
              <a:t>Losses at flat-bottom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 smtClean="0"/>
              <a:t>04/24/18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 smtClean="0"/>
              <a:t>LIU-SPS BD WG meeting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918391-D411-FE40-AAD7-861AE5233E0E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457199" y="4601980"/>
            <a:ext cx="8611849" cy="1476531"/>
          </a:xfrm>
          <a:prstGeom prst="rect">
            <a:avLst/>
          </a:prstGeom>
        </p:spPr>
        <p:txBody>
          <a:bodyPr vert="horz" lIns="45720" tIns="0" rIns="45720" bIns="0" anchor="b">
            <a:normAutofit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Acknowledgements:</a:t>
            </a:r>
          </a:p>
          <a:p>
            <a:r>
              <a:rPr lang="en-US" sz="1800" dirty="0" smtClean="0"/>
              <a:t>A. Lasheen, </a:t>
            </a:r>
            <a:r>
              <a:rPr lang="en-US" sz="1800" dirty="0"/>
              <a:t>J</a:t>
            </a:r>
            <a:r>
              <a:rPr lang="en-US" sz="1800" dirty="0" smtClean="0"/>
              <a:t>. </a:t>
            </a:r>
            <a:r>
              <a:rPr lang="en-US" sz="1800" dirty="0" err="1" smtClean="0"/>
              <a:t>Repond</a:t>
            </a:r>
            <a:r>
              <a:rPr lang="en-US" sz="1800" dirty="0" smtClean="0"/>
              <a:t>, E. </a:t>
            </a:r>
            <a:r>
              <a:rPr lang="en-US" sz="1800" dirty="0" err="1" smtClean="0"/>
              <a:t>Shaposhnikova</a:t>
            </a:r>
            <a:r>
              <a:rPr lang="en-US" sz="1800" dirty="0" smtClean="0"/>
              <a:t>, H. Bartosik, V. Kain, T. </a:t>
            </a:r>
            <a:r>
              <a:rPr lang="en-US" sz="1800" dirty="0" err="1" smtClean="0"/>
              <a:t>Bohl</a:t>
            </a:r>
            <a:r>
              <a:rPr lang="en-US" sz="1800" dirty="0" smtClean="0"/>
              <a:t>, H. </a:t>
            </a:r>
            <a:r>
              <a:rPr lang="en-US" sz="1800" dirty="0" err="1" smtClean="0"/>
              <a:t>Timko,G</a:t>
            </a:r>
            <a:r>
              <a:rPr lang="en-US" sz="1800" dirty="0" smtClean="0"/>
              <a:t>. </a:t>
            </a:r>
            <a:r>
              <a:rPr lang="en-US" sz="1800" dirty="0" err="1" smtClean="0"/>
              <a:t>Papotti</a:t>
            </a:r>
            <a:r>
              <a:rPr lang="en-US" sz="1800" dirty="0" smtClean="0"/>
              <a:t>,</a:t>
            </a:r>
          </a:p>
          <a:p>
            <a:r>
              <a:rPr lang="en-US" sz="1800" dirty="0" smtClean="0"/>
              <a:t>P. </a:t>
            </a:r>
            <a:r>
              <a:rPr lang="en-US" sz="1800" dirty="0" err="1" smtClean="0"/>
              <a:t>Baudrenghien</a:t>
            </a:r>
            <a:r>
              <a:rPr lang="en-US" sz="1800" dirty="0" smtClean="0"/>
              <a:t>, P. Kramer, I. Karpov</a:t>
            </a:r>
          </a:p>
          <a:p>
            <a:r>
              <a:rPr lang="en-US" sz="1800" dirty="0" smtClean="0"/>
              <a:t>SPS &amp; PS operator team, </a:t>
            </a:r>
            <a:r>
              <a:rPr lang="en-US" sz="1800" dirty="0" err="1" smtClean="0"/>
              <a:t>BLonD</a:t>
            </a:r>
            <a:r>
              <a:rPr lang="en-US" sz="1800" dirty="0" smtClean="0"/>
              <a:t> dev team</a:t>
            </a:r>
          </a:p>
          <a:p>
            <a:endParaRPr lang="en-US" dirty="0" smtClean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0"/>
          </p:nvPr>
        </p:nvSpPr>
        <p:spPr>
          <a:xfrm>
            <a:off x="457199" y="3548592"/>
            <a:ext cx="2743200" cy="419653"/>
          </a:xfrm>
        </p:spPr>
        <p:txBody>
          <a:bodyPr>
            <a:normAutofit/>
          </a:bodyPr>
          <a:lstStyle/>
          <a:p>
            <a:r>
              <a:rPr lang="en-US" sz="1800" dirty="0"/>
              <a:t>M. </a:t>
            </a:r>
            <a:r>
              <a:rPr lang="en-US" sz="1800" dirty="0" smtClean="0"/>
              <a:t>Schwarz</a:t>
            </a:r>
            <a:endParaRPr lang="en-GB" sz="1800" dirty="0"/>
          </a:p>
        </p:txBody>
      </p:sp>
    </p:spTree>
    <p:extLst>
      <p:ext uri="{BB962C8B-B14F-4D97-AF65-F5344CB8AC3E}">
        <p14:creationId xmlns:p14="http://schemas.microsoft.com/office/powerpoint/2010/main" val="280584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939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Simulation parameters</a:t>
            </a:r>
            <a:endParaRPr lang="en-GB" sz="24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3939" y="2256020"/>
            <a:ext cx="8897188" cy="1873770"/>
          </a:xfrm>
          <a:prstGeom prst="rect">
            <a:avLst/>
          </a:prstGeom>
        </p:spPr>
        <p:txBody>
          <a:bodyPr vert="horz" lIns="34290" tIns="0" rIns="3429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different bunch distributions simulated in the PS (courtesy of A. Lasheen)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/>
              <a:t>Out of the 4M macro-particles, randomly select 1M macro-particles for tracking in the SPS for each of the 72 </a:t>
            </a:r>
            <a:r>
              <a:rPr lang="en-US" dirty="0" smtClean="0"/>
              <a:t>bunches; ‘seed’ parameter determines which macro-particles are used for tracking; average simulation results for different seeds</a:t>
            </a:r>
            <a:endParaRPr lang="en-US" dirty="0"/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/>
              <a:t>Place bunches at center of bare </a:t>
            </a:r>
            <a:r>
              <a:rPr lang="en-US" dirty="0" smtClean="0"/>
              <a:t>RF-bucket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Use ‘impedance reduction’ to model one-turn delay feedback of 200 MHz TWC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V</a:t>
            </a:r>
            <a:r>
              <a:rPr lang="en-US" baseline="-25000" dirty="0" smtClean="0"/>
              <a:t>800</a:t>
            </a:r>
            <a:r>
              <a:rPr lang="en-US" dirty="0" smtClean="0"/>
              <a:t> = 0 MV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Phase loop gain: 5e3 1/s; PL </a:t>
            </a:r>
            <a:r>
              <a:rPr lang="en-US" dirty="0"/>
              <a:t>averages over 12 bunches (hard edge)</a:t>
            </a:r>
            <a:endParaRPr lang="en-US" dirty="0" smtClean="0"/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Frequency loop gain: 0.09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Either with full SPS impedance or with just 200 MHz TWC impedance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Initial intensity per bunch: 1.7e11 (both measurement and simulation)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Simulation parameters 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64 number of bins / RF-bucket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Frequency resolution: </a:t>
            </a:r>
            <a:r>
              <a:rPr lang="en-US" dirty="0" err="1" smtClean="0"/>
              <a:t>df</a:t>
            </a:r>
            <a:r>
              <a:rPr lang="en-US" dirty="0" smtClean="0"/>
              <a:t>= 4 </a:t>
            </a:r>
            <a:r>
              <a:rPr lang="en-US" dirty="0" err="1" smtClean="0"/>
              <a:t>f_rev</a:t>
            </a:r>
            <a:endParaRPr lang="en-US" dirty="0" smtClean="0"/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Six different seeds for initial distribution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Number of macro-particles: 1.5M</a:t>
            </a:r>
            <a:endParaRPr lang="en-GB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3939" y="4844322"/>
            <a:ext cx="8897188" cy="1873770"/>
          </a:xfrm>
          <a:prstGeom prst="rect">
            <a:avLst/>
          </a:prstGeom>
        </p:spPr>
        <p:txBody>
          <a:bodyPr vert="horz" lIns="34290" tIns="0" rIns="3429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3460" r="3343" b="3979"/>
          <a:stretch/>
        </p:blipFill>
        <p:spPr>
          <a:xfrm>
            <a:off x="6637499" y="3028079"/>
            <a:ext cx="2506501" cy="1835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t="3473" r="3402" b="3735"/>
          <a:stretch/>
        </p:blipFill>
        <p:spPr>
          <a:xfrm>
            <a:off x="4065674" y="3044708"/>
            <a:ext cx="2462542" cy="1802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31351" y="313358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Distribution 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25155" y="3133586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Distribution 3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3939" y="4222556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Measurement setup</a:t>
            </a:r>
            <a:endParaRPr lang="en-GB" sz="2400" dirty="0"/>
          </a:p>
        </p:txBody>
      </p:sp>
      <p:sp>
        <p:nvSpPr>
          <p:cNvPr id="12" name="Text Placeholder 2"/>
          <p:cNvSpPr txBox="1">
            <a:spLocks/>
          </p:cNvSpPr>
          <p:nvPr/>
        </p:nvSpPr>
        <p:spPr>
          <a:xfrm>
            <a:off x="73939" y="3550170"/>
            <a:ext cx="8897188" cy="1873770"/>
          </a:xfrm>
          <a:prstGeom prst="rect">
            <a:avLst/>
          </a:prstGeom>
        </p:spPr>
        <p:txBody>
          <a:bodyPr vert="horz" lIns="34290" tIns="0" rIns="3429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72 bunches, 1.7e11 ppb, 25ns bunch spacing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Q22 optics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</a:t>
            </a:r>
            <a:r>
              <a:rPr lang="en-US" baseline="-25000" dirty="0" smtClean="0"/>
              <a:t>800</a:t>
            </a:r>
            <a:r>
              <a:rPr lang="en-US" dirty="0" smtClean="0"/>
              <a:t> = 0 MV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6661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" y="541971"/>
            <a:ext cx="4179005" cy="3108134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Simulation vs measurement: V</a:t>
            </a:r>
            <a:r>
              <a:rPr lang="en-US" sz="2400" baseline="-25000" dirty="0" smtClean="0"/>
              <a:t>200</a:t>
            </a:r>
            <a:r>
              <a:rPr lang="en-US" sz="2400" dirty="0" smtClean="0"/>
              <a:t> scan</a:t>
            </a:r>
            <a:endParaRPr lang="en-GB" sz="2400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358" y="577216"/>
            <a:ext cx="4202243" cy="307288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09469" y="831954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2</a:t>
            </a:r>
            <a:br>
              <a:rPr lang="en-US" dirty="0" smtClean="0"/>
            </a:br>
            <a:r>
              <a:rPr lang="en-US" dirty="0" smtClean="0"/>
              <a:t>frequency loop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5303881" y="867199"/>
            <a:ext cx="17620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3</a:t>
            </a:r>
            <a:br>
              <a:rPr lang="en-US" dirty="0" smtClean="0"/>
            </a:br>
            <a:r>
              <a:rPr lang="en-US" dirty="0" smtClean="0"/>
              <a:t>frequency loop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329784" y="3597639"/>
            <a:ext cx="688048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Smaller simulated losses for distribution with less </a:t>
            </a:r>
            <a:r>
              <a:rPr lang="en-US" dirty="0" smtClean="0"/>
              <a:t>tails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Slightly more losses when including full SPS impedance in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Agreement between measurement and simulation for small V</a:t>
            </a:r>
            <a:r>
              <a:rPr lang="en-US" baseline="-25000" dirty="0" smtClean="0"/>
              <a:t>200</a:t>
            </a:r>
            <a:r>
              <a:rPr lang="en-US" dirty="0" smtClean="0"/>
              <a:t>, where beam loading </a:t>
            </a:r>
            <a:r>
              <a:rPr lang="en-US" dirty="0" smtClean="0"/>
              <a:t>is more </a:t>
            </a:r>
            <a:r>
              <a:rPr lang="en-US" dirty="0" smtClean="0"/>
              <a:t>prominent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large tails, simulated losses still below measured losses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due to on-set off flat-bottom losses (like momentum aperture limitation), which are not present in simulation?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 smtClean="0"/>
          </a:p>
        </p:txBody>
      </p:sp>
    </p:spTree>
    <p:extLst>
      <p:ext uri="{BB962C8B-B14F-4D97-AF65-F5344CB8AC3E}">
        <p14:creationId xmlns:p14="http://schemas.microsoft.com/office/powerpoint/2010/main" val="159022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Simulation vs measurement</a:t>
            </a:r>
            <a:r>
              <a:rPr lang="en-US" sz="2400" dirty="0" smtClean="0"/>
              <a:t>: bunch-by-bunch loss pattern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87918" y="4773225"/>
            <a:ext cx="78700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Over all, good qualitative and quantitative agreement, but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Measured 10 MHz modulation (every 4</a:t>
            </a:r>
            <a:r>
              <a:rPr lang="en-US" baseline="30000" dirty="0" smtClean="0"/>
              <a:t>th</a:t>
            </a:r>
            <a:r>
              <a:rPr lang="en-US" dirty="0" smtClean="0"/>
              <a:t> bunch) not reproduced here, because no initial bunch modulation (</a:t>
            </a:r>
            <a:r>
              <a:rPr lang="en-US" dirty="0"/>
              <a:t>see presentation </a:t>
            </a:r>
            <a:r>
              <a:rPr lang="en-US" dirty="0">
                <a:hlinkClick r:id="rId4"/>
              </a:rPr>
              <a:t>https://indico.cern.ch/event/705636</a:t>
            </a:r>
            <a:r>
              <a:rPr lang="en-US" dirty="0" smtClean="0">
                <a:hlinkClick r:id="rId4"/>
              </a:rPr>
              <a:t>/</a:t>
            </a:r>
            <a:r>
              <a:rPr lang="en-US" dirty="0" smtClean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‘bump’ for bunches 40 to 50 not as pronounced in measurement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Up to 10ms, simulated losses larger by about 1%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10" y="1263981"/>
            <a:ext cx="4082485" cy="3061863"/>
          </a:xfrm>
          <a:prstGeom prst="rect">
            <a:avLst/>
          </a:prstGeom>
        </p:spPr>
      </p:pic>
      <p:pic>
        <p:nvPicPr>
          <p:cNvPr id="5" name="bbbLoss_V2.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17" y="1263981"/>
            <a:ext cx="4245691" cy="3184268"/>
          </a:xfrm>
          <a:prstGeom prst="rect">
            <a:avLst/>
          </a:prstGeom>
        </p:spPr>
      </p:pic>
      <p:sp>
        <p:nvSpPr>
          <p:cNvPr id="10" name="Text Placeholder 2"/>
          <p:cNvSpPr txBox="1">
            <a:spLocks/>
          </p:cNvSpPr>
          <p:nvPr/>
        </p:nvSpPr>
        <p:spPr>
          <a:xfrm>
            <a:off x="87917" y="449705"/>
            <a:ext cx="8897188" cy="539646"/>
          </a:xfrm>
          <a:prstGeom prst="rect">
            <a:avLst/>
          </a:prstGeom>
        </p:spPr>
        <p:txBody>
          <a:bodyPr vert="horz" lIns="34290" tIns="0" rIns="3429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V</a:t>
            </a:r>
            <a:r>
              <a:rPr lang="en-US" baseline="-25000" dirty="0" smtClean="0"/>
              <a:t>200</a:t>
            </a:r>
            <a:r>
              <a:rPr lang="en-US" dirty="0" smtClean="0"/>
              <a:t> = 2.0 MV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Distribution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67408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606655"/>
            <a:ext cx="2900436" cy="2175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633846"/>
            <a:ext cx="2827924" cy="21209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Simulation vs measurement</a:t>
            </a:r>
            <a:r>
              <a:rPr lang="en-US" sz="2400" dirty="0" smtClean="0"/>
              <a:t>: bunch-by-bunch loss pattern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615718"/>
            <a:ext cx="2876265" cy="21571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917" y="5319808"/>
            <a:ext cx="886100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</a:t>
            </a:r>
            <a:r>
              <a:rPr lang="en-US" dirty="0" smtClean="0"/>
              <a:t>high V</a:t>
            </a:r>
            <a:r>
              <a:rPr lang="en-US" baseline="-25000" dirty="0" smtClean="0"/>
              <a:t>200</a:t>
            </a:r>
            <a:r>
              <a:rPr lang="en-US" dirty="0" smtClean="0"/>
              <a:t>, measured and simulated loss patterns become more ‘flat</a:t>
            </a:r>
            <a:r>
              <a:rPr lang="en-US" dirty="0" smtClean="0"/>
              <a:t>’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less influence of beam loading for higher </a:t>
            </a:r>
            <a:r>
              <a:rPr lang="en-US" dirty="0"/>
              <a:t>V</a:t>
            </a:r>
            <a:r>
              <a:rPr lang="en-US" baseline="-25000" dirty="0"/>
              <a:t>200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high </a:t>
            </a:r>
            <a:r>
              <a:rPr lang="en-US" dirty="0" smtClean="0"/>
              <a:t>V</a:t>
            </a:r>
            <a:r>
              <a:rPr lang="en-US" baseline="-25000" dirty="0" smtClean="0"/>
              <a:t>200</a:t>
            </a:r>
            <a:r>
              <a:rPr lang="en-US" dirty="0" smtClean="0"/>
              <a:t>, </a:t>
            </a:r>
            <a:r>
              <a:rPr lang="en-US" dirty="0" smtClean="0"/>
              <a:t>simulated losses below measured ones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Mechanism of flat-bottom losses not implemented in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2781982"/>
            <a:ext cx="2900436" cy="21753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2809173"/>
            <a:ext cx="2827924" cy="21209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2791045"/>
            <a:ext cx="2876265" cy="215719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38517" y="1711061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2</a:t>
            </a:r>
            <a:br>
              <a:rPr lang="en-US" dirty="0" smtClean="0"/>
            </a:br>
            <a:r>
              <a:rPr lang="en-US" dirty="0" smtClean="0"/>
              <a:t>2.0 MV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3442005" y="880332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2</a:t>
            </a:r>
            <a:br>
              <a:rPr lang="en-US" dirty="0" smtClean="0"/>
            </a:br>
            <a:r>
              <a:rPr lang="en-US" dirty="0" smtClean="0"/>
              <a:t>3.5 MV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517487" y="862204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2</a:t>
            </a:r>
            <a:br>
              <a:rPr lang="en-US" dirty="0" smtClean="0"/>
            </a:br>
            <a:r>
              <a:rPr lang="en-US" dirty="0" smtClean="0"/>
              <a:t>5.5 MV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1138517" y="4002404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</a:t>
            </a:r>
            <a:r>
              <a:rPr lang="en-US" dirty="0" smtClean="0"/>
              <a:t>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2.0 MV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442005" y="3171675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</a:t>
            </a:r>
            <a:r>
              <a:rPr lang="en-US" dirty="0" smtClean="0"/>
              <a:t>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3.5 MV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6517487" y="3153547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distribution </a:t>
            </a:r>
            <a:r>
              <a:rPr lang="en-US" dirty="0" smtClean="0"/>
              <a:t>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5.5 MV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75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441765"/>
            <a:ext cx="2900436" cy="2175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468956"/>
            <a:ext cx="2827924" cy="21209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Bunch length, distribution 3, 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450828"/>
            <a:ext cx="2876264" cy="2157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85978" y="3641468"/>
            <a:ext cx="4744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Nice agreement for higher voltages and </a:t>
            </a:r>
            <a:r>
              <a:rPr lang="en-US" dirty="0" smtClean="0"/>
              <a:t>simulations</a:t>
            </a: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V</a:t>
            </a:r>
            <a:r>
              <a:rPr lang="en-US" baseline="-25000" dirty="0" smtClean="0"/>
              <a:t>200</a:t>
            </a:r>
            <a:r>
              <a:rPr lang="en-US" dirty="0" smtClean="0"/>
              <a:t>=2.0, </a:t>
            </a:r>
            <a:r>
              <a:rPr lang="en-US" dirty="0" smtClean="0"/>
              <a:t>simulated bunch lengths larger at end of batch</a:t>
            </a:r>
            <a:endParaRPr lang="en-GB" dirty="0"/>
          </a:p>
        </p:txBody>
      </p:sp>
      <p:pic>
        <p:nvPicPr>
          <p:cNvPr id="3" name="avgBL_V2.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7" y="3438140"/>
            <a:ext cx="4559813" cy="34198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7357" y="3103496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200</a:t>
            </a:r>
            <a:r>
              <a:rPr lang="en-US" dirty="0" smtClean="0"/>
              <a:t> = 2.0 MV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295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441765"/>
            <a:ext cx="2900436" cy="2175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468956"/>
            <a:ext cx="2827924" cy="2120943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Bunch position, distribution </a:t>
            </a:r>
            <a:r>
              <a:rPr lang="en-US" sz="2400" dirty="0" smtClean="0"/>
              <a:t>3, </a:t>
            </a:r>
            <a:r>
              <a:rPr lang="en-US" sz="2400" dirty="0" smtClean="0"/>
              <a:t>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450828"/>
            <a:ext cx="2876265" cy="2157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99613" y="5297881"/>
            <a:ext cx="4744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Bunch position relative to ideal RF-bucket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 mean of simulated bunch position to mean of measured bunch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Within errors, perfect agreement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  <p:pic>
        <p:nvPicPr>
          <p:cNvPr id="3" name="relBP_V2.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87" y="3429000"/>
            <a:ext cx="4467069" cy="335030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17357" y="3103496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</a:t>
            </a:r>
            <a:r>
              <a:rPr lang="en-US" baseline="-25000" dirty="0" smtClean="0"/>
              <a:t>200</a:t>
            </a:r>
            <a:r>
              <a:rPr lang="en-US" dirty="0" smtClean="0"/>
              <a:t> = 2.0 MV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7904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003" y="1587323"/>
            <a:ext cx="1876967" cy="140772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Simulated losses for high intensity, 2.6e11 ppb</a:t>
            </a:r>
            <a:endParaRPr lang="en-GB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39" y="3017256"/>
            <a:ext cx="903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present</a:t>
            </a:r>
            <a:endParaRPr lang="en-GB" sz="14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7" y="3951932"/>
            <a:ext cx="3696767" cy="2772575"/>
          </a:xfrm>
          <a:prstGeom prst="rect">
            <a:avLst/>
          </a:prstGeom>
        </p:spPr>
      </p:pic>
      <p:sp>
        <p:nvSpPr>
          <p:cNvPr id="23" name="Text Placeholder 2"/>
          <p:cNvSpPr txBox="1">
            <a:spLocks/>
          </p:cNvSpPr>
          <p:nvPr/>
        </p:nvSpPr>
        <p:spPr>
          <a:xfrm>
            <a:off x="12068" y="1621723"/>
            <a:ext cx="3862279" cy="1313425"/>
          </a:xfrm>
          <a:prstGeom prst="rect">
            <a:avLst/>
          </a:prstGeom>
        </p:spPr>
        <p:txBody>
          <a:bodyPr vert="horz" lIns="45720" tIns="0" rIns="45720" bIns="0" anchor="b">
            <a:normAutofit fontScale="92500"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Simulation parameters </a:t>
            </a:r>
            <a:r>
              <a:rPr lang="en-US" b="1" dirty="0" smtClean="0"/>
              <a:t>present</a:t>
            </a:r>
            <a:r>
              <a:rPr lang="en-US" dirty="0" smtClean="0"/>
              <a:t>: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72 bunches, </a:t>
            </a:r>
            <a:r>
              <a:rPr lang="en-GB" dirty="0" smtClean="0"/>
              <a:t>2.6e11 ppb</a:t>
            </a:r>
            <a:endParaRPr lang="en-US" dirty="0" smtClean="0"/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US" dirty="0" smtClean="0"/>
              <a:t>V</a:t>
            </a:r>
            <a:r>
              <a:rPr lang="en-US" baseline="-25000" dirty="0" smtClean="0"/>
              <a:t>200</a:t>
            </a:r>
            <a:r>
              <a:rPr lang="en-GB" dirty="0"/>
              <a:t> </a:t>
            </a:r>
            <a:r>
              <a:rPr lang="en-GB" dirty="0" smtClean="0"/>
              <a:t>= 3.5 MV 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Feedback strength at </a:t>
            </a:r>
            <a:r>
              <a:rPr lang="en-US" b="1" dirty="0" smtClean="0"/>
              <a:t>-15 dB reduction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loop</a:t>
            </a:r>
            <a:r>
              <a:rPr lang="en-US" b="1" dirty="0" smtClean="0"/>
              <a:t> averages over 12 bunches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5-section and two 4-section cavities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Present</a:t>
            </a:r>
            <a:r>
              <a:rPr lang="en-US" dirty="0" smtClean="0"/>
              <a:t> SPS impedance model</a:t>
            </a:r>
          </a:p>
        </p:txBody>
      </p:sp>
      <p:sp>
        <p:nvSpPr>
          <p:cNvPr id="25" name="Text Placeholder 2"/>
          <p:cNvSpPr txBox="1">
            <a:spLocks/>
          </p:cNvSpPr>
          <p:nvPr/>
        </p:nvSpPr>
        <p:spPr>
          <a:xfrm>
            <a:off x="5324406" y="1617243"/>
            <a:ext cx="3862279" cy="1287926"/>
          </a:xfrm>
          <a:prstGeom prst="rect">
            <a:avLst/>
          </a:prstGeom>
        </p:spPr>
        <p:txBody>
          <a:bodyPr vert="horz" lIns="45720" tIns="0" rIns="45720" bIns="0" anchor="b">
            <a:normAutofit fontScale="92500" lnSpcReduction="10000"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Simulation parameters </a:t>
            </a:r>
            <a:r>
              <a:rPr lang="en-US" b="1" dirty="0" smtClean="0"/>
              <a:t>future</a:t>
            </a:r>
            <a:r>
              <a:rPr lang="en-US" dirty="0" smtClean="0"/>
              <a:t>: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72 bunches, </a:t>
            </a:r>
            <a:r>
              <a:rPr lang="en-GB" dirty="0"/>
              <a:t>2.6e11 </a:t>
            </a:r>
            <a:r>
              <a:rPr lang="en-GB" dirty="0" smtClean="0"/>
              <a:t>ppb</a:t>
            </a:r>
            <a:endParaRPr lang="en-US" dirty="0" smtClean="0"/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GB" dirty="0" smtClean="0"/>
              <a:t> </a:t>
            </a:r>
            <a:r>
              <a:rPr lang="en-US" dirty="0" smtClean="0"/>
              <a:t>V</a:t>
            </a:r>
            <a:r>
              <a:rPr lang="en-US" baseline="-25000" dirty="0" smtClean="0"/>
              <a:t>200</a:t>
            </a:r>
            <a:r>
              <a:rPr lang="en-GB" dirty="0"/>
              <a:t> </a:t>
            </a:r>
            <a:r>
              <a:rPr lang="en-GB" dirty="0" smtClean="0"/>
              <a:t>= 3.5 MV 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Feedback strength at </a:t>
            </a:r>
            <a:r>
              <a:rPr lang="en-US" b="1" dirty="0" smtClean="0"/>
              <a:t>-26 dB reduction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Phase loop</a:t>
            </a:r>
            <a:r>
              <a:rPr lang="en-US" b="1" dirty="0" smtClean="0"/>
              <a:t> averages over all bunches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4-section and four 3-section cavities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b="1" dirty="0" smtClean="0"/>
              <a:t>Future</a:t>
            </a:r>
            <a:r>
              <a:rPr lang="en-US" dirty="0" smtClean="0"/>
              <a:t> SPS impedance model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941" y="3948154"/>
            <a:ext cx="3781671" cy="2836253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6247383" y="3014484"/>
            <a:ext cx="9033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future</a:t>
            </a:r>
            <a:endParaRPr lang="en-GB" sz="1400" dirty="0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5300464" y="6051028"/>
            <a:ext cx="681012" cy="4943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862062" y="5866362"/>
            <a:ext cx="14478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Losses </a:t>
            </a:r>
            <a:r>
              <a:rPr lang="en-US" dirty="0"/>
              <a:t>~</a:t>
            </a:r>
            <a:r>
              <a:rPr lang="en-US" dirty="0" smtClean="0"/>
              <a:t>2</a:t>
            </a:r>
            <a:r>
              <a:rPr lang="en-US" dirty="0" smtClean="0"/>
              <a:t>%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57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Summary</a:t>
            </a:r>
            <a:endParaRPr lang="en-GB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29784" y="1161738"/>
            <a:ext cx="8218917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Simulations with radial loop </a:t>
            </a:r>
            <a:r>
              <a:rPr lang="en-US" dirty="0"/>
              <a:t>up to 1s</a:t>
            </a:r>
            <a:r>
              <a:rPr lang="en-US" dirty="0" smtClean="0"/>
              <a:t> can very sensitive to tiny variations of</a:t>
            </a:r>
            <a:br>
              <a:rPr lang="en-US" dirty="0" smtClean="0"/>
            </a:br>
            <a:r>
              <a:rPr lang="en-US" dirty="0" smtClean="0"/>
              <a:t>initial parameters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Simulations with frequency loop more robust (and faster by factor 2)</a:t>
            </a:r>
            <a:endParaRPr lang="en-GB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Comparing measurements with simulations with frequency loop yield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agreement for low V</a:t>
            </a:r>
            <a:r>
              <a:rPr lang="en-US" baseline="-25000" dirty="0" smtClean="0"/>
              <a:t>200</a:t>
            </a:r>
            <a:r>
              <a:rPr lang="en-US" dirty="0" smtClean="0"/>
              <a:t> where beam loading is more prominent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systematically lower simulated losses for high V</a:t>
            </a:r>
            <a:r>
              <a:rPr lang="en-US" baseline="-25000" dirty="0" smtClean="0"/>
              <a:t>200</a:t>
            </a:r>
            <a:r>
              <a:rPr lang="en-US" dirty="0" smtClean="0"/>
              <a:t>;</a:t>
            </a:r>
            <a:br>
              <a:rPr lang="en-US" dirty="0" smtClean="0"/>
            </a:br>
            <a:r>
              <a:rPr lang="en-US" dirty="0" smtClean="0"/>
              <a:t>either initial distribution not correct, or mechanism for flat-bottom losses</a:t>
            </a:r>
            <a:br>
              <a:rPr lang="en-US" dirty="0" smtClean="0"/>
            </a:br>
            <a:r>
              <a:rPr lang="en-US" dirty="0" smtClean="0"/>
              <a:t>(such as momentum aperture) not included in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aseline="-25000" dirty="0" smtClean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47878" y="4009995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Thank you for your attention!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2415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9469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441765"/>
            <a:ext cx="2900437" cy="2175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468956"/>
            <a:ext cx="2827925" cy="21209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2582909"/>
            <a:ext cx="2900437" cy="217532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bbb</a:t>
            </a:r>
            <a:r>
              <a:rPr lang="en-US" sz="2400" dirty="0" smtClean="0"/>
              <a:t> loss pattern, distribution 2, 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450828"/>
            <a:ext cx="2876266" cy="2157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1" y="2582909"/>
            <a:ext cx="2900437" cy="21753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18" y="2564703"/>
            <a:ext cx="2900437" cy="2175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" y="4682672"/>
            <a:ext cx="2900436" cy="21753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13572" y="4773225"/>
            <a:ext cx="4744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qualitative and quantitative agreement for low V200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high V200, measured and simulated loss patterns become more ‘flat’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high </a:t>
            </a:r>
            <a:r>
              <a:rPr lang="en-US" dirty="0" smtClean="0"/>
              <a:t>V200, practically no simulated losses -&gt; all tails captured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692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200" y="607104"/>
            <a:ext cx="8379502" cy="136410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sz="1800" dirty="0" smtClean="0"/>
              <a:t>Motivation</a:t>
            </a:r>
          </a:p>
          <a:p>
            <a:pPr marL="342900" indent="-342900">
              <a:buAutoNum type="arabicPeriod"/>
            </a:pPr>
            <a:r>
              <a:rPr lang="en-US" sz="1800" dirty="0" smtClean="0"/>
              <a:t>Instability of simulated losses with radial loop</a:t>
            </a:r>
          </a:p>
          <a:p>
            <a:pPr marL="342900" indent="-342900">
              <a:buAutoNum type="arabicPeriod"/>
            </a:pPr>
            <a:r>
              <a:rPr lang="en-US" sz="1800" dirty="0" smtClean="0"/>
              <a:t>Comparison between measurements and simulation with frequency loop</a:t>
            </a:r>
          </a:p>
          <a:p>
            <a:pPr marL="342900" indent="-342900">
              <a:buAutoNum type="arabicPeriod"/>
            </a:pPr>
            <a:r>
              <a:rPr lang="en-US" sz="1800" dirty="0" smtClean="0"/>
              <a:t>Simulations for 2.6e11 particles per bunch</a:t>
            </a:r>
            <a:endParaRPr lang="en-US" sz="1800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2467"/>
            <a:ext cx="8226854" cy="5546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Content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131321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1765"/>
            <a:ext cx="2924812" cy="21753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53" y="468956"/>
            <a:ext cx="2851690" cy="21209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r:link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82909"/>
            <a:ext cx="2924812" cy="217532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 smtClean="0"/>
              <a:t>bbb</a:t>
            </a:r>
            <a:r>
              <a:rPr lang="en-US" sz="2400" dirty="0" smtClean="0"/>
              <a:t> loss pattern, distribution 3, 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1" y="450828"/>
            <a:ext cx="2900437" cy="21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5" y="2582909"/>
            <a:ext cx="2924810" cy="21753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631" y="2564703"/>
            <a:ext cx="2924812" cy="2175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6" y="4691736"/>
            <a:ext cx="2900436" cy="2157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3572" y="4773225"/>
            <a:ext cx="47443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Good qualitative and quantitative agreement for low V200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high V200, measured and simulated loss patterns become more ‘flat’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high </a:t>
            </a:r>
            <a:r>
              <a:rPr lang="en-US" dirty="0" smtClean="0"/>
              <a:t>V200, simulated losses smaller than measured losses -&gt; not enough tails in simulated distribution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4680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441765"/>
            <a:ext cx="2900436" cy="2175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468956"/>
            <a:ext cx="2827924" cy="21209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2582909"/>
            <a:ext cx="2900436" cy="217532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Bunch length, distribution 2, 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450828"/>
            <a:ext cx="2876265" cy="2157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1" y="2582909"/>
            <a:ext cx="2900436" cy="21753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18" y="2564703"/>
            <a:ext cx="2900436" cy="2175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" y="4691736"/>
            <a:ext cx="2876264" cy="2157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3572" y="4773225"/>
            <a:ext cx="47443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Nice agreement for higher voltages and simulations with full SPS impedance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V200=2.0, model with only 200MHz TWC impedance gives better agreement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610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441765"/>
            <a:ext cx="2900437" cy="2175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468956"/>
            <a:ext cx="2827925" cy="21209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2582909"/>
            <a:ext cx="2900437" cy="217532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Bunch length, distribution 3, 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450828"/>
            <a:ext cx="2876266" cy="2157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1" y="2582909"/>
            <a:ext cx="2900437" cy="21753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18" y="2564703"/>
            <a:ext cx="2900437" cy="2175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" y="4691736"/>
            <a:ext cx="2876265" cy="2157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3572" y="4773225"/>
            <a:ext cx="4744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Nice agreement for higher voltages and simulations with full SPS impedance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198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441765"/>
            <a:ext cx="2900437" cy="217532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468956"/>
            <a:ext cx="2827925" cy="212094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2582909"/>
            <a:ext cx="2900437" cy="2175327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Bunch position, distribution 2, 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450828"/>
            <a:ext cx="2876266" cy="21571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1" y="2582909"/>
            <a:ext cx="2900437" cy="217532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18" y="2564703"/>
            <a:ext cx="2900437" cy="21753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" y="4691736"/>
            <a:ext cx="2876265" cy="215719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3572" y="4773225"/>
            <a:ext cx="4744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Bunch position relative to ideal RF-bucket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 mean of simulated bunch position to mean of measured bunch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Within errors, perfect agreement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433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441765"/>
            <a:ext cx="2900437" cy="21753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35" y="468956"/>
            <a:ext cx="2827925" cy="212094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7" y="2582909"/>
            <a:ext cx="2900437" cy="217532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Bunch position, distribution 3, frequency loop, V200 scan</a:t>
            </a:r>
            <a:endParaRPr lang="en-GB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656" y="450828"/>
            <a:ext cx="2876266" cy="2157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 r:link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71" y="2582909"/>
            <a:ext cx="2900437" cy="217532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18" y="2564703"/>
            <a:ext cx="2900437" cy="21753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1" y="4691736"/>
            <a:ext cx="2876265" cy="21571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13572" y="4773225"/>
            <a:ext cx="47443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Bunch position relative to ideal RF-bucket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Adjust mean of simulated bunch position to mean of measured bunch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Within errors, perfect agreement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928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0"/>
          </p:nvPr>
        </p:nvSpPr>
        <p:spPr>
          <a:xfrm>
            <a:off x="457200" y="1139250"/>
            <a:ext cx="8379502" cy="1364104"/>
          </a:xfrm>
        </p:spPr>
        <p:txBody>
          <a:bodyPr>
            <a:norm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Losses at injection, possible sources:</a:t>
            </a:r>
          </a:p>
          <a:p>
            <a:pPr marL="1248156" lvl="1" indent="-342900">
              <a:buAutoNum type="arabicPeriod"/>
            </a:pPr>
            <a:r>
              <a:rPr lang="en-US" dirty="0" smtClean="0"/>
              <a:t>Longitudinal effects (bunch shape from PS, uncaptured PS beam,…)</a:t>
            </a:r>
          </a:p>
          <a:p>
            <a:pPr marL="1248156" lvl="1" indent="-342900">
              <a:buAutoNum type="arabicPeriod"/>
            </a:pPr>
            <a:r>
              <a:rPr lang="en-US" dirty="0" smtClean="0"/>
              <a:t>SPS LLRF system</a:t>
            </a:r>
            <a:endParaRPr lang="en-US" dirty="0"/>
          </a:p>
          <a:p>
            <a:pPr marL="342900" indent="-342900">
              <a:buAutoNum type="arabicPeriod"/>
            </a:pPr>
            <a:r>
              <a:rPr lang="en-US" dirty="0" smtClean="0"/>
              <a:t>Losses at SPS flat-bottom, possible sources:</a:t>
            </a:r>
          </a:p>
          <a:p>
            <a:pPr marL="1248156" lvl="1" indent="-342900">
              <a:buAutoNum type="arabicPeriod"/>
            </a:pPr>
            <a:r>
              <a:rPr lang="en-US" dirty="0" smtClean="0"/>
              <a:t>Momentum aperture and transverse emittance</a:t>
            </a:r>
          </a:p>
          <a:p>
            <a:pPr marL="1248156" lvl="1" indent="-342900">
              <a:buAutoNum type="arabicPeriod"/>
            </a:pPr>
            <a:r>
              <a:rPr lang="en-US" dirty="0" smtClean="0"/>
              <a:t>Full bucket (intensity effects, noise from LLRF)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52467"/>
            <a:ext cx="8226854" cy="5546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Sources of losses in the SPS</a:t>
            </a:r>
            <a:endParaRPr lang="en-GB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60761" y="4502177"/>
            <a:ext cx="23759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Simulated PS bunch in </a:t>
            </a:r>
            <a:br>
              <a:rPr lang="en-US" sz="1400" dirty="0" smtClean="0"/>
            </a:br>
            <a:r>
              <a:rPr lang="en-US" sz="1400" dirty="0" smtClean="0"/>
              <a:t>SPS RF-bucket</a:t>
            </a:r>
            <a:br>
              <a:rPr lang="en-US" sz="1400" dirty="0" smtClean="0"/>
            </a:br>
            <a:r>
              <a:rPr lang="en-US" sz="1400" dirty="0" smtClean="0"/>
              <a:t>(courtesy of A. Lasheen)</a:t>
            </a:r>
            <a:endParaRPr lang="en-GB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683" y="2623972"/>
            <a:ext cx="3912433" cy="29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09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3939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Simulation parameters</a:t>
            </a:r>
            <a:endParaRPr lang="en-GB" sz="2400" dirty="0"/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73939" y="2735705"/>
            <a:ext cx="8897188" cy="1873770"/>
          </a:xfrm>
          <a:prstGeom prst="rect">
            <a:avLst/>
          </a:prstGeom>
        </p:spPr>
        <p:txBody>
          <a:bodyPr vert="horz" lIns="34290" tIns="0" rIns="3429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different bunch distributions simulated in the PS (courtesy of A. Lasheen)</a:t>
            </a:r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/>
              <a:t>Out of the 4M macro-particles, randomly select 1M macro-particles for tracking in the SPS for each of the 72 </a:t>
            </a:r>
            <a:r>
              <a:rPr lang="en-US" dirty="0" smtClean="0"/>
              <a:t>bunches; ‘seed’ parameter determines which macro-particles are used for tracking; average simulation results for different seeds</a:t>
            </a:r>
            <a:endParaRPr lang="en-US" dirty="0"/>
          </a:p>
          <a:p>
            <a:pPr marL="1191006" lvl="1" indent="-285750">
              <a:buFont typeface="Arial" panose="020B0604020202020204" pitchFamily="34" charset="0"/>
              <a:buChar char="•"/>
            </a:pPr>
            <a:r>
              <a:rPr lang="en-US" dirty="0"/>
              <a:t>Place bunches at center of bare </a:t>
            </a:r>
            <a:r>
              <a:rPr lang="en-US" dirty="0" smtClean="0"/>
              <a:t>RF-bucket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Use ‘impedance reduction’ to model one-turn delay feedback of 200 MHz TWC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V</a:t>
            </a:r>
            <a:r>
              <a:rPr lang="en-US" baseline="-25000" dirty="0" smtClean="0"/>
              <a:t>800</a:t>
            </a:r>
            <a:r>
              <a:rPr lang="en-US" dirty="0" smtClean="0"/>
              <a:t> = 0 MV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Phase loop gain: 5e3 1/s; PL </a:t>
            </a:r>
            <a:r>
              <a:rPr lang="en-US" dirty="0"/>
              <a:t>averages over 12 bunches (hard edge)</a:t>
            </a:r>
            <a:endParaRPr lang="en-US" dirty="0" smtClean="0"/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Radial loop gain: 5e9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Frequency loop gain: 0.09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Either with full SPS impedance or with just 200 MHz TWC impedance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Initial intensity per bunch: 1.7e11 (both measurement and simulation)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smtClean="0"/>
              <a:t>Simulation parameters 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number of bins / RF-bucket (64, 128, or 256)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Frequency resolution (</a:t>
            </a:r>
            <a:r>
              <a:rPr lang="en-US" dirty="0" err="1" smtClean="0"/>
              <a:t>df</a:t>
            </a:r>
            <a:r>
              <a:rPr lang="en-US" dirty="0" smtClean="0"/>
              <a:t>= 4 </a:t>
            </a:r>
            <a:r>
              <a:rPr lang="en-US" dirty="0" err="1" smtClean="0"/>
              <a:t>f_rev</a:t>
            </a:r>
            <a:r>
              <a:rPr lang="en-US" dirty="0" smtClean="0"/>
              <a:t>)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Six different seeds for initial distribution</a:t>
            </a:r>
          </a:p>
          <a:p>
            <a:pPr marL="1119569" lvl="1" indent="-214313">
              <a:buFont typeface="Arial" panose="020B0604020202020204" pitchFamily="34" charset="0"/>
              <a:buChar char="•"/>
            </a:pPr>
            <a:r>
              <a:rPr lang="en-US" dirty="0" smtClean="0"/>
              <a:t>Number of macro-particles: 1M</a:t>
            </a:r>
            <a:endParaRPr lang="en-GB" dirty="0"/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73939" y="4844322"/>
            <a:ext cx="8897188" cy="1873770"/>
          </a:xfrm>
          <a:prstGeom prst="rect">
            <a:avLst/>
          </a:prstGeom>
        </p:spPr>
        <p:txBody>
          <a:bodyPr vert="horz" lIns="34290" tIns="0" rIns="34290" bIns="0" anchor="b">
            <a:noAutofit/>
          </a:bodyPr>
          <a:lstStyle>
            <a:lvl1pPr marL="0" indent="0" algn="l" rtl="0" eaLnBrk="1" latinLnBrk="0" hangingPunct="1">
              <a:spcBef>
                <a:spcPct val="20000"/>
              </a:spcBef>
              <a:buClr>
                <a:schemeClr val="tx1"/>
              </a:buClr>
              <a:buSzPct val="80000"/>
              <a:buFont typeface="Arial"/>
              <a:buNone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5256" indent="-4572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92708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85000"/>
              <a:buFont typeface="Arial"/>
              <a:buNone/>
              <a:defRPr kumimoji="0"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85316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9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50492" indent="-342900" algn="l" rtl="0" eaLnBrk="1" latinLnBrk="0" hangingPunct="1">
              <a:spcBef>
                <a:spcPct val="20000"/>
              </a:spcBef>
              <a:buClr>
                <a:schemeClr val="tx1"/>
              </a:buClr>
              <a:buSzPct val="100000"/>
              <a:buFont typeface="Arial"/>
              <a:buNone/>
              <a:defRPr kumimoji="0"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Calculate intensity of bunches after 1s (~43k turns) and calculate loss relative to initial intensity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0" t="3460" r="3343" b="3979"/>
          <a:stretch/>
        </p:blipFill>
        <p:spPr>
          <a:xfrm>
            <a:off x="2755047" y="4609475"/>
            <a:ext cx="2506501" cy="18359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3" t="3473" r="3402" b="3735"/>
          <a:stretch/>
        </p:blipFill>
        <p:spPr>
          <a:xfrm>
            <a:off x="183222" y="4626104"/>
            <a:ext cx="2462542" cy="180272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48899" y="471498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Distribution 2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2703" y="4714982"/>
            <a:ext cx="1531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Distribution 3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079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2467"/>
            <a:ext cx="8226854" cy="5546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LLRF loops</a:t>
            </a:r>
            <a:endParaRPr lang="en-GB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177842" y="604856"/>
            <a:ext cx="82370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Phase loop: displaces RF, such that beam phase equals synchronous phase; damps dipole oscillations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104" y="2160892"/>
            <a:ext cx="3435121" cy="257634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2973507" y="1258024"/>
                <a:ext cx="3022558" cy="9887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𝑅𝐹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acc>
                                <m:accPr>
                                  <m:chr m:val="̃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acc>
                            <m:accPr>
                              <m:chr m:val="̃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</m:e>
                      </m:nary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507" y="1258024"/>
                <a:ext cx="3022558" cy="9887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177842" y="4637726"/>
            <a:ext cx="539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Radial loop: adjust RF to keep beam orbit centered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177842" y="5088176"/>
                <a:ext cx="3966086" cy="9431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𝑅𝐿</m:t>
                          </m:r>
                        </m:sub>
                      </m:sSub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</m:oMath>
                  </m:oMathPara>
                </a14:m>
                <a:endParaRPr lang="en-US" dirty="0" smtClean="0">
                  <a:ea typeface="Cambria Math" panose="02040503050406030204" pitchFamily="18" charset="0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𝑟𝑖𝑛𝑔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</m:oMath>
                  </m:oMathPara>
                </a14:m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842" y="5088176"/>
                <a:ext cx="3966086" cy="9431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082" y="2160892"/>
            <a:ext cx="3223808" cy="241785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998060" y="2287315"/>
            <a:ext cx="14599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beam loading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564531" y="3747063"/>
            <a:ext cx="1732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beam loading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5055" y="5930403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Frequency loop: adjust RF to design frequency</a:t>
            </a:r>
            <a:endParaRPr lang="en-GB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Rectangle 15"/>
              <p:cNvSpPr/>
              <p:nvPr/>
            </p:nvSpPr>
            <p:spPr>
              <a:xfrm>
                <a:off x="70270" y="6354923"/>
                <a:ext cx="5342680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𝛿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𝑃𝐿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𝑏𝑒𝑎𝑚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𝑅𝐹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0" y="6354923"/>
                <a:ext cx="5342680" cy="381515"/>
              </a:xfrm>
              <a:prstGeom prst="rect">
                <a:avLst/>
              </a:prstGeom>
              <a:blipFill>
                <a:blip r:embed="rId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3671465" y="5534639"/>
            <a:ext cx="4621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~# </a:t>
            </a:r>
            <a:r>
              <a:rPr lang="en-US" dirty="0" err="1" smtClean="0"/>
              <a:t>macroparticles</a:t>
            </a:r>
            <a:r>
              <a:rPr lang="en-US" dirty="0" smtClean="0"/>
              <a:t> -&gt; numerically expensive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3122883" y="5758718"/>
            <a:ext cx="548582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0314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6" y="467020"/>
            <a:ext cx="3936000" cy="2952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/>
              <a:t>Instability with </a:t>
            </a:r>
            <a:r>
              <a:rPr lang="en-US" sz="2400" dirty="0" smtClean="0"/>
              <a:t>radial loop</a:t>
            </a:r>
            <a:endParaRPr lang="en-GB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923" y="467019"/>
            <a:ext cx="3936000" cy="295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2505" y="70950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0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6046402" y="70762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1980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230323" y="6329380"/>
            <a:ext cx="899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Tiny variation in initial distribution leads to five times more losses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" y="3377380"/>
            <a:ext cx="3936000" cy="2952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762" y="3373384"/>
            <a:ext cx="3936000" cy="2952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067886" y="4267369"/>
            <a:ext cx="10438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Notice</a:t>
            </a:r>
            <a:br>
              <a:rPr lang="en-US" dirty="0" smtClean="0"/>
            </a:br>
            <a:r>
              <a:rPr lang="en-US" dirty="0" smtClean="0"/>
              <a:t>different</a:t>
            </a:r>
          </a:p>
          <a:p>
            <a:r>
              <a:rPr lang="en-US" dirty="0" smtClean="0"/>
              <a:t>intensity</a:t>
            </a:r>
            <a:br>
              <a:rPr lang="en-US" dirty="0" smtClean="0"/>
            </a:br>
            <a:r>
              <a:rPr lang="en-US" dirty="0" smtClean="0"/>
              <a:t>scales!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87087" y="5462380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0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6964923" y="5462380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1980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536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Average bunch length and beam energy</a:t>
            </a:r>
            <a:endParaRPr lang="en-GB" sz="2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" y="541970"/>
            <a:ext cx="3360000" cy="25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5" y="541971"/>
            <a:ext cx="3360000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2" y="3061970"/>
            <a:ext cx="3360000" cy="25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745" y="3061970"/>
            <a:ext cx="3360000" cy="2520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72190" y="5624181"/>
            <a:ext cx="5296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 to ~400ms nearly identical behavior; 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32741" y="89416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0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732740" y="4675776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0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6278749" y="88630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1980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6278749" y="4675776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1980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719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eed1980_ImpRed_int1.7e11_V4.0_PL212b_b0ofB7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99917" y="541971"/>
            <a:ext cx="4512000" cy="3384000"/>
          </a:xfrm>
          <a:prstGeom prst="rect">
            <a:avLst/>
          </a:prstGeom>
        </p:spPr>
      </p:pic>
      <p:pic>
        <p:nvPicPr>
          <p:cNvPr id="17" name="seed0_ImpRed_int1.7e11_V4.0_PL212b_b0ofB7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17" y="541971"/>
            <a:ext cx="4512000" cy="3384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844" y="46908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0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7797622" y="469085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Seed 1980</a:t>
            </a:r>
            <a:endParaRPr lang="en-GB" dirty="0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7917" y="12972"/>
            <a:ext cx="8996122" cy="528999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smtClean="0"/>
              <a:t>Instability with radial loop: phase space animation of 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bunch</a:t>
            </a:r>
            <a:endParaRPr lang="en-GB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62328" y="3833516"/>
            <a:ext cx="7380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For seed ‘1980’, bunch center starts to oscillate at ~400ms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seed ‘1980</a:t>
            </a:r>
            <a:r>
              <a:rPr lang="en-US" dirty="0" smtClean="0"/>
              <a:t>’, ‘sub-bunch’ develops into a ‘ring’ around main core</a:t>
            </a:r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787" y="4371325"/>
            <a:ext cx="3315568" cy="24866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2328" y="5540428"/>
            <a:ext cx="49231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Changing numerical simulation parameters </a:t>
            </a:r>
            <a:br>
              <a:rPr lang="en-US" dirty="0" smtClean="0"/>
            </a:br>
            <a:r>
              <a:rPr lang="en-US" dirty="0" smtClean="0"/>
              <a:t>(# bins, frequency resolution) </a:t>
            </a:r>
            <a:r>
              <a:rPr lang="en-US" dirty="0" smtClean="0"/>
              <a:t>does not</a:t>
            </a:r>
            <a:br>
              <a:rPr lang="en-US" dirty="0" smtClean="0"/>
            </a:br>
            <a:r>
              <a:rPr lang="en-US" dirty="0" smtClean="0"/>
              <a:t>improve</a:t>
            </a:r>
            <a:r>
              <a:rPr lang="en-US" dirty="0"/>
              <a:t> </a:t>
            </a:r>
            <a:r>
              <a:rPr lang="en-US" dirty="0" smtClean="0"/>
              <a:t>stability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582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57200" y="52467"/>
            <a:ext cx="8226854" cy="554636"/>
          </a:xfrm>
          <a:prstGeom prst="rect">
            <a:avLst/>
          </a:prstGeom>
        </p:spPr>
        <p:txBody>
          <a:bodyPr vert="horz" lIns="45720" rIns="45720" anchor="ctr"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Using frequency loop</a:t>
            </a:r>
            <a:endParaRPr lang="en-GB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97" y="966465"/>
            <a:ext cx="3647039" cy="27352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7338" y="1242112"/>
            <a:ext cx="514115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Results independent of: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numerical simulation parameters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initial seed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factor 2 faster than with radial </a:t>
            </a:r>
            <a:r>
              <a:rPr lang="en-US" dirty="0" smtClean="0"/>
              <a:t>loop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-&gt; </a:t>
            </a:r>
            <a:r>
              <a:rPr lang="en-US" b="1" dirty="0"/>
              <a:t>use frequency loop in the </a:t>
            </a:r>
            <a:r>
              <a:rPr lang="en-US" b="1" dirty="0" smtClean="0"/>
              <a:t>following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SPS uses synchro-loop for </a:t>
            </a:r>
            <a:r>
              <a:rPr lang="en-US" dirty="0" smtClean="0"/>
              <a:t>protons</a:t>
            </a:r>
            <a:br>
              <a:rPr lang="en-US" dirty="0" smtClean="0"/>
            </a:br>
            <a:r>
              <a:rPr lang="en-US" dirty="0" smtClean="0"/>
              <a:t>instead </a:t>
            </a:r>
            <a:r>
              <a:rPr lang="en-US" dirty="0"/>
              <a:t>of radial loop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0"/>
          </p:nvPr>
        </p:nvSpPr>
        <p:spPr>
          <a:xfrm>
            <a:off x="247338" y="6216770"/>
            <a:ext cx="2743200" cy="419653"/>
          </a:xfrm>
        </p:spPr>
        <p:txBody>
          <a:bodyPr/>
          <a:lstStyle/>
          <a:p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47338" y="4462444"/>
            <a:ext cx="841127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Sensitivity of simulations with radial loop not completely understood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smtClean="0"/>
              <a:t>Possible reason: both phase and radial loop depend directly on beam </a:t>
            </a:r>
            <a:br>
              <a:rPr lang="en-US" dirty="0" smtClean="0"/>
            </a:br>
            <a:r>
              <a:rPr lang="en-US" dirty="0" smtClean="0"/>
              <a:t>parameters</a:t>
            </a:r>
            <a:r>
              <a:rPr lang="en-US" dirty="0"/>
              <a:t> </a:t>
            </a:r>
            <a:r>
              <a:rPr lang="en-US" dirty="0" smtClean="0"/>
              <a:t>(phase and energy); frequency loop only looks for changes in</a:t>
            </a:r>
            <a:br>
              <a:rPr lang="en-US" dirty="0" smtClean="0"/>
            </a:br>
            <a:r>
              <a:rPr lang="en-US" dirty="0" smtClean="0"/>
              <a:t>RF-frequency</a:t>
            </a:r>
            <a:endParaRPr lang="en-US" dirty="0"/>
          </a:p>
          <a:p>
            <a:endParaRPr lang="en-US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917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RNCorporate4-3">
  <a:themeElements>
    <a:clrScheme name="CERN 1">
      <a:dk1>
        <a:srgbClr val="0055A0"/>
      </a:dk1>
      <a:lt1>
        <a:sysClr val="window" lastClr="FFFFFF"/>
      </a:lt1>
      <a:dk2>
        <a:srgbClr val="0055A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CERNCorporate4-3</Template>
  <TotalTime>1557</TotalTime>
  <Words>1310</Words>
  <Application>Microsoft Office PowerPoint</Application>
  <PresentationFormat>On-screen Show (4:3)</PresentationFormat>
  <Paragraphs>187</Paragraphs>
  <Slides>24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Cambria Math</vt:lpstr>
      <vt:lpstr>Wingdings</vt:lpstr>
      <vt:lpstr>CERNCorporate4-3</vt:lpstr>
      <vt:lpstr>Losses at flat-bottom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Appendix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Losses at flat-bottom</dc:title>
  <dc:creator>Markus Schwarz</dc:creator>
  <cp:lastModifiedBy>Markus Schwarz</cp:lastModifiedBy>
  <cp:revision>49</cp:revision>
  <dcterms:created xsi:type="dcterms:W3CDTF">2018-04-23T09:55:17Z</dcterms:created>
  <dcterms:modified xsi:type="dcterms:W3CDTF">2018-04-24T11:55:32Z</dcterms:modified>
</cp:coreProperties>
</file>