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8" r:id="rId2"/>
    <p:sldId id="455" r:id="rId3"/>
    <p:sldId id="456" r:id="rId4"/>
    <p:sldId id="457" r:id="rId5"/>
    <p:sldId id="459" r:id="rId6"/>
    <p:sldId id="454" r:id="rId7"/>
    <p:sldId id="458" r:id="rId8"/>
    <p:sldId id="460" r:id="rId9"/>
    <p:sldId id="450" r:id="rId10"/>
    <p:sldId id="453" r:id="rId11"/>
    <p:sldId id="452" r:id="rId12"/>
    <p:sldId id="424" r:id="rId13"/>
    <p:sldId id="444" r:id="rId14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0000"/>
    <a:srgbClr val="0000FF"/>
    <a:srgbClr val="19D596"/>
    <a:srgbClr val="41E0F1"/>
    <a:srgbClr val="EB7DC6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5701" autoAdjust="0"/>
  </p:normalViewPr>
  <p:slideViewPr>
    <p:cSldViewPr snapToGrid="0">
      <p:cViewPr varScale="1">
        <p:scale>
          <a:sx n="136" d="100"/>
          <a:sy n="136" d="100"/>
        </p:scale>
        <p:origin x="642" y="168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2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2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2" y="3"/>
            <a:ext cx="4160520" cy="3670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520440"/>
            <a:ext cx="7680960" cy="2880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2" y="6948172"/>
            <a:ext cx="4160520" cy="3670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61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4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5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3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02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1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52AB-0279-4F27-B745-9AE7AB92DAA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61"/>
            <a:ext cx="8763034" cy="47456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10" Type="http://schemas.openxmlformats.org/officeDocument/2006/relationships/image" Target="../media/image39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10" Type="http://schemas.openxmlformats.org/officeDocument/2006/relationships/image" Target="../media/image55.png"/><Relationship Id="rId4" Type="http://schemas.openxmlformats.org/officeDocument/2006/relationships/image" Target="../media/image25.png"/><Relationship Id="rId9" Type="http://schemas.openxmlformats.org/officeDocument/2006/relationships/image" Target="../media/image54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6" Type="http://schemas.openxmlformats.org/officeDocument/2006/relationships/image" Target="../media/image17.png"/><Relationship Id="rId10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97" y="800649"/>
            <a:ext cx="7772400" cy="3235380"/>
          </a:xfr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4400" b="1" dirty="0"/>
              <a:t>Parameters of </a:t>
            </a:r>
            <a:r>
              <a:rPr lang="en-GB" sz="4400" b="1" dirty="0" smtClean="0"/>
              <a:t>the </a:t>
            </a:r>
            <a:br>
              <a:rPr lang="en-GB" sz="4400" b="1" dirty="0" smtClean="0"/>
            </a:br>
            <a:r>
              <a:rPr lang="en-GB" sz="4400" b="1" dirty="0" smtClean="0"/>
              <a:t>low-frequency </a:t>
            </a:r>
            <a:r>
              <a:rPr lang="en-GB" sz="4400" b="1" dirty="0"/>
              <a:t>capture </a:t>
            </a:r>
            <a:r>
              <a:rPr lang="en-GB" sz="4400" b="1" dirty="0" smtClean="0"/>
              <a:t>RF system</a:t>
            </a:r>
            <a:br>
              <a:rPr lang="en-GB" sz="4400" b="1" dirty="0" smtClean="0"/>
            </a:br>
            <a:r>
              <a:rPr lang="en-GB" sz="4400" b="1" dirty="0" smtClean="0"/>
              <a:t>in </a:t>
            </a:r>
            <a:r>
              <a:rPr lang="en-GB" sz="4400" b="1" dirty="0"/>
              <a:t>the SPS</a:t>
            </a:r>
            <a:r>
              <a:rPr lang="en-GB" sz="5400" b="1" dirty="0"/>
              <a:t/>
            </a:r>
            <a:br>
              <a:rPr lang="en-GB" sz="5400" b="1" dirty="0"/>
            </a:br>
            <a:r>
              <a:rPr lang="en-GB" sz="2700" b="1" dirty="0">
                <a:solidFill>
                  <a:schemeClr val="bg1"/>
                </a:solidFill>
              </a:rPr>
              <a:t>s</a:t>
            </a:r>
            <a:br>
              <a:rPr lang="en-GB" sz="2700" b="1" dirty="0">
                <a:solidFill>
                  <a:schemeClr val="bg1"/>
                </a:solidFill>
              </a:rPr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1800" dirty="0"/>
              <a:t>24</a:t>
            </a:r>
            <a:r>
              <a:rPr lang="en-GB" sz="1800" baseline="30000" dirty="0"/>
              <a:t>th</a:t>
            </a:r>
            <a:r>
              <a:rPr lang="en-GB" sz="1800" dirty="0"/>
              <a:t> of April 2018</a:t>
            </a:r>
            <a:endParaRPr lang="en-US" sz="1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689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J. </a:t>
            </a:r>
            <a:r>
              <a:rPr lang="en-US" sz="2400" dirty="0" smtClean="0"/>
              <a:t>Repond, E. Shaposhnikova</a:t>
            </a:r>
            <a:endParaRPr lang="en-US" sz="2400" i="1" dirty="0"/>
          </a:p>
        </p:txBody>
      </p:sp>
      <p:sp>
        <p:nvSpPr>
          <p:cNvPr id="5" name="ZoneTexte 4"/>
          <p:cNvSpPr txBox="1"/>
          <p:nvPr/>
        </p:nvSpPr>
        <p:spPr>
          <a:xfrm flipH="1">
            <a:off x="75584" y="5338529"/>
            <a:ext cx="9008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Acknowledgements</a:t>
            </a:r>
            <a:r>
              <a:rPr lang="fr-FR" sz="2000" dirty="0"/>
              <a:t>: </a:t>
            </a:r>
            <a:r>
              <a:rPr lang="fr-FR" sz="2000" dirty="0" smtClean="0"/>
              <a:t>A</a:t>
            </a:r>
            <a:r>
              <a:rPr lang="fr-FR" sz="2000" dirty="0"/>
              <a:t>. Lasheen, </a:t>
            </a:r>
            <a:r>
              <a:rPr lang="fr-FR" sz="2000" dirty="0" smtClean="0"/>
              <a:t>H. Damerau, P. </a:t>
            </a:r>
            <a:r>
              <a:rPr lang="fr-FR" sz="2000" dirty="0" smtClean="0"/>
              <a:t>Baudrenghien, E</a:t>
            </a:r>
            <a:r>
              <a:rPr lang="fr-FR" sz="2000" dirty="0" smtClean="0"/>
              <a:t>. Montesinos, </a:t>
            </a:r>
            <a:r>
              <a:rPr lang="fr-FR" sz="2000" dirty="0" smtClean="0"/>
              <a:t>         G</a:t>
            </a:r>
            <a:r>
              <a:rPr lang="fr-FR" sz="2000" dirty="0"/>
              <a:t>. </a:t>
            </a:r>
            <a:r>
              <a:rPr lang="fr-FR" sz="2000" dirty="0" smtClean="0"/>
              <a:t>Papotti</a:t>
            </a:r>
            <a:r>
              <a:rPr lang="en-US" sz="2000" dirty="0" smtClean="0"/>
              <a:t>, </a:t>
            </a:r>
            <a:r>
              <a:rPr lang="en-US" sz="2000" dirty="0"/>
              <a:t>BLonD dev. team.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9760" y="2934219"/>
            <a:ext cx="391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LIU-SPS </a:t>
            </a:r>
            <a:r>
              <a:rPr lang="fr-CH" dirty="0" err="1"/>
              <a:t>Beam</a:t>
            </a:r>
            <a:r>
              <a:rPr lang="fr-CH" dirty="0"/>
              <a:t> Dynamics </a:t>
            </a:r>
            <a:r>
              <a:rPr lang="fr-CH" dirty="0" err="1"/>
              <a:t>Working</a:t>
            </a:r>
            <a:r>
              <a:rPr lang="fr-CH" dirty="0"/>
              <a:t>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51" y="247886"/>
            <a:ext cx="9144000" cy="82941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Beam stability in the </a:t>
            </a:r>
            <a:r>
              <a:rPr lang="en-US" sz="4000" dirty="0" smtClean="0">
                <a:solidFill>
                  <a:schemeClr val="accent1"/>
                </a:solidFill>
              </a:rPr>
              <a:t>80 MHz </a:t>
            </a:r>
            <a:r>
              <a:rPr lang="en-US" sz="4000" dirty="0">
                <a:solidFill>
                  <a:schemeClr val="accent1"/>
                </a:solidFill>
              </a:rPr>
              <a:t>RF system</a:t>
            </a:r>
            <a:endParaRPr 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33763" y="1601700"/>
                <a:ext cx="41595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200 MHz as Landau system in BS mode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=1.1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fr-CH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0.44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MV</a:t>
                </a:r>
                <a:endParaRPr lang="fr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err="1"/>
                  <a:t>T</a:t>
                </a:r>
                <a:r>
                  <a:rPr lang="fr-CH" dirty="0" err="1" smtClean="0"/>
                  <a:t>hreshold</a:t>
                </a:r>
                <a:r>
                  <a:rPr lang="fr-CH" dirty="0" smtClean="0"/>
                  <a:t> </a:t>
                </a:r>
                <a:r>
                  <a:rPr lang="fr-CH" dirty="0" err="1"/>
                  <a:t>above</a:t>
                </a:r>
                <a:r>
                  <a:rPr lang="fr-CH" dirty="0"/>
                  <a:t> HL-LHC </a:t>
                </a:r>
                <a:r>
                  <a:rPr lang="fr-CH" dirty="0" err="1"/>
                  <a:t>intensity</a:t>
                </a:r>
                <a:r>
                  <a:rPr lang="fr-CH" dirty="0"/>
                  <a:t> but no </a:t>
                </a:r>
                <a:r>
                  <a:rPr lang="fr-CH" dirty="0" err="1"/>
                  <a:t>margin</a:t>
                </a:r>
                <a:r>
                  <a:rPr lang="fr-CH" dirty="0"/>
                  <a:t> </a:t>
                </a:r>
                <a:r>
                  <a:rPr lang="fr-CH" dirty="0" err="1"/>
                  <a:t>left</a:t>
                </a:r>
                <a:r>
                  <a:rPr lang="fr-CH" dirty="0"/>
                  <a:t> for nominal </a:t>
                </a:r>
                <a:r>
                  <a:rPr lang="fr-CH" dirty="0" err="1"/>
                  <a:t>intensity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763" y="1601700"/>
                <a:ext cx="4159534" cy="1200329"/>
              </a:xfrm>
              <a:prstGeom prst="rect">
                <a:avLst/>
              </a:prstGeom>
              <a:blipFill>
                <a:blip r:embed="rId10"/>
                <a:stretch>
                  <a:fillRect l="-1026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849114" y="2950847"/>
            <a:ext cx="3928832" cy="2978920"/>
            <a:chOff x="4695371" y="3169695"/>
            <a:chExt cx="3928832" cy="29789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" t="2374" r="2375" b="2959"/>
            <a:stretch/>
          </p:blipFill>
          <p:spPr>
            <a:xfrm>
              <a:off x="4888168" y="3391235"/>
              <a:ext cx="3718580" cy="27573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95371" y="3169695"/>
              <a:ext cx="3928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b="1" dirty="0" err="1"/>
                <a:t>Stability</a:t>
              </a:r>
              <a:r>
                <a:rPr lang="fr-CH" sz="1200" b="1" dirty="0"/>
                <a:t> </a:t>
              </a:r>
              <a:r>
                <a:rPr lang="fr-CH" sz="1200" b="1" dirty="0" err="1" smtClean="0"/>
                <a:t>treshold</a:t>
              </a:r>
              <a:r>
                <a:rPr lang="fr-CH" sz="1200" b="1" dirty="0" smtClean="0"/>
                <a:t> </a:t>
              </a:r>
              <a:r>
                <a:rPr lang="fr-CH" sz="1200" b="1" dirty="0"/>
                <a:t>in </a:t>
              </a:r>
              <a:r>
                <a:rPr lang="fr-CH" sz="1200" b="1" dirty="0" smtClean="0"/>
                <a:t>a double </a:t>
              </a:r>
              <a:r>
                <a:rPr lang="fr-CH" sz="1200" b="1" dirty="0"/>
                <a:t>RF 80 MHz + 200 </a:t>
              </a:r>
              <a:r>
                <a:rPr lang="fr-CH" sz="1200" b="1" dirty="0" smtClean="0"/>
                <a:t>MHz system</a:t>
              </a:r>
              <a:endParaRPr lang="en-US" sz="1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1156" y="2980209"/>
            <a:ext cx="3667423" cy="2920195"/>
            <a:chOff x="520850" y="2956442"/>
            <a:chExt cx="3667423" cy="29201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t="3376" r="2126" b="2792"/>
            <a:stretch/>
          </p:blipFill>
          <p:spPr>
            <a:xfrm>
              <a:off x="520850" y="3184644"/>
              <a:ext cx="3667423" cy="269199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84483" y="2956442"/>
              <a:ext cx="31401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b="1" dirty="0" err="1"/>
                <a:t>Stability</a:t>
              </a:r>
              <a:r>
                <a:rPr lang="fr-CH" sz="1200" b="1" dirty="0"/>
                <a:t> </a:t>
              </a:r>
              <a:r>
                <a:rPr lang="fr-CH" sz="1200" b="1" dirty="0" err="1" smtClean="0"/>
                <a:t>treshold</a:t>
              </a:r>
              <a:r>
                <a:rPr lang="fr-CH" sz="1200" b="1" dirty="0" smtClean="0"/>
                <a:t> in a single 80 MHz RF system</a:t>
              </a:r>
              <a:endParaRPr lang="en-US" sz="1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0251" y="1622336"/>
                <a:ext cx="45074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/>
                  <a:t>SPS </a:t>
                </a:r>
                <a:r>
                  <a:rPr lang="fr-CH" dirty="0" err="1"/>
                  <a:t>impedance</a:t>
                </a:r>
                <a:r>
                  <a:rPr lang="fr-CH" dirty="0"/>
                  <a:t> model </a:t>
                </a:r>
                <a:r>
                  <a:rPr lang="fr-CH" dirty="0" err="1"/>
                  <a:t>after</a:t>
                </a:r>
                <a:r>
                  <a:rPr lang="fr-CH" dirty="0"/>
                  <a:t> LIU </a:t>
                </a:r>
                <a:r>
                  <a:rPr lang="fr-CH" dirty="0" smtClean="0"/>
                  <a:t>upgrade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48 </a:t>
                </a:r>
                <a:r>
                  <a:rPr lang="fr-CH" dirty="0" err="1" smtClean="0"/>
                  <a:t>bunches</a:t>
                </a:r>
                <a:r>
                  <a:rPr lang="fr-CH" dirty="0" smtClean="0"/>
                  <a:t> </a:t>
                </a:r>
                <a:r>
                  <a:rPr lang="fr-CH" dirty="0" err="1"/>
                  <a:t>matched</a:t>
                </a:r>
                <a:r>
                  <a:rPr lang="fr-CH" dirty="0"/>
                  <a:t> </a:t>
                </a:r>
                <a:r>
                  <a:rPr lang="fr-CH" dirty="0" err="1"/>
                  <a:t>with</a:t>
                </a:r>
                <a:r>
                  <a:rPr lang="fr-CH" dirty="0"/>
                  <a:t> </a:t>
                </a:r>
                <a:r>
                  <a:rPr lang="fr-CH" dirty="0" err="1"/>
                  <a:t>intensity</a:t>
                </a:r>
                <a:r>
                  <a:rPr lang="fr-CH" dirty="0"/>
                  <a:t> </a:t>
                </a:r>
                <a:r>
                  <a:rPr lang="fr-CH" dirty="0" err="1"/>
                  <a:t>effects</a:t>
                </a:r>
                <a:endParaRPr lang="fr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/>
                  <a:t>10 </a:t>
                </a:r>
                <a:r>
                  <a:rPr lang="fr-CH" dirty="0" smtClean="0"/>
                  <a:t>seconds </a:t>
                </a:r>
                <a:r>
                  <a:rPr lang="fr-CH" dirty="0"/>
                  <a:t>flat </a:t>
                </a:r>
                <a:r>
                  <a:rPr lang="fr-CH" dirty="0" err="1"/>
                  <a:t>bottom</a:t>
                </a:r>
                <a:endParaRPr lang="fr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=1.1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MV for all intensities.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1" y="1622336"/>
                <a:ext cx="4507437" cy="1200329"/>
              </a:xfrm>
              <a:prstGeom prst="rect">
                <a:avLst/>
              </a:prstGeom>
              <a:blipFill>
                <a:blip r:embed="rId13"/>
                <a:stretch>
                  <a:fillRect l="-811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7315" y="1164265"/>
            <a:ext cx="415510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/>
              <a:t>Stability</a:t>
            </a:r>
            <a:r>
              <a:rPr lang="fr-CH" b="1" dirty="0"/>
              <a:t> in </a:t>
            </a:r>
            <a:r>
              <a:rPr lang="fr-CH" b="1" dirty="0" smtClean="0"/>
              <a:t>single </a:t>
            </a:r>
            <a:r>
              <a:rPr lang="fr-CH" b="1" dirty="0"/>
              <a:t>80 MHz RF system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38189" y="1162095"/>
            <a:ext cx="415510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/>
              <a:t>Stability</a:t>
            </a:r>
            <a:r>
              <a:rPr lang="fr-CH" b="1" dirty="0"/>
              <a:t> </a:t>
            </a:r>
            <a:r>
              <a:rPr lang="fr-CH" b="1" dirty="0" smtClean="0"/>
              <a:t>in </a:t>
            </a:r>
            <a:r>
              <a:rPr lang="fr-CH" b="1" dirty="0"/>
              <a:t>double 80+200 MHz RF system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5332" y="6057948"/>
                <a:ext cx="8577964" cy="36933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CH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CH" b="1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Threshold</a:t>
                </a:r>
                <a:r>
                  <a:rPr lang="fr-CH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CH" b="1" dirty="0" err="1">
                    <a:solidFill>
                      <a:schemeClr val="tx1"/>
                    </a:solidFill>
                    <a:sym typeface="Wingdings" panose="05000000000000000000" pitchFamily="2" charset="2"/>
                  </a:rPr>
                  <a:t>above</a:t>
                </a:r>
                <a:r>
                  <a:rPr lang="fr-CH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𝑵</m:t>
                        </m:r>
                      </m:e>
                      <m:sub>
                        <m:r>
                          <a:rPr lang="fr-C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(HL-LHC)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by using 200 MHz as a Landau system but </a:t>
                </a:r>
                <a:r>
                  <a:rPr lang="en-US" b="1" dirty="0">
                    <a:solidFill>
                      <a:srgbClr val="CC0099"/>
                    </a:solidFill>
                  </a:rPr>
                  <a:t>no </a:t>
                </a:r>
                <a:r>
                  <a:rPr lang="en-US" b="1" dirty="0" smtClean="0">
                    <a:solidFill>
                      <a:srgbClr val="CC0099"/>
                    </a:solidFill>
                  </a:rPr>
                  <a:t>margin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left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32" y="6057948"/>
                <a:ext cx="8577964" cy="369332"/>
              </a:xfrm>
              <a:prstGeom prst="rect">
                <a:avLst/>
              </a:prstGeom>
              <a:blipFill>
                <a:blip r:embed="rId14"/>
                <a:stretch>
                  <a:fillRect l="-567" t="-9524" b="-22222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49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37" y="207232"/>
            <a:ext cx="9144000" cy="829411"/>
          </a:xfrm>
        </p:spPr>
        <p:txBody>
          <a:bodyPr>
            <a:noAutofit/>
          </a:bodyPr>
          <a:lstStyle/>
          <a:p>
            <a:r>
              <a:rPr lang="fr-CH" sz="4000" dirty="0">
                <a:solidFill>
                  <a:schemeClr val="accent1"/>
                </a:solidFill>
              </a:rPr>
              <a:t>Transfer </a:t>
            </a:r>
            <a:r>
              <a:rPr lang="fr-CH" sz="4000" dirty="0" smtClean="0">
                <a:solidFill>
                  <a:schemeClr val="accent1"/>
                </a:solidFill>
              </a:rPr>
              <a:t>to the 200 </a:t>
            </a:r>
            <a:r>
              <a:rPr lang="fr-CH" sz="4000" dirty="0">
                <a:solidFill>
                  <a:schemeClr val="accent1"/>
                </a:solidFill>
              </a:rPr>
              <a:t>MHz RF </a:t>
            </a:r>
            <a:r>
              <a:rPr lang="fr-CH" sz="4000" dirty="0" smtClean="0">
                <a:solidFill>
                  <a:schemeClr val="accent1"/>
                </a:solidFill>
              </a:rPr>
              <a:t>system</a:t>
            </a:r>
            <a:br>
              <a:rPr lang="fr-CH" sz="4000" dirty="0" smtClean="0">
                <a:solidFill>
                  <a:schemeClr val="accent1"/>
                </a:solidFill>
              </a:rPr>
            </a:br>
            <a:r>
              <a:rPr lang="fr-CH" sz="4000" dirty="0" err="1" smtClean="0">
                <a:solidFill>
                  <a:schemeClr val="accent1"/>
                </a:solidFill>
              </a:rPr>
              <a:t>with</a:t>
            </a:r>
            <a:r>
              <a:rPr lang="fr-CH" sz="4000" dirty="0" smtClean="0">
                <a:solidFill>
                  <a:schemeClr val="accent1"/>
                </a:solidFill>
              </a:rPr>
              <a:t> </a:t>
            </a:r>
            <a:r>
              <a:rPr lang="fr-CH" sz="4000" dirty="0" err="1" smtClean="0">
                <a:solidFill>
                  <a:schemeClr val="accent1"/>
                </a:solidFill>
              </a:rPr>
              <a:t>intensity</a:t>
            </a:r>
            <a:r>
              <a:rPr lang="fr-CH" sz="4000" dirty="0" smtClean="0">
                <a:solidFill>
                  <a:schemeClr val="accent1"/>
                </a:solidFill>
              </a:rPr>
              <a:t> </a:t>
            </a:r>
            <a:r>
              <a:rPr lang="fr-CH" sz="4000" dirty="0" err="1" smtClean="0">
                <a:solidFill>
                  <a:schemeClr val="accent1"/>
                </a:solidFill>
              </a:rPr>
              <a:t>effects</a:t>
            </a:r>
            <a:endParaRPr 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170" y="1218353"/>
                <a:ext cx="5073362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smtClean="0"/>
                  <a:t>Particles not </a:t>
                </a:r>
                <a:r>
                  <a:rPr lang="fr-CH" dirty="0" err="1" smtClean="0"/>
                  <a:t>captured</a:t>
                </a:r>
                <a:r>
                  <a:rPr lang="fr-CH" dirty="0" smtClean="0"/>
                  <a:t> in main 200 MHz RF </a:t>
                </a:r>
                <a:r>
                  <a:rPr lang="fr-CH" dirty="0" err="1" smtClean="0"/>
                  <a:t>bucket</a:t>
                </a:r>
                <a:r>
                  <a:rPr lang="fr-CH" dirty="0" smtClean="0"/>
                  <a:t> </a:t>
                </a:r>
                <a:r>
                  <a:rPr lang="fr-CH" dirty="0" err="1"/>
                  <a:t>create</a:t>
                </a:r>
                <a:r>
                  <a:rPr lang="fr-CH" dirty="0"/>
                  <a:t> </a:t>
                </a:r>
                <a:r>
                  <a:rPr lang="fr-CH" dirty="0">
                    <a:solidFill>
                      <a:srgbClr val="CC0099"/>
                    </a:solidFill>
                  </a:rPr>
                  <a:t>satellite </a:t>
                </a:r>
                <a:r>
                  <a:rPr lang="fr-CH" dirty="0" err="1" smtClean="0">
                    <a:solidFill>
                      <a:srgbClr val="CC0099"/>
                    </a:solidFill>
                  </a:rPr>
                  <a:t>bunches</a:t>
                </a:r>
                <a:r>
                  <a:rPr lang="fr-CH" dirty="0" smtClean="0">
                    <a:solidFill>
                      <a:srgbClr val="CC0099"/>
                    </a:solidFill>
                  </a:rPr>
                  <a:t>, </a:t>
                </a:r>
                <a:r>
                  <a:rPr lang="fr-CH" dirty="0" err="1">
                    <a:sym typeface="Wingdings" panose="05000000000000000000" pitchFamily="2" charset="2"/>
                  </a:rPr>
                  <a:t>h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armful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>
                    <a:sym typeface="Wingdings" panose="05000000000000000000" pitchFamily="2" charset="2"/>
                  </a:rPr>
                  <a:t>for </a:t>
                </a:r>
                <a:r>
                  <a:rPr lang="fr-CH" dirty="0" smtClean="0">
                    <a:sym typeface="Wingdings" panose="05000000000000000000" pitchFamily="2" charset="2"/>
                  </a:rPr>
                  <a:t>LHC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already</a:t>
                </a:r>
                <a:r>
                  <a:rPr lang="fr-CH" dirty="0" smtClean="0">
                    <a:sym typeface="Wingdings" panose="05000000000000000000" pitchFamily="2" charset="2"/>
                  </a:rPr>
                  <a:t> at an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intensity</a:t>
                </a:r>
                <a:r>
                  <a:rPr lang="fr-CH" dirty="0" smtClean="0">
                    <a:sym typeface="Wingdings" panose="05000000000000000000" pitchFamily="2" charset="2"/>
                  </a:rPr>
                  <a:t> ratio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CH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err="1" smtClean="0"/>
                  <a:t>Larger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losses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observed</a:t>
                </a:r>
                <a:r>
                  <a:rPr lang="fr-CH" dirty="0" smtClean="0"/>
                  <a:t> for voltages </a:t>
                </a:r>
                <a:r>
                  <a:rPr lang="fr-CH" dirty="0" err="1" smtClean="0"/>
                  <a:t>above</a:t>
                </a:r>
                <a:r>
                  <a:rPr lang="fr-CH" dirty="0" smtClean="0"/>
                  <a:t> the </a:t>
                </a:r>
                <a:r>
                  <a:rPr lang="fr-CH" dirty="0" err="1" smtClean="0"/>
                  <a:t>matched</a:t>
                </a:r>
                <a:r>
                  <a:rPr lang="fr-CH" dirty="0" smtClean="0"/>
                  <a:t> value of 1.15 MV at capture (filament.)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err="1" smtClean="0"/>
                  <a:t>Assumptions</a:t>
                </a:r>
                <a:r>
                  <a:rPr lang="fr-CH" dirty="0" smtClean="0"/>
                  <a:t> on the </a:t>
                </a:r>
                <a:r>
                  <a:rPr lang="fr-CH" dirty="0" err="1" smtClean="0">
                    <a:solidFill>
                      <a:srgbClr val="CC0099"/>
                    </a:solidFill>
                  </a:rPr>
                  <a:t>tails</a:t>
                </a:r>
                <a:r>
                  <a:rPr lang="fr-CH" dirty="0" smtClean="0">
                    <a:solidFill>
                      <a:srgbClr val="CC0099"/>
                    </a:solidFill>
                  </a:rPr>
                  <a:t> of the PS </a:t>
                </a:r>
                <a:r>
                  <a:rPr lang="fr-CH" dirty="0" err="1" smtClean="0">
                    <a:solidFill>
                      <a:srgbClr val="CC0099"/>
                    </a:solidFill>
                  </a:rPr>
                  <a:t>bunch</a:t>
                </a:r>
                <a:r>
                  <a:rPr lang="fr-CH" dirty="0" smtClean="0">
                    <a:solidFill>
                      <a:srgbClr val="CC0099"/>
                    </a:solidFill>
                  </a:rPr>
                  <a:t> </a:t>
                </a:r>
                <a:r>
                  <a:rPr lang="fr-CH" dirty="0" smtClean="0"/>
                  <a:t>distribution are crucial</a:t>
                </a:r>
              </a:p>
              <a:p>
                <a:pPr lvl="1"/>
                <a:r>
                  <a:rPr lang="fr-CH" dirty="0" smtClean="0">
                    <a:sym typeface="Wingdings" panose="05000000000000000000" pitchFamily="2" charset="2"/>
                  </a:rPr>
                  <a:t> </a:t>
                </a:r>
                <a:r>
                  <a:rPr lang="fr-CH" dirty="0" smtClean="0"/>
                  <a:t>Can change </a:t>
                </a:r>
                <a:r>
                  <a:rPr lang="fr-CH" dirty="0" err="1" smtClean="0"/>
                  <a:t>losses</a:t>
                </a:r>
                <a:r>
                  <a:rPr lang="fr-CH" dirty="0" smtClean="0"/>
                  <a:t> by an </a:t>
                </a:r>
                <a:r>
                  <a:rPr lang="fr-CH" dirty="0" err="1" smtClean="0"/>
                  <a:t>order</a:t>
                </a:r>
                <a:r>
                  <a:rPr lang="fr-CH" dirty="0" smtClean="0"/>
                  <a:t> of magnitude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err="1" smtClean="0"/>
                  <a:t>Bunches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centred</a:t>
                </a:r>
                <a:r>
                  <a:rPr lang="fr-CH" dirty="0" smtClean="0"/>
                  <a:t> in RF </a:t>
                </a:r>
                <a:r>
                  <a:rPr lang="fr-CH" dirty="0" err="1" smtClean="0"/>
                  <a:t>bucket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intensity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effects</a:t>
                </a:r>
                <a:r>
                  <a:rPr lang="fr-CH" dirty="0"/>
                  <a:t> </a:t>
                </a:r>
                <a:r>
                  <a:rPr lang="fr-CH" dirty="0" smtClean="0">
                    <a:sym typeface="Wingdings" panose="05000000000000000000" pitchFamily="2" charset="2"/>
                  </a:rPr>
                  <a:t>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Lowest</a:t>
                </a:r>
                <a:r>
                  <a:rPr lang="fr-CH" dirty="0" smtClean="0">
                    <a:sym typeface="Wingdings" panose="05000000000000000000" pitchFamily="2" charset="2"/>
                  </a:rPr>
                  <a:t> value of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losses</a:t>
                </a:r>
                <a:endParaRPr lang="fr-CH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dirty="0" err="1" smtClean="0">
                    <a:sym typeface="Wingdings" panose="05000000000000000000" pitchFamily="2" charset="2"/>
                  </a:rPr>
                  <a:t>Preliminary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analysis</a:t>
                </a:r>
                <a:r>
                  <a:rPr lang="fr-CH" dirty="0" smtClean="0">
                    <a:sym typeface="Wingdings" panose="05000000000000000000" pitchFamily="2" charset="2"/>
                  </a:rPr>
                  <a:t>,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study</a:t>
                </a:r>
                <a:r>
                  <a:rPr lang="fr-CH" dirty="0" smtClean="0">
                    <a:sym typeface="Wingdings" panose="05000000000000000000" pitchFamily="2" charset="2"/>
                  </a:rPr>
                  <a:t> of PS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bunch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tails</a:t>
                </a:r>
                <a:r>
                  <a:rPr lang="fr-CH" dirty="0" smtClean="0">
                    <a:sym typeface="Wingdings" panose="05000000000000000000" pitchFamily="2" charset="2"/>
                  </a:rPr>
                  <a:t>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necessary</a:t>
                </a:r>
                <a:r>
                  <a:rPr lang="fr-CH" dirty="0" smtClean="0">
                    <a:sym typeface="Wingdings" panose="05000000000000000000" pitchFamily="2" charset="2"/>
                  </a:rPr>
                  <a:t> to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determine</a:t>
                </a:r>
                <a:r>
                  <a:rPr lang="fr-CH" dirty="0" smtClean="0">
                    <a:sym typeface="Wingdings" panose="05000000000000000000" pitchFamily="2" charset="2"/>
                  </a:rPr>
                  <a:t> the gain of </a:t>
                </a:r>
                <a:r>
                  <a:rPr lang="fr-CH" dirty="0" err="1" smtClean="0">
                    <a:sym typeface="Wingdings" panose="05000000000000000000" pitchFamily="2" charset="2"/>
                  </a:rPr>
                  <a:t>such</a:t>
                </a:r>
                <a:r>
                  <a:rPr lang="fr-CH" dirty="0" smtClean="0">
                    <a:sym typeface="Wingdings" panose="05000000000000000000" pitchFamily="2" charset="2"/>
                  </a:rPr>
                  <a:t> a system</a:t>
                </a:r>
                <a:endParaRPr lang="fr-CH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0" y="1218353"/>
                <a:ext cx="5073362" cy="4801314"/>
              </a:xfrm>
              <a:prstGeom prst="rect">
                <a:avLst/>
              </a:prstGeom>
              <a:blipFill>
                <a:blip r:embed="rId3"/>
                <a:stretch>
                  <a:fillRect l="-721" t="-762" r="-721" b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216506" y="933372"/>
            <a:ext cx="3834914" cy="2327077"/>
            <a:chOff x="4846792" y="902663"/>
            <a:chExt cx="3834914" cy="2327077"/>
          </a:xfrm>
        </p:grpSpPr>
        <p:grpSp>
          <p:nvGrpSpPr>
            <p:cNvPr id="10" name="Group 9"/>
            <p:cNvGrpSpPr/>
            <p:nvPr/>
          </p:nvGrpSpPr>
          <p:grpSpPr>
            <a:xfrm>
              <a:off x="5144327" y="902663"/>
              <a:ext cx="3537379" cy="2327077"/>
              <a:chOff x="5060585" y="1002404"/>
              <a:chExt cx="3537379" cy="232707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1" t="3468" r="2229" b="2783"/>
              <a:stretch/>
            </p:blipFill>
            <p:spPr>
              <a:xfrm>
                <a:off x="5401461" y="1244722"/>
                <a:ext cx="2855626" cy="2084759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060585" y="1002404"/>
                <a:ext cx="35373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00" b="1" dirty="0" err="1" smtClean="0"/>
                  <a:t>Typical</a:t>
                </a:r>
                <a:r>
                  <a:rPr lang="fr-CH" sz="1200" b="1" dirty="0" smtClean="0"/>
                  <a:t> voltage </a:t>
                </a:r>
                <a:r>
                  <a:rPr lang="fr-CH" sz="1200" b="1" dirty="0"/>
                  <a:t>program for </a:t>
                </a:r>
                <a:r>
                  <a:rPr lang="fr-CH" sz="1200" b="1" dirty="0" err="1"/>
                  <a:t>re-bucketing</a:t>
                </a:r>
                <a:r>
                  <a:rPr lang="fr-CH" sz="1200" b="1" dirty="0"/>
                  <a:t> in 200 MHz</a:t>
                </a:r>
                <a:endParaRPr lang="en-US" sz="1200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846792" y="2337119"/>
                  <a:ext cx="502247" cy="318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CH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H" sz="1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sz="12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sub>
                          <m:sup>
                            <m:r>
                              <a:rPr lang="fr-CH" sz="1200" b="0" i="1" smtClean="0">
                                <a:latin typeface="Cambria Math" panose="02040503050406030204" pitchFamily="18" charset="0"/>
                              </a:rPr>
                              <m:t>𝑖𝑛𝑗</m:t>
                            </m:r>
                          </m:sup>
                        </m:sSub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792" y="2337119"/>
                  <a:ext cx="502247" cy="31835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46792" y="2074881"/>
                  <a:ext cx="50224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CH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H" sz="1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CH" sz="1200" b="0" i="1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sub>
                          <m:sup>
                            <m:r>
                              <a:rPr lang="fr-CH" sz="12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p>
                        </m:sSub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792" y="2074881"/>
                  <a:ext cx="502247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 flipH="1">
              <a:off x="5310684" y="2256437"/>
              <a:ext cx="107007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310684" y="2496298"/>
              <a:ext cx="70845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44267" y="6056657"/>
                <a:ext cx="8828783" cy="369332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CH" b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𝑽</m:t>
                        </m:r>
                      </m:e>
                      <m:sub>
                        <m:r>
                          <a:rPr lang="fr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𝟖𝟎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might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reach </a:t>
                </a:r>
                <a:r>
                  <a:rPr lang="en-US" b="1" dirty="0" smtClean="0">
                    <a:solidFill>
                      <a:srgbClr val="CC0099"/>
                    </a:solidFill>
                  </a:rPr>
                  <a:t>3 MV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, additional study of effects of the tails/mismatch on losses needed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67" y="6056657"/>
                <a:ext cx="8828783" cy="369332"/>
              </a:xfrm>
              <a:prstGeom prst="rect">
                <a:avLst/>
              </a:prstGeom>
              <a:blipFill>
                <a:blip r:embed="rId11"/>
                <a:stretch>
                  <a:fillRect l="-551" t="-9524" r="-276" b="-22222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5592409" y="3191191"/>
            <a:ext cx="3380641" cy="2836018"/>
            <a:chOff x="5592409" y="3389736"/>
            <a:chExt cx="3380641" cy="2836018"/>
          </a:xfrm>
        </p:grpSpPr>
        <p:grpSp>
          <p:nvGrpSpPr>
            <p:cNvPr id="27" name="Group 26"/>
            <p:cNvGrpSpPr/>
            <p:nvPr/>
          </p:nvGrpSpPr>
          <p:grpSpPr>
            <a:xfrm>
              <a:off x="5592409" y="3389736"/>
              <a:ext cx="3380641" cy="2836018"/>
              <a:chOff x="5367145" y="3652322"/>
              <a:chExt cx="3380641" cy="283601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367145" y="3652322"/>
                <a:ext cx="3380641" cy="2836018"/>
                <a:chOff x="5367145" y="3652322"/>
                <a:chExt cx="3380641" cy="2836018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59" t="2853" r="951" b="2400"/>
                <a:stretch/>
              </p:blipFill>
              <p:spPr>
                <a:xfrm>
                  <a:off x="5367145" y="4029265"/>
                  <a:ext cx="3380641" cy="2459075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5943589" y="3652322"/>
                      <a:ext cx="2635593" cy="50770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fr-CH" sz="1200" b="1" dirty="0" smtClean="0"/>
                        <a:t>Losses</a:t>
                      </a:r>
                      <a:r>
                        <a:rPr lang="fr-CH" sz="1200" b="1" dirty="0"/>
                        <a:t> </a:t>
                      </a:r>
                      <a:r>
                        <a:rPr lang="fr-CH" sz="1200" b="1" dirty="0" err="1" smtClean="0"/>
                        <a:t>from</a:t>
                      </a:r>
                      <a:r>
                        <a:rPr lang="fr-CH" sz="1200" b="1" dirty="0" smtClean="0"/>
                        <a:t> main 200 MHz RF </a:t>
                      </a:r>
                      <a:r>
                        <a:rPr lang="fr-CH" sz="1200" b="1" dirty="0" err="1" smtClean="0"/>
                        <a:t>bucket</a:t>
                      </a:r>
                      <a:endParaRPr lang="fr-CH" sz="1200" b="1" dirty="0"/>
                    </a:p>
                    <a:p>
                      <a:pPr algn="ctr"/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𝟖𝟎</m:t>
                              </m:r>
                            </m:sub>
                            <m:sup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𝒊𝒏𝒋</m:t>
                              </m:r>
                            </m:sup>
                          </m:sSubSup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a14:m>
                      <a:r>
                        <a:rPr lang="en-US" sz="1200" b="1" dirty="0" smtClean="0"/>
                        <a:t> MV,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fr-CH" sz="1200" b="1" i="1" smtClean="0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sup>
                          </m:sSup>
                        </m:oMath>
                      </a14:m>
                      <a:r>
                        <a:rPr lang="en-US" sz="1200" b="1" dirty="0" smtClean="0"/>
                        <a:t> ppb</a:t>
                      </a:r>
                      <a:endParaRPr lang="en-US" sz="1200" b="1" dirty="0"/>
                    </a:p>
                  </p:txBody>
                </p:sp>
              </mc:Choice>
              <mc:Fallback xmlns=""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43589" y="3652322"/>
                      <a:ext cx="2635593" cy="50770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59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5629653" y="5899868"/>
                <a:ext cx="294980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7397017" y="5647830"/>
                <a:ext cx="11824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00" dirty="0" err="1" smtClean="0"/>
                  <a:t>Harmful</a:t>
                </a:r>
                <a:r>
                  <a:rPr lang="fr-CH" sz="1200" dirty="0" smtClean="0"/>
                  <a:t> for LHC</a:t>
                </a:r>
                <a:endParaRPr lang="en-US" sz="1200" dirty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H="1" flipV="1">
              <a:off x="6215436" y="4770476"/>
              <a:ext cx="19149" cy="7861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222714" y="4634416"/>
              <a:ext cx="23278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/>
                <a:t>Factor 4 </a:t>
              </a:r>
              <a:r>
                <a:rPr lang="fr-CH" sz="1200" dirty="0" err="1" smtClean="0"/>
                <a:t>increase</a:t>
              </a:r>
              <a:r>
                <a:rPr lang="fr-CH" sz="1200" dirty="0" smtClean="0"/>
                <a:t> </a:t>
              </a:r>
              <a:r>
                <a:rPr lang="fr-CH" sz="1200" dirty="0" err="1" smtClean="0"/>
                <a:t>with</a:t>
              </a:r>
              <a:r>
                <a:rPr lang="fr-CH" sz="1200" dirty="0" smtClean="0"/>
                <a:t> </a:t>
              </a:r>
              <a:r>
                <a:rPr lang="fr-CH" sz="1200" dirty="0" err="1" smtClean="0"/>
                <a:t>larger</a:t>
              </a:r>
              <a:r>
                <a:rPr lang="fr-CH" sz="1200" dirty="0" smtClean="0"/>
                <a:t> </a:t>
              </a:r>
              <a:r>
                <a:rPr lang="fr-CH" sz="1200" dirty="0" err="1" smtClean="0"/>
                <a:t>tails</a:t>
              </a:r>
              <a:r>
                <a:rPr lang="fr-CH" sz="1200" dirty="0" smtClean="0"/>
                <a:t> !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5043783"/>
                  </p:ext>
                </p:extLst>
              </p:nvPr>
            </p:nvGraphicFramePr>
            <p:xfrm>
              <a:off x="456273" y="2298411"/>
              <a:ext cx="4364546" cy="10058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6490">
                      <a:extLst>
                        <a:ext uri="{9D8B030D-6E8A-4147-A177-3AD203B41FA5}">
                          <a16:colId xmlns:a16="http://schemas.microsoft.com/office/drawing/2014/main" val="3350034264"/>
                        </a:ext>
                      </a:extLst>
                    </a:gridCol>
                    <a:gridCol w="447992">
                      <a:extLst>
                        <a:ext uri="{9D8B030D-6E8A-4147-A177-3AD203B41FA5}">
                          <a16:colId xmlns:a16="http://schemas.microsoft.com/office/drawing/2014/main" val="1187382188"/>
                        </a:ext>
                      </a:extLst>
                    </a:gridCol>
                    <a:gridCol w="1503680">
                      <a:extLst>
                        <a:ext uri="{9D8B030D-6E8A-4147-A177-3AD203B41FA5}">
                          <a16:colId xmlns:a16="http://schemas.microsoft.com/office/drawing/2014/main" val="4251573806"/>
                        </a:ext>
                      </a:extLst>
                    </a:gridCol>
                    <a:gridCol w="1036384">
                      <a:extLst>
                        <a:ext uri="{9D8B030D-6E8A-4147-A177-3AD203B41FA5}">
                          <a16:colId xmlns:a16="http://schemas.microsoft.com/office/drawing/2014/main" val="3156163404"/>
                        </a:ext>
                      </a:extLst>
                    </a:gridCol>
                  </a:tblGrid>
                  <a:tr h="396241">
                    <a:tc>
                      <a:txBody>
                        <a:bodyPr/>
                        <a:lstStyle/>
                        <a:p>
                          <a:r>
                            <a:rPr lang="fr-CH" sz="1400" dirty="0" err="1" smtClean="0"/>
                            <a:t>Emittance</a:t>
                          </a:r>
                          <a:r>
                            <a:rPr lang="fr-CH" sz="1400" baseline="0" dirty="0" smtClean="0"/>
                            <a:t> [</a:t>
                          </a:r>
                          <a:r>
                            <a:rPr lang="fr-CH" sz="1400" baseline="0" dirty="0" err="1" smtClean="0"/>
                            <a:t>eVs</a:t>
                          </a:r>
                          <a:r>
                            <a:rPr lang="fr-CH" sz="1400" baseline="0" dirty="0" smtClean="0"/>
                            <a:t>]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CH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sz="1400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fr-CH" sz="14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fr-CH" sz="1400" b="1" i="1" smtClean="0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oMath>
                          </a14:m>
                          <a:r>
                            <a:rPr lang="en-US" sz="1400" dirty="0" smtClean="0"/>
                            <a:t> in</a:t>
                          </a:r>
                          <a:r>
                            <a:rPr lang="en-US" sz="1400" baseline="0" dirty="0" smtClean="0"/>
                            <a:t> 200 MHz [ns]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fr-CH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CH" sz="1400" b="1" i="1" smtClean="0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CH" sz="1400" b="1" i="1" smtClean="0">
                                      <a:latin typeface="Cambria Math" panose="02040503050406030204" pitchFamily="18" charset="0"/>
                                    </a:rPr>
                                    <m:t>𝟖𝟎</m:t>
                                  </m:r>
                                </m:sub>
                                <m:sup>
                                  <m:r>
                                    <a:rPr lang="fr-CH" sz="1400" b="1" i="1" smtClean="0"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400" dirty="0" smtClean="0"/>
                            <a:t> [MV]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5073227"/>
                      </a:ext>
                    </a:extLst>
                  </a:tr>
                  <a:tr h="2601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0.35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0.8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2.9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1.9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3341093"/>
                      </a:ext>
                    </a:extLst>
                  </a:tr>
                  <a:tr h="2648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0.42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0.8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2.9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2.7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6415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5043783"/>
                  </p:ext>
                </p:extLst>
              </p:nvPr>
            </p:nvGraphicFramePr>
            <p:xfrm>
              <a:off x="456273" y="2298411"/>
              <a:ext cx="4364546" cy="10058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6490">
                      <a:extLst>
                        <a:ext uri="{9D8B030D-6E8A-4147-A177-3AD203B41FA5}">
                          <a16:colId xmlns:a16="http://schemas.microsoft.com/office/drawing/2014/main" val="3350034264"/>
                        </a:ext>
                      </a:extLst>
                    </a:gridCol>
                    <a:gridCol w="447992">
                      <a:extLst>
                        <a:ext uri="{9D8B030D-6E8A-4147-A177-3AD203B41FA5}">
                          <a16:colId xmlns:a16="http://schemas.microsoft.com/office/drawing/2014/main" val="1187382188"/>
                        </a:ext>
                      </a:extLst>
                    </a:gridCol>
                    <a:gridCol w="1503680">
                      <a:extLst>
                        <a:ext uri="{9D8B030D-6E8A-4147-A177-3AD203B41FA5}">
                          <a16:colId xmlns:a16="http://schemas.microsoft.com/office/drawing/2014/main" val="4251573806"/>
                        </a:ext>
                      </a:extLst>
                    </a:gridCol>
                    <a:gridCol w="1036384">
                      <a:extLst>
                        <a:ext uri="{9D8B030D-6E8A-4147-A177-3AD203B41FA5}">
                          <a16:colId xmlns:a16="http://schemas.microsoft.com/office/drawing/2014/main" val="3156163404"/>
                        </a:ext>
                      </a:extLst>
                    </a:gridCol>
                  </a:tblGrid>
                  <a:tr h="396241">
                    <a:tc>
                      <a:txBody>
                        <a:bodyPr/>
                        <a:lstStyle/>
                        <a:p>
                          <a:r>
                            <a:rPr lang="fr-CH" sz="1400" dirty="0" err="1" smtClean="0"/>
                            <a:t>Emittance</a:t>
                          </a:r>
                          <a:r>
                            <a:rPr lang="fr-CH" sz="1400" baseline="0" dirty="0" smtClean="0"/>
                            <a:t> [</a:t>
                          </a:r>
                          <a:r>
                            <a:rPr lang="fr-CH" sz="1400" baseline="0" dirty="0" err="1" smtClean="0"/>
                            <a:t>eVs</a:t>
                          </a:r>
                          <a:r>
                            <a:rPr lang="fr-CH" sz="1400" baseline="0" dirty="0" smtClean="0"/>
                            <a:t>]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306757" t="-3077" r="-568919" b="-1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21862" t="-3077" r="-70445" b="-1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322353" t="-3077" r="-2353" b="-17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507322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0.35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0.8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2.9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1.9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334109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0.42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0.8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2.9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400" dirty="0" smtClean="0"/>
                            <a:t>2.7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6415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925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173" y="198783"/>
            <a:ext cx="9144000" cy="73152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Conclusion and future work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429" y="1256306"/>
            <a:ext cx="835714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err="1" smtClean="0"/>
              <a:t>Only</a:t>
            </a:r>
            <a:r>
              <a:rPr lang="fr-CH" sz="2400" dirty="0" smtClean="0"/>
              <a:t> a 80 </a:t>
            </a:r>
            <a:r>
              <a:rPr lang="fr-CH" sz="2400" dirty="0"/>
              <a:t>MHz RF </a:t>
            </a:r>
            <a:r>
              <a:rPr lang="fr-CH" sz="2400" dirty="0" smtClean="0"/>
              <a:t>system </a:t>
            </a:r>
            <a:r>
              <a:rPr lang="fr-CH" sz="2400" dirty="0" err="1"/>
              <a:t>is</a:t>
            </a:r>
            <a:r>
              <a:rPr lang="fr-CH" sz="2400" dirty="0"/>
              <a:t> </a:t>
            </a:r>
            <a:r>
              <a:rPr lang="fr-CH" sz="2400" dirty="0" err="1"/>
              <a:t>suitable</a:t>
            </a:r>
            <a:r>
              <a:rPr lang="fr-CH" sz="2400" dirty="0"/>
              <a:t> on SPS flat </a:t>
            </a:r>
            <a:r>
              <a:rPr lang="fr-CH" sz="2400" dirty="0" err="1"/>
              <a:t>bottom</a:t>
            </a: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err="1" smtClean="0"/>
              <a:t>Stability</a:t>
            </a:r>
            <a:r>
              <a:rPr lang="fr-CH" sz="2400" dirty="0" smtClean="0"/>
              <a:t> </a:t>
            </a:r>
            <a:r>
              <a:rPr lang="fr-CH" sz="2400" dirty="0" err="1"/>
              <a:t>with</a:t>
            </a:r>
            <a:r>
              <a:rPr lang="fr-CH" sz="2400" dirty="0"/>
              <a:t> 200 MHz as Landau system </a:t>
            </a:r>
            <a:r>
              <a:rPr lang="fr-CH" sz="2400" dirty="0" err="1"/>
              <a:t>sufficient</a:t>
            </a:r>
            <a:r>
              <a:rPr lang="fr-CH" sz="2400" dirty="0"/>
              <a:t> but no </a:t>
            </a:r>
            <a:r>
              <a:rPr lang="fr-CH" sz="2400" dirty="0" err="1"/>
              <a:t>margin</a:t>
            </a:r>
            <a:r>
              <a:rPr lang="fr-CH" sz="2400" dirty="0"/>
              <a:t> </a:t>
            </a:r>
            <a:r>
              <a:rPr lang="fr-CH" sz="2400" dirty="0" err="1"/>
              <a:t>left</a:t>
            </a:r>
            <a:r>
              <a:rPr lang="fr-CH" sz="2400" dirty="0"/>
              <a:t> for nominal </a:t>
            </a:r>
            <a:r>
              <a:rPr lang="fr-CH" sz="2400" dirty="0" err="1" smtClean="0"/>
              <a:t>emittance</a:t>
            </a:r>
            <a:endParaRPr lang="fr-CH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smtClean="0"/>
              <a:t>The 80 MHz voltage </a:t>
            </a:r>
            <a:r>
              <a:rPr lang="fr-CH" sz="2400" dirty="0" err="1" smtClean="0"/>
              <a:t>might</a:t>
            </a:r>
            <a:r>
              <a:rPr lang="fr-CH" sz="2400" dirty="0" smtClean="0"/>
              <a:t> </a:t>
            </a:r>
            <a:r>
              <a:rPr lang="fr-CH" sz="2400" dirty="0" err="1" smtClean="0"/>
              <a:t>reach</a:t>
            </a:r>
            <a:r>
              <a:rPr lang="fr-CH" sz="2400" dirty="0" smtClean="0"/>
              <a:t> a voltage </a:t>
            </a:r>
            <a:r>
              <a:rPr lang="fr-CH" sz="2400" dirty="0" err="1" smtClean="0"/>
              <a:t>above</a:t>
            </a:r>
            <a:r>
              <a:rPr lang="fr-CH" sz="2400" dirty="0" smtClean="0"/>
              <a:t> 3 MV to </a:t>
            </a:r>
            <a:r>
              <a:rPr lang="fr-CH" sz="2400" dirty="0" err="1" smtClean="0"/>
              <a:t>limit</a:t>
            </a:r>
            <a:r>
              <a:rPr lang="fr-CH" sz="2400" dirty="0" smtClean="0"/>
              <a:t> the </a:t>
            </a:r>
            <a:r>
              <a:rPr lang="fr-CH" sz="2400" dirty="0" smtClean="0"/>
              <a:t>population</a:t>
            </a:r>
            <a:r>
              <a:rPr lang="fr-CH" sz="2400" dirty="0" smtClean="0"/>
              <a:t> </a:t>
            </a:r>
            <a:r>
              <a:rPr lang="fr-CH" sz="2400" dirty="0" smtClean="0"/>
              <a:t>of satellite </a:t>
            </a:r>
            <a:r>
              <a:rPr lang="fr-CH" sz="2400" dirty="0" err="1" smtClean="0"/>
              <a:t>bunches</a:t>
            </a:r>
            <a:endParaRPr lang="fr-CH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H" sz="2000" dirty="0" smtClean="0"/>
              <a:t>More satellites </a:t>
            </a:r>
            <a:r>
              <a:rPr lang="fr-CH" sz="2000" dirty="0" err="1" smtClean="0"/>
              <a:t>expected</a:t>
            </a:r>
            <a:r>
              <a:rPr lang="fr-CH" sz="2000" dirty="0" smtClean="0"/>
              <a:t> in </a:t>
            </a:r>
            <a:r>
              <a:rPr lang="fr-CH" sz="2000" dirty="0" err="1" smtClean="0"/>
              <a:t>realistic</a:t>
            </a:r>
            <a:r>
              <a:rPr lang="fr-CH" sz="2000" dirty="0" smtClean="0"/>
              <a:t> capture conditions (</a:t>
            </a:r>
            <a:r>
              <a:rPr lang="fr-CH" sz="2000" dirty="0" err="1" smtClean="0"/>
              <a:t>mismatch</a:t>
            </a:r>
            <a:r>
              <a:rPr lang="fr-CH" sz="2000" dirty="0" smtClean="0"/>
              <a:t>, PS </a:t>
            </a:r>
            <a:r>
              <a:rPr lang="fr-CH" sz="2000" dirty="0" err="1" smtClean="0"/>
              <a:t>bunch</a:t>
            </a:r>
            <a:r>
              <a:rPr lang="fr-CH" sz="2000" dirty="0" smtClean="0"/>
              <a:t> </a:t>
            </a:r>
            <a:r>
              <a:rPr lang="fr-CH" sz="2000" dirty="0" err="1" smtClean="0"/>
              <a:t>tails</a:t>
            </a:r>
            <a:r>
              <a:rPr lang="fr-CH" sz="2000" dirty="0" smtClean="0"/>
              <a:t>)</a:t>
            </a:r>
            <a:endParaRPr lang="fr-CH" sz="2000" dirty="0"/>
          </a:p>
          <a:p>
            <a:endParaRPr lang="fr-CH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400" dirty="0" smtClean="0"/>
              <a:t>Future </a:t>
            </a:r>
            <a:r>
              <a:rPr lang="fr-CH" sz="2400" dirty="0" err="1" smtClean="0"/>
              <a:t>studies</a:t>
            </a:r>
            <a:endParaRPr lang="fr-CH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H" sz="2400" dirty="0" err="1"/>
              <a:t>E</a:t>
            </a:r>
            <a:r>
              <a:rPr lang="fr-CH" sz="2400" dirty="0" err="1" smtClean="0"/>
              <a:t>ffect</a:t>
            </a:r>
            <a:r>
              <a:rPr lang="fr-CH" sz="2400" dirty="0" smtClean="0"/>
              <a:t> of </a:t>
            </a:r>
            <a:r>
              <a:rPr lang="fr-CH" sz="2400" dirty="0" err="1" smtClean="0"/>
              <a:t>bunch</a:t>
            </a:r>
            <a:r>
              <a:rPr lang="fr-CH" sz="2400" dirty="0" smtClean="0"/>
              <a:t> </a:t>
            </a:r>
            <a:r>
              <a:rPr lang="fr-CH" sz="2400" dirty="0" err="1" smtClean="0"/>
              <a:t>tails</a:t>
            </a:r>
            <a:r>
              <a:rPr lang="fr-CH" sz="2400" dirty="0" smtClean="0"/>
              <a:t> </a:t>
            </a:r>
            <a:r>
              <a:rPr lang="fr-CH" sz="2400" dirty="0" err="1" smtClean="0"/>
              <a:t>during</a:t>
            </a:r>
            <a:r>
              <a:rPr lang="fr-CH" sz="2400" dirty="0" smtClean="0"/>
              <a:t> </a:t>
            </a:r>
            <a:r>
              <a:rPr lang="fr-CH" sz="2400" dirty="0" err="1" smtClean="0"/>
              <a:t>transfer</a:t>
            </a:r>
            <a:r>
              <a:rPr lang="fr-CH" sz="2400" dirty="0" smtClean="0"/>
              <a:t> to the main 200 MHz RF </a:t>
            </a:r>
            <a:r>
              <a:rPr lang="fr-CH" sz="2400" dirty="0" err="1" smtClean="0"/>
              <a:t>bucket</a:t>
            </a:r>
            <a:endParaRPr lang="fr-CH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H" sz="2400" dirty="0" err="1" smtClean="0"/>
              <a:t>Study</a:t>
            </a:r>
            <a:r>
              <a:rPr lang="fr-CH" sz="2400" dirty="0" smtClean="0"/>
              <a:t> </a:t>
            </a:r>
            <a:r>
              <a:rPr lang="fr-CH" sz="2400" dirty="0" err="1" smtClean="0"/>
              <a:t>larger</a:t>
            </a:r>
            <a:r>
              <a:rPr lang="fr-CH" sz="2400" dirty="0" smtClean="0"/>
              <a:t> </a:t>
            </a:r>
            <a:r>
              <a:rPr lang="fr-CH" sz="2400" dirty="0" err="1" smtClean="0"/>
              <a:t>emittance</a:t>
            </a:r>
            <a:r>
              <a:rPr lang="fr-CH" sz="2400" dirty="0" smtClean="0"/>
              <a:t> </a:t>
            </a:r>
            <a:r>
              <a:rPr lang="fr-CH" sz="2400" dirty="0" err="1" smtClean="0"/>
              <a:t>bunches</a:t>
            </a:r>
            <a:r>
              <a:rPr lang="fr-CH" sz="2400" dirty="0" smtClean="0"/>
              <a:t> (0.5 </a:t>
            </a:r>
            <a:r>
              <a:rPr lang="fr-CH" sz="2400" dirty="0" err="1" smtClean="0"/>
              <a:t>eVs</a:t>
            </a:r>
            <a:r>
              <a:rPr lang="fr-CH" sz="2400" dirty="0" smtClean="0"/>
              <a:t> </a:t>
            </a:r>
            <a:r>
              <a:rPr lang="fr-CH" sz="2400" dirty="0" err="1" smtClean="0"/>
              <a:t>wanted</a:t>
            </a:r>
            <a:r>
              <a:rPr lang="fr-CH" sz="2400" dirty="0" smtClean="0"/>
              <a:t> in PS)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H" sz="2400" dirty="0" err="1" smtClean="0"/>
              <a:t>Effect</a:t>
            </a:r>
            <a:r>
              <a:rPr lang="fr-CH" sz="2400" dirty="0" smtClean="0"/>
              <a:t> of voltage ratio and phase on </a:t>
            </a:r>
            <a:r>
              <a:rPr lang="fr-CH" sz="2400" dirty="0" err="1" smtClean="0"/>
              <a:t>stability</a:t>
            </a: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H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6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74"/>
          <p:cNvSpPr>
            <a:spLocks noGrp="1"/>
          </p:cNvSpPr>
          <p:nvPr>
            <p:ph type="sldNum" sz="quarter" idx="4294967295"/>
          </p:nvPr>
        </p:nvSpPr>
        <p:spPr>
          <a:xfrm>
            <a:off x="7010400" y="1"/>
            <a:ext cx="2133600" cy="260648"/>
          </a:xfrm>
          <a:prstGeom prst="rect">
            <a:avLst/>
          </a:prstGeom>
        </p:spPr>
        <p:txBody>
          <a:bodyPr/>
          <a:lstStyle/>
          <a:p>
            <a:fld id="{80312B61-8FBB-43B8-A6DD-B3B75C37806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C:\Heiko\Presentations\2012-02_PerformanceOfInjectorsChamonix\LIUThankYou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563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52" y="221940"/>
            <a:ext cx="813538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Why consider a lower-harmonic RF system in the SPS?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380" y="1956000"/>
            <a:ext cx="41035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rgbClr val="CC0099"/>
                </a:solidFill>
              </a:rPr>
              <a:t>PS </a:t>
            </a:r>
            <a:r>
              <a:rPr lang="fr-CH" sz="1600" dirty="0" err="1">
                <a:solidFill>
                  <a:srgbClr val="CC0099"/>
                </a:solidFill>
              </a:rPr>
              <a:t>bunch</a:t>
            </a:r>
            <a:r>
              <a:rPr lang="fr-CH" sz="1600" dirty="0">
                <a:solidFill>
                  <a:srgbClr val="CC0099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600" dirty="0" err="1" smtClean="0"/>
              <a:t>Rotated</a:t>
            </a:r>
            <a:r>
              <a:rPr lang="fr-CH" sz="1600" dirty="0" smtClean="0"/>
              <a:t> </a:t>
            </a:r>
            <a:r>
              <a:rPr lang="fr-CH" sz="1600" dirty="0" err="1"/>
              <a:t>using</a:t>
            </a:r>
            <a:r>
              <a:rPr lang="fr-CH" sz="1600" dirty="0"/>
              <a:t> 40 &amp; 80 MHz </a:t>
            </a:r>
            <a:r>
              <a:rPr lang="fr-CH" sz="1600" dirty="0" smtClean="0"/>
              <a:t>RF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600" dirty="0" err="1" smtClean="0">
                <a:solidFill>
                  <a:srgbClr val="CC0099"/>
                </a:solidFill>
              </a:rPr>
              <a:t>Larger</a:t>
            </a:r>
            <a:r>
              <a:rPr lang="fr-CH" sz="1600" dirty="0" smtClean="0">
                <a:solidFill>
                  <a:srgbClr val="CC0099"/>
                </a:solidFill>
              </a:rPr>
              <a:t> </a:t>
            </a:r>
            <a:r>
              <a:rPr lang="fr-CH" sz="1600" dirty="0" err="1" smtClean="0">
                <a:solidFill>
                  <a:srgbClr val="CC0099"/>
                </a:solidFill>
              </a:rPr>
              <a:t>emittance</a:t>
            </a:r>
            <a:r>
              <a:rPr lang="fr-CH" sz="1600" dirty="0" smtClean="0">
                <a:solidFill>
                  <a:srgbClr val="CC0099"/>
                </a:solidFill>
              </a:rPr>
              <a:t> </a:t>
            </a:r>
            <a:r>
              <a:rPr lang="fr-CH" sz="1600" dirty="0" err="1" smtClean="0"/>
              <a:t>than</a:t>
            </a:r>
            <a:r>
              <a:rPr lang="fr-CH" sz="1600" dirty="0" smtClean="0"/>
              <a:t> nominal </a:t>
            </a:r>
            <a:r>
              <a:rPr lang="fr-CH" sz="1600" dirty="0" err="1" smtClean="0"/>
              <a:t>may</a:t>
            </a:r>
            <a:r>
              <a:rPr lang="fr-CH" sz="1600" dirty="0" smtClean="0"/>
              <a:t> </a:t>
            </a:r>
            <a:r>
              <a:rPr lang="fr-CH" sz="1600" dirty="0" err="1" smtClean="0"/>
              <a:t>be</a:t>
            </a:r>
            <a:r>
              <a:rPr lang="fr-CH" sz="1600" dirty="0" smtClean="0"/>
              <a:t> </a:t>
            </a:r>
            <a:r>
              <a:rPr lang="fr-CH" sz="1600" dirty="0" err="1" smtClean="0"/>
              <a:t>needed</a:t>
            </a:r>
            <a:r>
              <a:rPr lang="fr-CH" sz="1600" dirty="0" smtClean="0"/>
              <a:t> for </a:t>
            </a:r>
            <a:r>
              <a:rPr lang="fr-CH" sz="1600" dirty="0" err="1" smtClean="0"/>
              <a:t>beam</a:t>
            </a:r>
            <a:r>
              <a:rPr lang="fr-CH" sz="1600" dirty="0" smtClean="0"/>
              <a:t> </a:t>
            </a:r>
            <a:r>
              <a:rPr lang="fr-CH" sz="1600" dirty="0" err="1" smtClean="0"/>
              <a:t>stability</a:t>
            </a:r>
            <a:endParaRPr lang="fr-CH" sz="1600" dirty="0"/>
          </a:p>
          <a:p>
            <a:r>
              <a:rPr lang="fr-CH" sz="1600" dirty="0">
                <a:solidFill>
                  <a:srgbClr val="CC0099"/>
                </a:solidFill>
              </a:rPr>
              <a:t>SPS: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600" dirty="0"/>
              <a:t>No </a:t>
            </a:r>
            <a:r>
              <a:rPr lang="fr-CH" sz="1600" dirty="0" err="1"/>
              <a:t>bunch</a:t>
            </a:r>
            <a:r>
              <a:rPr lang="fr-CH" sz="1600" dirty="0"/>
              <a:t>-to </a:t>
            </a:r>
            <a:r>
              <a:rPr lang="fr-CH" sz="1600" dirty="0" err="1"/>
              <a:t>bucket</a:t>
            </a:r>
            <a:r>
              <a:rPr lang="fr-CH" sz="1600" dirty="0"/>
              <a:t> </a:t>
            </a:r>
            <a:r>
              <a:rPr lang="fr-CH" sz="1600" dirty="0" err="1"/>
              <a:t>matching</a:t>
            </a:r>
            <a:endParaRPr lang="fr-CH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600" dirty="0" err="1"/>
              <a:t>Particles</a:t>
            </a:r>
            <a:r>
              <a:rPr lang="fr-CH" sz="1600" dirty="0"/>
              <a:t> </a:t>
            </a:r>
            <a:r>
              <a:rPr lang="fr-CH" sz="1600" dirty="0" err="1"/>
              <a:t>injected</a:t>
            </a:r>
            <a:r>
              <a:rPr lang="fr-CH" sz="1600" dirty="0"/>
              <a:t> close to </a:t>
            </a:r>
            <a:r>
              <a:rPr lang="fr-CH" sz="1600" dirty="0" smtClean="0"/>
              <a:t>the separatrix</a:t>
            </a:r>
            <a:endParaRPr lang="fr-CH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7315" y="1585683"/>
            <a:ext cx="415510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/>
              <a:t>Full </a:t>
            </a:r>
            <a:r>
              <a:rPr lang="fr-CH" b="1" dirty="0" err="1" smtClean="0"/>
              <a:t>bucket</a:t>
            </a:r>
            <a:r>
              <a:rPr lang="fr-CH" b="1" dirty="0" smtClean="0"/>
              <a:t> in the SPS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93950" y="3015293"/>
            <a:ext cx="3998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Flat bottom </a:t>
            </a:r>
            <a:r>
              <a:rPr lang="en-US" sz="1200" b="1" dirty="0" smtClean="0"/>
              <a:t>transmission 4 batch </a:t>
            </a:r>
            <a:r>
              <a:rPr lang="en-US" sz="1200" b="1" dirty="0"/>
              <a:t>(BCMS vs. </a:t>
            </a:r>
            <a:r>
              <a:rPr lang="en-US" sz="1200" b="1" dirty="0" smtClean="0"/>
              <a:t>standard beam)</a:t>
            </a:r>
            <a:endParaRPr lang="en-US" sz="1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43479" y="3732676"/>
            <a:ext cx="4112538" cy="1777352"/>
            <a:chOff x="317315" y="3851447"/>
            <a:chExt cx="4112538" cy="1777352"/>
          </a:xfrm>
        </p:grpSpPr>
        <p:sp>
          <p:nvSpPr>
            <p:cNvPr id="5" name="TextBox 4"/>
            <p:cNvSpPr txBox="1"/>
            <p:nvPr/>
          </p:nvSpPr>
          <p:spPr>
            <a:xfrm>
              <a:off x="317315" y="3887075"/>
              <a:ext cx="2150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1</a:t>
              </a:r>
              <a:r>
                <a:rPr lang="en-GB" sz="1200" b="1" baseline="30000" dirty="0"/>
                <a:t>st</a:t>
              </a:r>
              <a:r>
                <a:rPr lang="en-GB" sz="1200" b="1" dirty="0"/>
                <a:t> turn in SPS 200 MHz bucket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43398" y="3877212"/>
              <a:ext cx="14626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after </a:t>
              </a:r>
              <a:r>
                <a:rPr lang="en-GB" sz="1200" b="1" dirty="0" err="1"/>
                <a:t>filamentation</a:t>
              </a:r>
              <a:endParaRPr lang="en-GB" sz="1200" b="1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" t="3446" r="2284" b="2805"/>
            <a:stretch/>
          </p:blipFill>
          <p:spPr>
            <a:xfrm>
              <a:off x="317315" y="4164074"/>
              <a:ext cx="2005547" cy="14647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" t="3606" r="2164" b="2965"/>
            <a:stretch/>
          </p:blipFill>
          <p:spPr>
            <a:xfrm>
              <a:off x="2524965" y="4164074"/>
              <a:ext cx="1904888" cy="1388187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2392886" y="3851447"/>
              <a:ext cx="420789" cy="3482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980397" y="5482249"/>
            <a:ext cx="3905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/>
              <a:t>→  </a:t>
            </a:r>
            <a:r>
              <a:rPr lang="fr-CH" sz="1600" b="1" dirty="0" err="1" smtClean="0">
                <a:solidFill>
                  <a:srgbClr val="CC0099"/>
                </a:solidFill>
              </a:rPr>
              <a:t>Bottleneck</a:t>
            </a:r>
            <a:r>
              <a:rPr lang="fr-CH" sz="1600" b="1" dirty="0" smtClean="0">
                <a:solidFill>
                  <a:srgbClr val="CC0099"/>
                </a:solidFill>
              </a:rPr>
              <a:t> for the HL-LHC </a:t>
            </a:r>
            <a:r>
              <a:rPr lang="fr-CH" sz="1600" b="1" dirty="0">
                <a:solidFill>
                  <a:srgbClr val="CC0099"/>
                </a:solidFill>
              </a:rPr>
              <a:t>proton </a:t>
            </a:r>
            <a:r>
              <a:rPr lang="fr-CH" sz="1600" b="1" dirty="0" err="1">
                <a:solidFill>
                  <a:srgbClr val="CC0099"/>
                </a:solidFill>
              </a:rPr>
              <a:t>beams</a:t>
            </a:r>
            <a:endParaRPr lang="fr-CH" sz="1600" b="1" dirty="0">
              <a:solidFill>
                <a:srgbClr val="CC00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8189" y="1583513"/>
            <a:ext cx="415510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 smtClean="0"/>
              <a:t>Losses</a:t>
            </a:r>
            <a:r>
              <a:rPr lang="fr-CH" b="1" dirty="0" smtClean="0"/>
              <a:t> </a:t>
            </a:r>
            <a:r>
              <a:rPr lang="fr-CH" b="1" dirty="0" err="1" smtClean="0"/>
              <a:t>increasing</a:t>
            </a:r>
            <a:r>
              <a:rPr lang="fr-CH" b="1" dirty="0" smtClean="0"/>
              <a:t> </a:t>
            </a:r>
            <a:r>
              <a:rPr lang="fr-CH" b="1" dirty="0" err="1" smtClean="0"/>
              <a:t>with</a:t>
            </a:r>
            <a:r>
              <a:rPr lang="fr-CH" b="1" dirty="0" smtClean="0"/>
              <a:t> </a:t>
            </a:r>
            <a:r>
              <a:rPr lang="fr-CH" b="1" dirty="0" err="1" smtClean="0"/>
              <a:t>intensity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73965" y="5438735"/>
            <a:ext cx="4155107" cy="6463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CH" dirty="0"/>
              <a:t>→  </a:t>
            </a:r>
            <a:r>
              <a:rPr lang="fr-CH" b="1" dirty="0">
                <a:solidFill>
                  <a:srgbClr val="CC0099"/>
                </a:solidFill>
              </a:rPr>
              <a:t>Full </a:t>
            </a:r>
            <a:r>
              <a:rPr lang="fr-CH" b="1" dirty="0" err="1">
                <a:solidFill>
                  <a:srgbClr val="CC0099"/>
                </a:solidFill>
              </a:rPr>
              <a:t>bucket</a:t>
            </a:r>
            <a:r>
              <a:rPr lang="fr-CH" b="1" dirty="0">
                <a:solidFill>
                  <a:srgbClr val="CC0099"/>
                </a:solidFill>
              </a:rPr>
              <a:t>, </a:t>
            </a:r>
            <a:r>
              <a:rPr lang="fr-CH" b="1" dirty="0" err="1">
                <a:solidFill>
                  <a:srgbClr val="CC0099"/>
                </a:solidFill>
              </a:rPr>
              <a:t>independent</a:t>
            </a:r>
            <a:r>
              <a:rPr lang="fr-CH" b="1" dirty="0">
                <a:solidFill>
                  <a:srgbClr val="CC0099"/>
                </a:solidFill>
              </a:rPr>
              <a:t> of </a:t>
            </a:r>
            <a:r>
              <a:rPr lang="fr-CH" b="1" dirty="0" smtClean="0">
                <a:solidFill>
                  <a:srgbClr val="CC0099"/>
                </a:solidFill>
              </a:rPr>
              <a:t>capture </a:t>
            </a:r>
            <a:r>
              <a:rPr lang="fr-CH" b="1" dirty="0">
                <a:solidFill>
                  <a:srgbClr val="CC0099"/>
                </a:solidFill>
              </a:rPr>
              <a:t>RF voltage at 200 MHz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89246" y="2066366"/>
            <a:ext cx="410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1600" dirty="0" smtClean="0"/>
              <a:t>Transmission </a:t>
            </a:r>
            <a:r>
              <a:rPr lang="fr-CH" sz="1600" dirty="0" err="1" smtClean="0"/>
              <a:t>measured</a:t>
            </a:r>
            <a:r>
              <a:rPr lang="fr-CH" sz="1600" dirty="0" smtClean="0"/>
              <a:t> </a:t>
            </a:r>
            <a:r>
              <a:rPr lang="fr-CH" sz="1600" dirty="0" err="1" smtClean="0"/>
              <a:t>during</a:t>
            </a:r>
            <a:r>
              <a:rPr lang="fr-CH" sz="1600" dirty="0" smtClean="0"/>
              <a:t> the high-</a:t>
            </a:r>
            <a:r>
              <a:rPr lang="fr-CH" sz="1600" dirty="0" err="1" smtClean="0"/>
              <a:t>intensity</a:t>
            </a:r>
            <a:r>
              <a:rPr lang="fr-CH" sz="1600" dirty="0" smtClean="0"/>
              <a:t> </a:t>
            </a:r>
            <a:r>
              <a:rPr lang="fr-CH" sz="1600" dirty="0" err="1" smtClean="0"/>
              <a:t>run</a:t>
            </a:r>
            <a:r>
              <a:rPr lang="fr-CH" sz="1600" dirty="0" smtClean="0"/>
              <a:t> (</a:t>
            </a:r>
            <a:r>
              <a:rPr lang="fr-CH" sz="1600" dirty="0" err="1" smtClean="0"/>
              <a:t>november</a:t>
            </a:r>
            <a:r>
              <a:rPr lang="fr-CH" sz="1600" dirty="0" smtClean="0"/>
              <a:t> 2017)</a:t>
            </a:r>
            <a:endParaRPr lang="fr-CH" sz="1600" dirty="0"/>
          </a:p>
          <a:p>
            <a:r>
              <a:rPr lang="fr-CH" sz="1600" dirty="0" smtClean="0">
                <a:sym typeface="Wingdings" panose="05000000000000000000" pitchFamily="2" charset="2"/>
              </a:rPr>
              <a:t>        </a:t>
            </a:r>
            <a:r>
              <a:rPr lang="fr-CH" sz="1600" dirty="0" err="1" smtClean="0">
                <a:solidFill>
                  <a:srgbClr val="CC0099"/>
                </a:solidFill>
              </a:rPr>
              <a:t>Losses</a:t>
            </a:r>
            <a:r>
              <a:rPr lang="fr-CH" sz="1600" dirty="0" smtClean="0">
                <a:solidFill>
                  <a:srgbClr val="CC0099"/>
                </a:solidFill>
              </a:rPr>
              <a:t> </a:t>
            </a:r>
            <a:r>
              <a:rPr lang="fr-CH" sz="1600" dirty="0" err="1" smtClean="0">
                <a:solidFill>
                  <a:srgbClr val="CC0099"/>
                </a:solidFill>
              </a:rPr>
              <a:t>increase</a:t>
            </a:r>
            <a:r>
              <a:rPr lang="fr-CH" sz="1600" dirty="0" smtClean="0">
                <a:solidFill>
                  <a:srgbClr val="CC0099"/>
                </a:solidFill>
              </a:rPr>
              <a:t> </a:t>
            </a:r>
            <a:r>
              <a:rPr lang="fr-CH" sz="1600" dirty="0" err="1" smtClean="0">
                <a:solidFill>
                  <a:srgbClr val="CC0099"/>
                </a:solidFill>
              </a:rPr>
              <a:t>with</a:t>
            </a:r>
            <a:r>
              <a:rPr lang="fr-CH" sz="1600" dirty="0" smtClean="0">
                <a:solidFill>
                  <a:srgbClr val="CC0099"/>
                </a:solidFill>
              </a:rPr>
              <a:t> </a:t>
            </a:r>
            <a:r>
              <a:rPr lang="fr-CH" sz="1600" dirty="0" err="1" smtClean="0">
                <a:solidFill>
                  <a:srgbClr val="CC0099"/>
                </a:solidFill>
              </a:rPr>
              <a:t>intensity</a:t>
            </a:r>
            <a:endParaRPr lang="fr-CH" sz="1600" dirty="0">
              <a:solidFill>
                <a:srgbClr val="CC0099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93819" y="3278068"/>
            <a:ext cx="2609101" cy="2234751"/>
            <a:chOff x="5606524" y="3240680"/>
            <a:chExt cx="2609101" cy="2234751"/>
          </a:xfrm>
        </p:grpSpPr>
        <p:pic>
          <p:nvPicPr>
            <p:cNvPr id="24" name="Picture 23" descr="transmission_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6524" y="3240680"/>
              <a:ext cx="2609101" cy="2234751"/>
            </a:xfrm>
            <a:prstGeom prst="rect">
              <a:avLst/>
            </a:prstGeom>
          </p:spPr>
        </p:pic>
        <p:pic>
          <p:nvPicPr>
            <p:cNvPr id="16" name="Picture 15" descr="SPS_transmission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8205" r="1268" b="1811"/>
            <a:stretch/>
          </p:blipFill>
          <p:spPr>
            <a:xfrm>
              <a:off x="5738738" y="5261434"/>
              <a:ext cx="2476887" cy="183427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933048" y="5071375"/>
            <a:ext cx="1192634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fr-CH" sz="1100" b="1" dirty="0" err="1"/>
              <a:t>Courtesy</a:t>
            </a:r>
            <a:r>
              <a:rPr lang="fr-CH" sz="1100" b="1" dirty="0"/>
              <a:t> H. Bartosik</a:t>
            </a:r>
            <a:endParaRPr lang="en-US" sz="11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876014" y="3975652"/>
            <a:ext cx="22496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77827" y="3949810"/>
            <a:ext cx="926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 smtClean="0"/>
              <a:t>Loss</a:t>
            </a:r>
            <a:r>
              <a:rPr lang="fr-CH" sz="1200" dirty="0" smtClean="0"/>
              <a:t> budget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15332" y="6057948"/>
            <a:ext cx="857796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>
                <a:sym typeface="Wingdings" panose="05000000000000000000" pitchFamily="2" charset="2"/>
              </a:rPr>
              <a:t> </a:t>
            </a:r>
            <a:r>
              <a:rPr lang="fr-CH" b="1" dirty="0" err="1" smtClean="0"/>
              <a:t>Lower-harmonic</a:t>
            </a:r>
            <a:r>
              <a:rPr lang="fr-CH" b="1" dirty="0" smtClean="0"/>
              <a:t> RF </a:t>
            </a:r>
            <a:r>
              <a:rPr lang="fr-CH" b="1" dirty="0" err="1" smtClean="0"/>
              <a:t>allows</a:t>
            </a:r>
            <a:r>
              <a:rPr lang="fr-CH" b="1" dirty="0" smtClean="0"/>
              <a:t> </a:t>
            </a:r>
            <a:r>
              <a:rPr lang="fr-CH" b="1" dirty="0" err="1" smtClean="0">
                <a:solidFill>
                  <a:srgbClr val="CC0099"/>
                </a:solidFill>
              </a:rPr>
              <a:t>larger</a:t>
            </a:r>
            <a:r>
              <a:rPr lang="fr-CH" b="1" dirty="0" smtClean="0">
                <a:solidFill>
                  <a:srgbClr val="CC0099"/>
                </a:solidFill>
              </a:rPr>
              <a:t> </a:t>
            </a:r>
            <a:r>
              <a:rPr lang="fr-CH" b="1" dirty="0" err="1" smtClean="0">
                <a:solidFill>
                  <a:srgbClr val="CC0099"/>
                </a:solidFill>
              </a:rPr>
              <a:t>acceptance</a:t>
            </a:r>
            <a:r>
              <a:rPr lang="fr-CH" b="1" dirty="0" smtClean="0"/>
              <a:t> and </a:t>
            </a:r>
            <a:r>
              <a:rPr lang="fr-CH" b="1" dirty="0" err="1" smtClean="0"/>
              <a:t>less</a:t>
            </a:r>
            <a:r>
              <a:rPr lang="fr-CH" b="1" dirty="0" smtClean="0"/>
              <a:t> </a:t>
            </a:r>
            <a:r>
              <a:rPr lang="fr-CH" b="1" dirty="0" err="1" smtClean="0"/>
              <a:t>particle</a:t>
            </a:r>
            <a:r>
              <a:rPr lang="fr-CH" b="1" dirty="0" smtClean="0"/>
              <a:t> close to the separatrix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524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670" y="311786"/>
            <a:ext cx="859155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PS-SPS beam transfer – some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7349"/>
            <a:ext cx="8149590" cy="4539614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/>
              <a:t>R. Garoby, Requirements to the PS RF system for filling the LHC with 25 ns spacing between bunches, CERN PS/RF/Note 93-04</a:t>
            </a:r>
          </a:p>
          <a:p>
            <a:r>
              <a:rPr lang="en-US" sz="2100" dirty="0"/>
              <a:t>D. </a:t>
            </a:r>
            <a:r>
              <a:rPr lang="en-US" sz="2100" dirty="0" err="1"/>
              <a:t>Boussard</a:t>
            </a:r>
            <a:r>
              <a:rPr lang="en-US" sz="2100" dirty="0"/>
              <a:t>, RF scenarios at 26 </a:t>
            </a:r>
            <a:r>
              <a:rPr lang="en-US" sz="2100" dirty="0" err="1"/>
              <a:t>GeV</a:t>
            </a:r>
            <a:r>
              <a:rPr lang="en-US" sz="2100" dirty="0"/>
              <a:t> in the SPS as LHC injector, CERN SL/Note 93-12</a:t>
            </a:r>
          </a:p>
          <a:p>
            <a:r>
              <a:rPr lang="en-US" sz="2100" dirty="0"/>
              <a:t>R. Garoby, A non-adiabatic procedure in the PS to supply the nominal proton bunches for LHC into 200 MHz RF buckets in SPS, CERN PS/RF/Note 93-17</a:t>
            </a:r>
          </a:p>
          <a:p>
            <a:pPr lvl="2"/>
            <a:endParaRPr lang="en-US" sz="1000" dirty="0"/>
          </a:p>
          <a:p>
            <a:pPr>
              <a:buNone/>
            </a:pPr>
            <a:r>
              <a:rPr lang="en-US" sz="2600" dirty="0"/>
              <a:t>	</a:t>
            </a:r>
            <a:r>
              <a:rPr lang="en-US" sz="2200" dirty="0"/>
              <a:t>The 80 MHz RF system in the SPS was proposed and eliminated after consideration of the </a:t>
            </a:r>
            <a:r>
              <a:rPr lang="en-US" sz="2200" dirty="0">
                <a:solidFill>
                  <a:srgbClr val="CC0099"/>
                </a:solidFill>
              </a:rPr>
              <a:t>coupled bunch instability  </a:t>
            </a:r>
            <a:r>
              <a:rPr lang="en-US" sz="2200" dirty="0"/>
              <a:t>and bunch rotation on the SPS flat bottom: “Scenario where the </a:t>
            </a:r>
            <a:r>
              <a:rPr lang="en-US" sz="2200" dirty="0">
                <a:solidFill>
                  <a:srgbClr val="CC0099"/>
                </a:solidFill>
              </a:rPr>
              <a:t>9 ns long bunches </a:t>
            </a:r>
            <a:r>
              <a:rPr lang="en-US" sz="2200" dirty="0"/>
              <a:t>are held all along 4.8 s flat bottom is unrealistic.” (D. </a:t>
            </a:r>
            <a:r>
              <a:rPr lang="en-US" sz="2200" dirty="0" err="1"/>
              <a:t>Boussard</a:t>
            </a:r>
            <a:r>
              <a:rPr lang="en-US" sz="2200" dirty="0"/>
              <a:t>, reduction of 200 MHz impedance by factor 10)</a:t>
            </a:r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sz="2600" dirty="0"/>
              <a:t>       </a:t>
            </a:r>
            <a:r>
              <a:rPr lang="en-US" sz="2600" dirty="0">
                <a:latin typeface="Times New Roman"/>
                <a:cs typeface="Times New Roman"/>
              </a:rPr>
              <a:t>→ </a:t>
            </a:r>
            <a:r>
              <a:rPr lang="en-US" sz="2600" dirty="0">
                <a:solidFill>
                  <a:srgbClr val="CC0099"/>
                </a:solidFill>
              </a:rPr>
              <a:t>Bunch compression in the PS is much better and needs less </a:t>
            </a:r>
            <a:r>
              <a:rPr lang="en-US" sz="2600" dirty="0" smtClean="0">
                <a:solidFill>
                  <a:srgbClr val="CC0099"/>
                </a:solidFill>
              </a:rPr>
              <a:t>hardware</a:t>
            </a:r>
            <a:endParaRPr lang="en-US" sz="2600" dirty="0">
              <a:solidFill>
                <a:srgbClr val="CC0099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2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55" y="13278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What is different </a:t>
            </a:r>
            <a:r>
              <a:rPr lang="en-US" sz="4000" dirty="0" smtClean="0">
                <a:solidFill>
                  <a:srgbClr val="0070C0"/>
                </a:solidFill>
              </a:rPr>
              <a:t>today?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1458349"/>
            <a:ext cx="8031256" cy="5029915"/>
          </a:xfrm>
        </p:spPr>
        <p:txBody>
          <a:bodyPr>
            <a:noAutofit/>
          </a:bodyPr>
          <a:lstStyle/>
          <a:p>
            <a:r>
              <a:rPr lang="en-GB" dirty="0" smtClean="0"/>
              <a:t>LIU-SPS 200 MHz </a:t>
            </a:r>
            <a:r>
              <a:rPr lang="en-GB" dirty="0" smtClean="0">
                <a:solidFill>
                  <a:srgbClr val="CC0099"/>
                </a:solidFill>
              </a:rPr>
              <a:t>RF upgrade</a:t>
            </a:r>
          </a:p>
          <a:p>
            <a:pPr lvl="1"/>
            <a:r>
              <a:rPr lang="en-GB" dirty="0" smtClean="0"/>
              <a:t>Increase of available power</a:t>
            </a:r>
          </a:p>
          <a:p>
            <a:pPr lvl="1"/>
            <a:r>
              <a:rPr lang="en-GB" dirty="0" smtClean="0"/>
              <a:t>Better control of beam-loading</a:t>
            </a:r>
          </a:p>
          <a:p>
            <a:pPr lvl="1"/>
            <a:r>
              <a:rPr lang="en-GB" dirty="0" smtClean="0"/>
              <a:t>Impedance reduction</a:t>
            </a:r>
          </a:p>
          <a:p>
            <a:r>
              <a:rPr lang="en-GB" dirty="0" smtClean="0">
                <a:solidFill>
                  <a:srgbClr val="CC0099"/>
                </a:solidFill>
              </a:rPr>
              <a:t>Larger </a:t>
            </a:r>
            <a:r>
              <a:rPr lang="en-GB" dirty="0">
                <a:solidFill>
                  <a:srgbClr val="CC0099"/>
                </a:solidFill>
              </a:rPr>
              <a:t>longitudinal emittance </a:t>
            </a:r>
            <a:r>
              <a:rPr lang="en-GB" dirty="0"/>
              <a:t>needed in PS for beam </a:t>
            </a:r>
            <a:r>
              <a:rPr lang="en-GB" dirty="0" smtClean="0"/>
              <a:t>stability</a:t>
            </a:r>
            <a:endParaRPr lang="en-GB" sz="1400" dirty="0"/>
          </a:p>
          <a:p>
            <a:r>
              <a:rPr lang="en-GB" dirty="0" smtClean="0"/>
              <a:t>Experience </a:t>
            </a:r>
            <a:r>
              <a:rPr lang="en-GB" dirty="0"/>
              <a:t>in beam stabilisation using a higher harmonic RF system (800 MHz in </a:t>
            </a:r>
            <a:r>
              <a:rPr lang="en-GB" dirty="0" smtClean="0"/>
              <a:t>bunch-shortening </a:t>
            </a:r>
            <a:r>
              <a:rPr lang="en-GB" dirty="0"/>
              <a:t>mode)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C0099"/>
                </a:solidFill>
              </a:rPr>
              <a:t>    → use </a:t>
            </a:r>
            <a:r>
              <a:rPr lang="en-GB" dirty="0">
                <a:solidFill>
                  <a:srgbClr val="CC0099"/>
                </a:solidFill>
              </a:rPr>
              <a:t>200 MHz as a Landau </a:t>
            </a:r>
            <a:r>
              <a:rPr lang="en-GB" dirty="0" smtClean="0">
                <a:solidFill>
                  <a:srgbClr val="CC0099"/>
                </a:solidFill>
              </a:rPr>
              <a:t>system</a:t>
            </a:r>
            <a:endParaRPr lang="en-GB" dirty="0">
              <a:solidFill>
                <a:srgbClr val="CC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7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 need in the SPS 200 MHz RF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A</a:t>
            </a:r>
            <a:r>
              <a:rPr lang="en-US" sz="2800" dirty="0">
                <a:solidFill>
                  <a:srgbClr val="CC0099"/>
                </a:solidFill>
              </a:rPr>
              <a:t>s Landau cavity:  </a:t>
            </a:r>
            <a:r>
              <a:rPr lang="en-US" sz="2800" dirty="0"/>
              <a:t>for given emittance and optics we lose in stability </a:t>
            </a:r>
            <a:r>
              <a:rPr lang="en-US" dirty="0"/>
              <a:t>in</a:t>
            </a:r>
            <a:r>
              <a:rPr lang="en-US" sz="2800" dirty="0"/>
              <a:t> all </a:t>
            </a:r>
            <a:r>
              <a:rPr lang="en-US" dirty="0"/>
              <a:t>cases</a:t>
            </a:r>
            <a:endParaRPr lang="en-US" sz="1600" dirty="0"/>
          </a:p>
          <a:p>
            <a:r>
              <a:rPr lang="en-US" dirty="0">
                <a:solidFill>
                  <a:srgbClr val="CC0099"/>
                </a:solidFill>
              </a:rPr>
              <a:t>F</a:t>
            </a:r>
            <a:r>
              <a:rPr lang="en-US" sz="2800" dirty="0">
                <a:solidFill>
                  <a:srgbClr val="CC0099"/>
                </a:solidFill>
              </a:rPr>
              <a:t>or acceleration: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due to large bandwidth (TW) it works for ions and FT protons from 14 GeV/c</a:t>
            </a:r>
            <a:endParaRPr lang="en-US" sz="1600" dirty="0"/>
          </a:p>
          <a:p>
            <a:r>
              <a:rPr lang="en-US" dirty="0">
                <a:solidFill>
                  <a:srgbClr val="CC0099"/>
                </a:solidFill>
              </a:rPr>
              <a:t>F</a:t>
            </a:r>
            <a:r>
              <a:rPr lang="en-US" sz="2800" dirty="0">
                <a:solidFill>
                  <a:srgbClr val="CC0099"/>
                </a:solidFill>
              </a:rPr>
              <a:t>or beam transfer to LHC</a:t>
            </a:r>
            <a:r>
              <a:rPr lang="en-US" sz="2800" dirty="0"/>
              <a:t>: otherwise one needs the 200 MHz RF in LHC and  even then the situation will be worse with transfer from the </a:t>
            </a:r>
            <a:r>
              <a:rPr lang="en-US" sz="2800" dirty="0" smtClean="0"/>
              <a:t>80 </a:t>
            </a:r>
            <a:r>
              <a:rPr lang="en-US" sz="2800" dirty="0"/>
              <a:t>MHz RF system in the SPS</a:t>
            </a:r>
          </a:p>
          <a:p>
            <a:pPr marL="0" indent="0">
              <a:buNone/>
            </a:pPr>
            <a:r>
              <a:rPr lang="en-US" dirty="0"/>
              <a:t>→ Keep also the 800 MHz RF system, used for beam </a:t>
            </a:r>
            <a:r>
              <a:rPr lang="en-US" dirty="0" err="1"/>
              <a:t>stabilisation</a:t>
            </a:r>
            <a:r>
              <a:rPr lang="en-US" dirty="0"/>
              <a:t> in the 200 MHz RF system</a:t>
            </a:r>
          </a:p>
          <a:p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88" y="400236"/>
            <a:ext cx="9144000" cy="829411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Lower-harmonic RF system in the SPS,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choice of RF frequency</a:t>
            </a:r>
            <a:endParaRPr 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38188" y="2049666"/>
                <a:ext cx="4155107" cy="1465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/>
                  <a:t>Beam </a:t>
                </a:r>
                <a:r>
                  <a:rPr lang="fr-CH" sz="1600" dirty="0" err="1" smtClean="0"/>
                  <a:t>stability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decreases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with</a:t>
                </a:r>
                <a:r>
                  <a:rPr lang="fr-CH" sz="1600" dirty="0" smtClean="0"/>
                  <a:t>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CH" sz="1600" dirty="0" smtClean="0"/>
                  <a:t> </a:t>
                </a:r>
                <a:r>
                  <a:rPr lang="fr-CH" sz="1600" dirty="0" err="1" smtClean="0"/>
                  <a:t>with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scaling</a:t>
                </a:r>
                <a:endParaRPr lang="fr-CH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/>
                  <a:t>CBI </a:t>
                </a:r>
                <a:r>
                  <a:rPr lang="fr-CH" sz="1600" dirty="0" err="1" smtClean="0"/>
                  <a:t>threshold</a:t>
                </a:r>
                <a:r>
                  <a:rPr lang="fr-CH" sz="1600" dirty="0" smtClean="0"/>
                  <a:t>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fr-CH" sz="1600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H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r-CH" sz="160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6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CH" sz="16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/>
                  <a:t>LLD </a:t>
                </a:r>
                <a:r>
                  <a:rPr lang="fr-CH" sz="1600" dirty="0" err="1" smtClean="0"/>
                  <a:t>threshold</a:t>
                </a:r>
                <a:r>
                  <a:rPr lang="fr-CH" sz="1600" dirty="0" smtClean="0"/>
                  <a:t>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fr-CH" sz="1600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H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fr-CH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r-CH" sz="1600" i="1" smtClean="0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6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CH" sz="1600" i="1">
                                <a:solidFill>
                                  <a:srgbClr val="CC009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/>
                  <a:t>Q22 </a:t>
                </a:r>
                <a:r>
                  <a:rPr lang="fr-CH" sz="1600" dirty="0" err="1" smtClean="0"/>
                  <a:t>worst</a:t>
                </a:r>
                <a:r>
                  <a:rPr lang="fr-CH" sz="1600" dirty="0"/>
                  <a:t>,</a:t>
                </a:r>
                <a:r>
                  <a:rPr lang="fr-CH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den>
                    </m:f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≈0.7</m:t>
                    </m:r>
                  </m:oMath>
                </a14:m>
                <a:r>
                  <a:rPr lang="fr-CH" sz="1600" dirty="0" smtClean="0"/>
                  <a:t> at flat </a:t>
                </a:r>
                <a:r>
                  <a:rPr lang="fr-CH" sz="1600" dirty="0" err="1" smtClean="0"/>
                  <a:t>bottom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188" y="2049666"/>
                <a:ext cx="4155107" cy="1465081"/>
              </a:xfrm>
              <a:prstGeom prst="rect">
                <a:avLst/>
              </a:prstGeom>
              <a:blipFill>
                <a:blip r:embed="rId3"/>
                <a:stretch>
                  <a:fillRect l="-587" t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3764" y="3514747"/>
                <a:ext cx="1956433" cy="281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00" b="1" dirty="0" err="1"/>
                  <a:t>Stability</a:t>
                </a:r>
                <a:r>
                  <a:rPr lang="fr-CH" sz="1200" b="1" dirty="0"/>
                  <a:t> </a:t>
                </a:r>
                <a:r>
                  <a:rPr lang="fr-CH" sz="1200" b="1" dirty="0" err="1" smtClean="0"/>
                  <a:t>scaling</a:t>
                </a:r>
                <a:r>
                  <a:rPr lang="fr-CH" sz="1200" b="1" dirty="0" smtClean="0"/>
                  <a:t>, </a:t>
                </a:r>
                <a14:m>
                  <m:oMath xmlns:m="http://schemas.openxmlformats.org/officeDocument/2006/math">
                    <m:r>
                      <a:rPr lang="fr-CH" sz="12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CH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200" b="1" i="1" smtClean="0">
                        <a:latin typeface="Cambria Math" panose="02040503050406030204" pitchFamily="18" charset="0"/>
                      </a:rPr>
                      <m:t>𝜼</m:t>
                    </m:r>
                    <m:sSup>
                      <m:sSupPr>
                        <m:ctrlPr>
                          <a:rPr lang="fr-CH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200" b="1" i="1" smtClean="0"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  <m:sup>
                        <m:r>
                          <a:rPr lang="fr-CH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fr-CH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2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fr-CH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764" y="3514747"/>
                <a:ext cx="1956433" cy="281167"/>
              </a:xfrm>
              <a:prstGeom prst="rect">
                <a:avLst/>
              </a:prstGeom>
              <a:blipFill>
                <a:blip r:embed="rId4"/>
                <a:stretch>
                  <a:fillRect l="-31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18136" y="3496525"/>
            <a:ext cx="3753463" cy="2439987"/>
            <a:chOff x="506949" y="3579814"/>
            <a:chExt cx="3753463" cy="24399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" t="3482" r="2126" b="2518"/>
            <a:stretch/>
          </p:blipFill>
          <p:spPr>
            <a:xfrm>
              <a:off x="885344" y="3819121"/>
              <a:ext cx="2996671" cy="22006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06949" y="3579814"/>
                  <a:ext cx="3753463" cy="293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sz="1200" b="1" dirty="0"/>
                    <a:t>Bucket </a:t>
                  </a:r>
                  <a:r>
                    <a:rPr lang="fr-CH" sz="1200" b="1" dirty="0" err="1"/>
                    <a:t>length</a:t>
                  </a:r>
                  <a:r>
                    <a:rPr lang="fr-CH" sz="1200" b="1" dirty="0"/>
                    <a:t> and maximum </a:t>
                  </a:r>
                  <a:r>
                    <a:rPr lang="fr-CH" sz="1200" b="1" dirty="0" err="1"/>
                    <a:t>bunch</a:t>
                  </a:r>
                  <a:r>
                    <a:rPr lang="fr-CH" sz="1200" b="1" dirty="0"/>
                    <a:t> </a:t>
                  </a:r>
                  <a:r>
                    <a:rPr lang="fr-CH" sz="1200" b="1" dirty="0" err="1"/>
                    <a:t>length</a:t>
                  </a:r>
                  <a:r>
                    <a:rPr lang="fr-CH" sz="1200" b="1" dirty="0"/>
                    <a:t>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fr-CH" sz="1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H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1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CH" sz="1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CH" sz="12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49" y="3579814"/>
                  <a:ext cx="3753463" cy="293607"/>
                </a:xfrm>
                <a:prstGeom prst="rect">
                  <a:avLst/>
                </a:prstGeom>
                <a:blipFill>
                  <a:blip r:embed="rId6"/>
                  <a:stretch>
                    <a:fillRect l="-162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15332" y="2031902"/>
                <a:ext cx="4256667" cy="1343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𝑟𝑓</m:t>
                        </m:r>
                      </m:sub>
                    </m:sSub>
                    <m:r>
                      <a:rPr lang="fr-CH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H" sz="1600" i="1">
                        <a:latin typeface="Cambria Math" panose="02040503050406030204" pitchFamily="18" charset="0"/>
                      </a:rPr>
                      <m:t>×40</m:t>
                    </m:r>
                  </m:oMath>
                </a14:m>
                <a:r>
                  <a:rPr lang="en-US" sz="1600" dirty="0"/>
                  <a:t> MHz due to 25 ns </a:t>
                </a:r>
                <a:r>
                  <a:rPr lang="en-US" sz="1600" dirty="0" smtClean="0"/>
                  <a:t>spacing</a:t>
                </a:r>
                <a:endParaRPr lang="fr-CH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/>
                  <a:t>PS </a:t>
                </a:r>
                <a:r>
                  <a:rPr lang="fr-CH" sz="1600" dirty="0" err="1"/>
                  <a:t>can</a:t>
                </a:r>
                <a:r>
                  <a:rPr lang="fr-CH" sz="1600" dirty="0"/>
                  <a:t> </a:t>
                </a:r>
                <a:r>
                  <a:rPr lang="fr-CH" sz="1600" dirty="0" err="1"/>
                  <a:t>produce</a:t>
                </a:r>
                <a:r>
                  <a:rPr lang="fr-CH" sz="1600" dirty="0"/>
                  <a:t> </a:t>
                </a:r>
                <a:r>
                  <a:rPr lang="fr-CH" sz="1600" dirty="0" err="1"/>
                  <a:t>adiabatically</a:t>
                </a:r>
                <a:r>
                  <a:rPr lang="fr-CH" sz="1600" dirty="0"/>
                  <a:t> </a:t>
                </a:r>
                <a:r>
                  <a:rPr lang="fr-CH" sz="1600" dirty="0">
                    <a:solidFill>
                      <a:srgbClr val="CC0099"/>
                    </a:solidFill>
                  </a:rPr>
                  <a:t>6 ns </a:t>
                </a:r>
                <a:r>
                  <a:rPr lang="fr-CH" sz="1600" dirty="0" err="1" smtClean="0">
                    <a:solidFill>
                      <a:srgbClr val="CC0099"/>
                    </a:solidFill>
                  </a:rPr>
                  <a:t>bunches</a:t>
                </a:r>
                <a:r>
                  <a:rPr lang="fr-CH" sz="1600" dirty="0" smtClean="0">
                    <a:solidFill>
                      <a:srgbClr val="CC0099"/>
                    </a:solidFill>
                  </a:rPr>
                  <a:t> </a:t>
                </a:r>
                <a:r>
                  <a:rPr lang="fr-CH" sz="1600" dirty="0" smtClean="0"/>
                  <a:t>(to </a:t>
                </a:r>
                <a:r>
                  <a:rPr lang="fr-CH" sz="1600" dirty="0" err="1" smtClean="0"/>
                  <a:t>be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confirmed</a:t>
                </a:r>
                <a:r>
                  <a:rPr lang="fr-CH" sz="1600" dirty="0" smtClean="0"/>
                  <a:t> for multi-</a:t>
                </a:r>
                <a:r>
                  <a:rPr lang="fr-CH" sz="1600" dirty="0" err="1" smtClean="0"/>
                  <a:t>bunch</a:t>
                </a:r>
                <a:r>
                  <a:rPr lang="fr-CH" sz="1600" dirty="0"/>
                  <a:t> </a:t>
                </a:r>
                <a:r>
                  <a:rPr lang="fr-CH" sz="1600" dirty="0" smtClean="0"/>
                  <a:t>in 2018</a:t>
                </a:r>
                <a:r>
                  <a:rPr lang="fr-CH" sz="1600" dirty="0" smtClean="0"/>
                  <a:t>) [*]</a:t>
                </a:r>
                <a:endParaRPr lang="fr-CH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CH" sz="1600" dirty="0"/>
                  <a:t>Longer </a:t>
                </a:r>
                <a:r>
                  <a:rPr lang="fr-CH" sz="1600" dirty="0" err="1" smtClean="0"/>
                  <a:t>bunches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require</a:t>
                </a:r>
                <a:r>
                  <a:rPr lang="fr-CH" sz="1600" dirty="0" smtClean="0"/>
                  <a:t> control of </a:t>
                </a:r>
                <a:r>
                  <a:rPr lang="fr-CH" sz="1600" dirty="0"/>
                  <a:t> </a:t>
                </a:r>
                <a:r>
                  <a:rPr lang="fr-CH" sz="1600" dirty="0" smtClean="0"/>
                  <a:t>    200 MHz </a:t>
                </a:r>
                <a:r>
                  <a:rPr lang="fr-CH" sz="1600" dirty="0"/>
                  <a:t>voltage to </a:t>
                </a:r>
                <a:r>
                  <a:rPr lang="fr-CH" sz="1600" dirty="0" smtClean="0"/>
                  <a:t>a </a:t>
                </a:r>
                <a:r>
                  <a:rPr lang="fr-CH" sz="1600" dirty="0" err="1" smtClean="0"/>
                  <a:t>very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low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level</a:t>
                </a:r>
                <a:endParaRPr lang="fr-CH" sz="1600" dirty="0" smtClean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32" y="2031902"/>
                <a:ext cx="4256667" cy="1343188"/>
              </a:xfrm>
              <a:prstGeom prst="rect">
                <a:avLst/>
              </a:prstGeom>
              <a:blipFill>
                <a:blip r:embed="rId7"/>
                <a:stretch>
                  <a:fillRect l="-573" t="-905" r="-573" b="-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7315" y="1585683"/>
            <a:ext cx="415510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 smtClean="0"/>
              <a:t>Bucket</a:t>
            </a:r>
            <a:r>
              <a:rPr lang="fr-CH" b="1" dirty="0" smtClean="0"/>
              <a:t> and </a:t>
            </a:r>
            <a:r>
              <a:rPr lang="fr-CH" b="1" dirty="0" err="1" smtClean="0"/>
              <a:t>bunch</a:t>
            </a:r>
            <a:r>
              <a:rPr lang="fr-CH" b="1" dirty="0" smtClean="0"/>
              <a:t> </a:t>
            </a:r>
            <a:r>
              <a:rPr lang="fr-CH" b="1" dirty="0" err="1" smtClean="0"/>
              <a:t>length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38189" y="1583513"/>
            <a:ext cx="415510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 smtClean="0"/>
              <a:t>Stability</a:t>
            </a:r>
            <a:r>
              <a:rPr lang="fr-CH" b="1" dirty="0" smtClean="0"/>
              <a:t> in </a:t>
            </a:r>
            <a:r>
              <a:rPr lang="fr-CH" b="1" dirty="0" err="1" smtClean="0"/>
              <a:t>lower-harmonic</a:t>
            </a:r>
            <a:r>
              <a:rPr lang="fr-CH" b="1" dirty="0" smtClean="0"/>
              <a:t> RF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5332" y="6057948"/>
            <a:ext cx="857796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ym typeface="Wingdings" panose="05000000000000000000" pitchFamily="2" charset="2"/>
              </a:rPr>
              <a:t></a:t>
            </a:r>
            <a:r>
              <a:rPr lang="fr-CH" b="1" dirty="0" err="1">
                <a:sym typeface="Wingdings" panose="05000000000000000000" pitchFamily="2" charset="2"/>
              </a:rPr>
              <a:t>Only</a:t>
            </a:r>
            <a:r>
              <a:rPr lang="fr-CH" b="1" dirty="0">
                <a:sym typeface="Wingdings" panose="05000000000000000000" pitchFamily="2" charset="2"/>
              </a:rPr>
              <a:t> </a:t>
            </a:r>
            <a:r>
              <a:rPr lang="fr-CH" b="1" dirty="0">
                <a:solidFill>
                  <a:srgbClr val="CC0099"/>
                </a:solidFill>
                <a:sym typeface="Wingdings" panose="05000000000000000000" pitchFamily="2" charset="2"/>
              </a:rPr>
              <a:t>80 MHz </a:t>
            </a:r>
            <a:r>
              <a:rPr lang="fr-CH" b="1" dirty="0">
                <a:sym typeface="Wingdings" panose="05000000000000000000" pitchFamily="2" charset="2"/>
              </a:rPr>
              <a:t>RF system </a:t>
            </a:r>
            <a:r>
              <a:rPr lang="fr-CH" b="1" dirty="0" err="1">
                <a:sym typeface="Wingdings" panose="05000000000000000000" pitchFamily="2" charset="2"/>
              </a:rPr>
              <a:t>suitable</a:t>
            </a:r>
            <a:r>
              <a:rPr lang="fr-CH" b="1" dirty="0">
                <a:sym typeface="Wingdings" panose="05000000000000000000" pitchFamily="2" charset="2"/>
              </a:rPr>
              <a:t> on SPS flat </a:t>
            </a:r>
            <a:r>
              <a:rPr lang="fr-CH" b="1" dirty="0" err="1">
                <a:sym typeface="Wingdings" panose="05000000000000000000" pitchFamily="2" charset="2"/>
              </a:rPr>
              <a:t>bottom</a:t>
            </a:r>
            <a:r>
              <a:rPr lang="fr-CH" b="1" dirty="0">
                <a:sym typeface="Wingdings" panose="05000000000000000000" pitchFamily="2" charset="2"/>
              </a:rPr>
              <a:t> </a:t>
            </a:r>
            <a:r>
              <a:rPr lang="fr-CH" b="1" dirty="0" err="1">
                <a:sym typeface="Wingdings" panose="05000000000000000000" pitchFamily="2" charset="2"/>
              </a:rPr>
              <a:t>with</a:t>
            </a:r>
            <a:r>
              <a:rPr lang="fr-CH" b="1" dirty="0">
                <a:sym typeface="Wingdings" panose="05000000000000000000" pitchFamily="2" charset="2"/>
              </a:rPr>
              <a:t> 200 MHz as a Landau system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3925" r="2884" b="2324"/>
          <a:stretch/>
        </p:blipFill>
        <p:spPr>
          <a:xfrm>
            <a:off x="5397627" y="3757469"/>
            <a:ext cx="2970887" cy="2197179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8236634" y="4396154"/>
            <a:ext cx="0" cy="1266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88855" y="4396154"/>
            <a:ext cx="24477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05589" y="435130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nominal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598942" y="6581001"/>
            <a:ext cx="3460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[*] H. Damerau, A. Lasheen, </a:t>
            </a:r>
            <a:r>
              <a:rPr lang="fr-CH" sz="1200" dirty="0" err="1" smtClean="0"/>
              <a:t>private</a:t>
            </a:r>
            <a:r>
              <a:rPr lang="fr-CH" sz="1200" dirty="0" smtClean="0"/>
              <a:t> communications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607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4199" y="1316105"/>
                <a:ext cx="8603311" cy="4970196"/>
              </a:xfrm>
            </p:spPr>
            <p:txBody>
              <a:bodyPr lIns="91440" rIns="91440">
                <a:normAutofit fontScale="70000" lnSpcReduction="20000"/>
              </a:bodyPr>
              <a:lstStyle/>
              <a:p>
                <a:r>
                  <a:rPr lang="en-GB" dirty="0" smtClean="0"/>
                  <a:t>Acceleration of </a:t>
                </a:r>
                <a:r>
                  <a:rPr lang="en-GB" dirty="0" smtClean="0">
                    <a:solidFill>
                      <a:srgbClr val="CC0099"/>
                    </a:solidFill>
                  </a:rPr>
                  <a:t>larger emittance </a:t>
                </a:r>
                <a:r>
                  <a:rPr lang="en-GB" dirty="0" smtClean="0"/>
                  <a:t>bunches in 200 </a:t>
                </a:r>
                <a:r>
                  <a:rPr lang="en-GB" dirty="0" smtClean="0"/>
                  <a:t>MHz</a:t>
                </a:r>
                <a:r>
                  <a:rPr lang="en-GB" dirty="0"/>
                  <a:t> </a:t>
                </a:r>
                <a:r>
                  <a:rPr lang="en-GB" dirty="0"/>
                  <a:t>(</a:t>
                </a:r>
                <a:r>
                  <a:rPr lang="en-GB" dirty="0" smtClean="0"/>
                  <a:t>n</a:t>
                </a:r>
                <a:r>
                  <a:rPr lang="en-GB" dirty="0" smtClean="0"/>
                  <a:t>eeded </a:t>
                </a:r>
                <a:r>
                  <a:rPr lang="en-GB" dirty="0" smtClean="0"/>
                  <a:t>for beam </a:t>
                </a:r>
                <a:r>
                  <a:rPr lang="en-GB" dirty="0" smtClean="0"/>
                  <a:t>stability in PS if no Landau system installed in PS)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SPS acceptance limited by available </a:t>
                </a:r>
                <a:r>
                  <a:rPr lang="en-GB" dirty="0" smtClean="0"/>
                  <a:t>power and beam-loading</a:t>
                </a:r>
              </a:p>
              <a:p>
                <a:r>
                  <a:rPr lang="en-GB" dirty="0" smtClean="0"/>
                  <a:t>Lower beam </a:t>
                </a:r>
                <a:r>
                  <a:rPr lang="en-GB" dirty="0" smtClean="0">
                    <a:solidFill>
                      <a:srgbClr val="CC0099"/>
                    </a:solidFill>
                  </a:rPr>
                  <a:t>stability</a:t>
                </a:r>
                <a:r>
                  <a:rPr lang="en-GB" dirty="0" smtClean="0"/>
                  <a:t> due to lower harmonic number</a:t>
                </a:r>
              </a:p>
              <a:p>
                <a:pPr marL="0" indent="0">
                  <a:buNone/>
                </a:pPr>
                <a:r>
                  <a:rPr lang="en-GB" dirty="0" smtClean="0">
                    <a:latin typeface="Calibri" panose="020F0502020204030204" pitchFamily="34" charset="0"/>
                  </a:rPr>
                  <a:t>    →</a:t>
                </a:r>
                <a:r>
                  <a:rPr lang="en-GB" dirty="0" smtClean="0"/>
                  <a:t> 200 MHz as a Landau cavity, but</a:t>
                </a:r>
              </a:p>
              <a:p>
                <a:pPr lvl="1"/>
                <a:r>
                  <a:rPr lang="en-GB" dirty="0" smtClean="0"/>
                  <a:t>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GB" dirty="0" smtClean="0"/>
                  <a:t> difficult </a:t>
                </a:r>
                <a:r>
                  <a:rPr lang="en-GB" dirty="0"/>
                  <a:t>to control to a </a:t>
                </a:r>
                <a:r>
                  <a:rPr lang="en-GB" dirty="0" smtClean="0"/>
                  <a:t>low level </a:t>
                </a:r>
                <a:r>
                  <a:rPr lang="en-GB" dirty="0"/>
                  <a:t>→ 6 ns bunch length from the </a:t>
                </a:r>
                <a:r>
                  <a:rPr lang="en-GB" dirty="0" smtClean="0"/>
                  <a:t>PS but not guaranteed</a:t>
                </a:r>
                <a:endParaRPr lang="en-GB" dirty="0"/>
              </a:p>
              <a:p>
                <a:pPr lvl="1"/>
                <a:r>
                  <a:rPr lang="en-GB" dirty="0" smtClean="0"/>
                  <a:t>Instabilities recently observed </a:t>
                </a:r>
                <a:r>
                  <a:rPr lang="en-GB" dirty="0"/>
                  <a:t>on flat bottom </a:t>
                </a:r>
                <a:r>
                  <a:rPr lang="en-GB" dirty="0" smtClean="0"/>
                  <a:t>not fully understood and </a:t>
                </a:r>
                <a:r>
                  <a:rPr lang="en-GB" dirty="0"/>
                  <a:t>the 800 MHz </a:t>
                </a:r>
                <a:r>
                  <a:rPr lang="en-GB" dirty="0" smtClean="0"/>
                  <a:t>RF was </a:t>
                </a:r>
                <a:r>
                  <a:rPr lang="en-GB" dirty="0"/>
                  <a:t>not very </a:t>
                </a:r>
                <a:r>
                  <a:rPr lang="en-GB" dirty="0" smtClean="0"/>
                  <a:t>helpful</a:t>
                </a:r>
                <a:endParaRPr lang="en-GB" dirty="0"/>
              </a:p>
              <a:p>
                <a:r>
                  <a:rPr lang="en-GB" dirty="0" smtClean="0">
                    <a:solidFill>
                      <a:srgbClr val="CC0099"/>
                    </a:solidFill>
                  </a:rPr>
                  <a:t>Re-bucketing</a:t>
                </a:r>
                <a:r>
                  <a:rPr lang="en-GB" dirty="0" smtClean="0"/>
                  <a:t> in the </a:t>
                </a:r>
                <a:r>
                  <a:rPr lang="en-GB" dirty="0"/>
                  <a:t>200 MHz RF system </a:t>
                </a:r>
              </a:p>
              <a:p>
                <a:pPr lvl="1"/>
                <a:r>
                  <a:rPr lang="en-GB" dirty="0"/>
                  <a:t>Potential </a:t>
                </a:r>
                <a:r>
                  <a:rPr lang="en-GB" dirty="0" smtClean="0"/>
                  <a:t>reduction of losses only </a:t>
                </a:r>
                <a:r>
                  <a:rPr lang="en-GB" dirty="0"/>
                  <a:t>if related to </a:t>
                </a:r>
                <a:r>
                  <a:rPr lang="en-GB" dirty="0" smtClean="0"/>
                  <a:t>bunch </a:t>
                </a:r>
                <a:r>
                  <a:rPr lang="en-GB" dirty="0"/>
                  <a:t>shape due </a:t>
                </a:r>
                <a:r>
                  <a:rPr lang="en-GB" dirty="0" smtClean="0"/>
                  <a:t>to </a:t>
                </a:r>
                <a:r>
                  <a:rPr lang="en-GB" dirty="0"/>
                  <a:t>PS bunch rotation</a:t>
                </a:r>
              </a:p>
              <a:p>
                <a:pPr lvl="1"/>
                <a:r>
                  <a:rPr lang="en-GB" dirty="0"/>
                  <a:t>Large 80 MHz voltage for re-bucketing in 200 MHz</a:t>
                </a:r>
              </a:p>
              <a:p>
                <a:pPr lvl="1"/>
                <a:r>
                  <a:rPr lang="en-GB" dirty="0"/>
                  <a:t>Creation of satellite bunches if PS bunch has large tails </a:t>
                </a:r>
                <a:r>
                  <a:rPr lang="en-GB" dirty="0">
                    <a:sym typeface="Wingdings" panose="05000000000000000000" pitchFamily="2" charset="2"/>
                  </a:rPr>
                  <a:t> harmful for </a:t>
                </a:r>
                <a:r>
                  <a:rPr lang="en-GB" dirty="0" smtClean="0">
                    <a:sym typeface="Wingdings" panose="05000000000000000000" pitchFamily="2" charset="2"/>
                  </a:rPr>
                  <a:t>LHC</a:t>
                </a:r>
                <a:endParaRPr lang="en-GB" dirty="0">
                  <a:sym typeface="Wingdings" panose="05000000000000000000" pitchFamily="2" charset="2"/>
                </a:endParaRPr>
              </a:p>
              <a:p>
                <a:pPr lvl="1"/>
                <a:endParaRPr lang="en-GB" dirty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GB" dirty="0"/>
              </a:p>
              <a:p>
                <a:r>
                  <a:rPr lang="en-GB" dirty="0">
                    <a:solidFill>
                      <a:schemeClr val="tx1">
                        <a:alpha val="63000"/>
                      </a:schemeClr>
                    </a:solidFill>
                  </a:rPr>
                  <a:t>Impedance and </a:t>
                </a:r>
                <a:r>
                  <a:rPr lang="en-GB" dirty="0" smtClean="0">
                    <a:solidFill>
                      <a:schemeClr val="tx1">
                        <a:alpha val="63000"/>
                      </a:schemeClr>
                    </a:solidFill>
                  </a:rPr>
                  <a:t>beam-loading </a:t>
                </a:r>
                <a:r>
                  <a:rPr lang="en-GB" dirty="0">
                    <a:solidFill>
                      <a:schemeClr val="tx1">
                        <a:alpha val="63000"/>
                      </a:schemeClr>
                    </a:solidFill>
                  </a:rPr>
                  <a:t>in the new RF system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63000"/>
                      </a:schemeClr>
                    </a:solidFill>
                  </a:rPr>
                  <a:t>Effect on beam stability during the rest of the cycle</a:t>
                </a:r>
              </a:p>
              <a:p>
                <a:pPr lvl="1"/>
                <a:r>
                  <a:rPr lang="en-GB" dirty="0">
                    <a:solidFill>
                      <a:schemeClr val="tx1">
                        <a:alpha val="63000"/>
                      </a:schemeClr>
                    </a:solidFill>
                  </a:rPr>
                  <a:t>Not treated </a:t>
                </a:r>
                <a:r>
                  <a:rPr lang="en-GB" dirty="0" smtClean="0">
                    <a:solidFill>
                      <a:schemeClr val="tx1">
                        <a:alpha val="63000"/>
                      </a:schemeClr>
                    </a:solidFill>
                  </a:rPr>
                  <a:t>here, </a:t>
                </a:r>
                <a:r>
                  <a:rPr lang="en-GB" dirty="0">
                    <a:solidFill>
                      <a:schemeClr val="tx1">
                        <a:alpha val="63000"/>
                      </a:schemeClr>
                    </a:solidFill>
                  </a:rPr>
                  <a:t>requires a dedicated study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199" y="1316105"/>
                <a:ext cx="8603311" cy="4970196"/>
              </a:xfrm>
              <a:blipFill>
                <a:blip r:embed="rId2"/>
                <a:stretch>
                  <a:fillRect l="-637" t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64829" y="853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err="1">
                <a:solidFill>
                  <a:srgbClr val="0070C0"/>
                </a:solidFill>
              </a:rPr>
              <a:t>Potential</a:t>
            </a:r>
            <a:r>
              <a:rPr lang="fr-CH" sz="4000" dirty="0">
                <a:solidFill>
                  <a:srgbClr val="0070C0"/>
                </a:solidFill>
              </a:rPr>
              <a:t> issues </a:t>
            </a:r>
            <a:r>
              <a:rPr lang="fr-CH" sz="4000" dirty="0" err="1">
                <a:solidFill>
                  <a:srgbClr val="0070C0"/>
                </a:solidFill>
              </a:rPr>
              <a:t>with</a:t>
            </a:r>
            <a:r>
              <a:rPr lang="fr-CH" sz="4000" dirty="0">
                <a:solidFill>
                  <a:srgbClr val="0070C0"/>
                </a:solidFill>
              </a:rPr>
              <a:t> the 80 MHz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5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17" y="274515"/>
            <a:ext cx="9144000" cy="829411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Emittance limitation during acceleration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after RF upgrade</a:t>
            </a:r>
            <a:endParaRPr 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6535" y="5998817"/>
                <a:ext cx="8176289" cy="35753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600" dirty="0" smtClean="0"/>
                  <a:t>Filling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US" sz="1600" dirty="0"/>
                  <a:t> based on </a:t>
                </a:r>
                <a:r>
                  <a:rPr lang="en-US" sz="1600" dirty="0" smtClean="0"/>
                  <a:t>present operation  </a:t>
                </a:r>
                <a:r>
                  <a:rPr lang="en-US" sz="1600" dirty="0" smtClean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CH" sz="1600" i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fr-CH" sz="16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fr-CH" sz="1600" i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0.4</m:t>
                    </m:r>
                    <m:r>
                      <a:rPr lang="fr-CH" sz="1600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 dirty="0">
                    <a:solidFill>
                      <a:srgbClr val="CC0099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CC0099"/>
                    </a:solidFill>
                  </a:rPr>
                  <a:t>eVs</a:t>
                </a:r>
                <a:endParaRPr lang="en-US" sz="1600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35" y="5998817"/>
                <a:ext cx="8176289" cy="357534"/>
              </a:xfrm>
              <a:prstGeom prst="rect">
                <a:avLst/>
              </a:prstGeom>
              <a:blipFill>
                <a:blip r:embed="rId9"/>
                <a:stretch>
                  <a:fillRect t="-3226" b="-1290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8700" y="1365763"/>
                <a:ext cx="8176650" cy="1342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1600" dirty="0" err="1" smtClean="0"/>
                  <a:t>Particles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too</a:t>
                </a:r>
                <a:r>
                  <a:rPr lang="fr-CH" sz="1600" dirty="0" smtClean="0"/>
                  <a:t> close to separatrix </a:t>
                </a:r>
                <a:r>
                  <a:rPr lang="fr-CH" sz="1600" dirty="0" err="1" smtClean="0"/>
                  <a:t>lost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when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acceleration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starts</a:t>
                </a:r>
                <a:endParaRPr lang="fr-CH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H" sz="1600" dirty="0" smtClean="0"/>
                  <a:t>Maximum </a:t>
                </a:r>
                <a:r>
                  <a:rPr lang="fr-CH" sz="1600" dirty="0" err="1" smtClean="0"/>
                  <a:t>available</a:t>
                </a:r>
                <a:r>
                  <a:rPr lang="fr-CH" sz="1600" dirty="0" smtClean="0"/>
                  <a:t> power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fr-CH" sz="1600" i="1">
                        <a:latin typeface="Cambria Math" panose="02040503050406030204" pitchFamily="18" charset="0"/>
                      </a:rPr>
                      <m:t>=1.6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MW</a:t>
                </a:r>
                <a:r>
                  <a:rPr lang="fr-CH" sz="16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fr-CH" sz="1600" i="1">
                        <a:latin typeface="Cambria Math" panose="02040503050406030204" pitchFamily="18" charset="0"/>
                      </a:rPr>
                      <m:t>=1.05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MW</a:t>
                </a:r>
                <a:r>
                  <a:rPr lang="fr-CH" sz="1600" dirty="0" smtClean="0"/>
                  <a:t>) and </a:t>
                </a:r>
                <a:r>
                  <a:rPr lang="fr-CH" sz="1600" dirty="0" err="1" smtClean="0"/>
                  <a:t>beam-loading</a:t>
                </a:r>
                <a:r>
                  <a:rPr lang="fr-CH" sz="1600" dirty="0" smtClean="0"/>
                  <a:t> </a:t>
                </a:r>
                <a:r>
                  <a:rPr lang="fr-CH" sz="1600" dirty="0" err="1" smtClean="0"/>
                  <a:t>limit</a:t>
                </a:r>
                <a:r>
                  <a:rPr lang="fr-CH" sz="1600" dirty="0" smtClean="0"/>
                  <a:t> the </a:t>
                </a:r>
                <a:r>
                  <a:rPr lang="fr-CH" sz="1600" dirty="0" err="1" smtClean="0"/>
                  <a:t>acceptance</a:t>
                </a:r>
                <a:r>
                  <a:rPr lang="fr-CH" sz="1600" dirty="0" smtClean="0"/>
                  <a:t> in the SPS</a:t>
                </a:r>
              </a:p>
              <a:p>
                <a:pPr lvl="1"/>
                <a:r>
                  <a:rPr lang="fr-CH" sz="1600" dirty="0" smtClean="0">
                    <a:sym typeface="Wingdings" panose="05000000000000000000" pitchFamily="2" charset="2"/>
                  </a:rPr>
                  <a:t> Maximum voltage/</a:t>
                </a:r>
                <a:r>
                  <a:rPr lang="fr-CH" sz="1600" dirty="0" err="1" smtClean="0">
                    <a:sym typeface="Wingdings" panose="05000000000000000000" pitchFamily="2" charset="2"/>
                  </a:rPr>
                  <a:t>bucket</a:t>
                </a:r>
                <a:r>
                  <a:rPr lang="fr-CH" sz="1600" dirty="0" smtClean="0">
                    <a:sym typeface="Wingdings" panose="05000000000000000000" pitchFamily="2" charset="2"/>
                  </a:rPr>
                  <a:t> area </a:t>
                </a:r>
                <a:r>
                  <a:rPr lang="fr-CH" sz="1600" dirty="0" err="1" smtClean="0">
                    <a:sym typeface="Wingdings" panose="05000000000000000000" pitchFamily="2" charset="2"/>
                  </a:rPr>
                  <a:t>depending</a:t>
                </a:r>
                <a:r>
                  <a:rPr lang="fr-CH" sz="1600" dirty="0" smtClean="0">
                    <a:sym typeface="Wingdings" panose="05000000000000000000" pitchFamily="2" charset="2"/>
                  </a:rPr>
                  <a:t> on </a:t>
                </a:r>
                <a:r>
                  <a:rPr lang="fr-CH" sz="1600" dirty="0" err="1" smtClean="0">
                    <a:sym typeface="Wingdings" panose="05000000000000000000" pitchFamily="2" charset="2"/>
                  </a:rPr>
                  <a:t>intensity</a:t>
                </a:r>
                <a:endParaRPr lang="fr-CH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RF voltage program </a:t>
                </a:r>
                <a:r>
                  <a:rPr lang="en-US" sz="1600" dirty="0"/>
                  <a:t>usually designed to keep a constant momentum ﬁlling </a:t>
                </a:r>
                <a:r>
                  <a:rPr lang="en-US" sz="1600" dirty="0" smtClean="0"/>
                  <a:t>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00" y="1365763"/>
                <a:ext cx="8176650" cy="1342419"/>
              </a:xfrm>
              <a:prstGeom prst="rect">
                <a:avLst/>
              </a:prstGeom>
              <a:blipFill>
                <a:blip r:embed="rId10"/>
                <a:stretch>
                  <a:fillRect l="-298" t="-1364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10153" y="2847095"/>
            <a:ext cx="3135979" cy="2840915"/>
            <a:chOff x="828984" y="3233683"/>
            <a:chExt cx="3135979" cy="28409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" t="2709" r="2125" b="3791"/>
            <a:stretch/>
          </p:blipFill>
          <p:spPr>
            <a:xfrm>
              <a:off x="828984" y="3833247"/>
              <a:ext cx="3072369" cy="224135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29031" y="3233683"/>
                  <a:ext cx="2935932" cy="660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CH" sz="1200" b="1" dirty="0" smtClean="0"/>
                    <a:t>Maximum </a:t>
                  </a:r>
                  <a:r>
                    <a:rPr lang="fr-CH" sz="1200" b="1" dirty="0" err="1" smtClean="0"/>
                    <a:t>emittance</a:t>
                  </a:r>
                  <a:endParaRPr lang="fr-CH" sz="1200" b="1" dirty="0"/>
                </a:p>
                <a:p>
                  <a:pPr algn="ctr"/>
                  <a:r>
                    <a:rPr lang="fr-CH" sz="1200" b="1" dirty="0" smtClean="0"/>
                    <a:t>due to power limitation and </a:t>
                  </a:r>
                  <a:r>
                    <a:rPr lang="fr-CH" sz="1200" b="1" dirty="0" err="1" smtClean="0"/>
                    <a:t>beam-loading</a:t>
                  </a:r>
                  <a:r>
                    <a:rPr lang="fr-CH" sz="1200" b="1" dirty="0" smtClean="0"/>
                    <a:t> </a:t>
                  </a:r>
                </a:p>
                <a:p>
                  <a:pPr algn="ctr"/>
                  <a:r>
                    <a:rPr lang="fr-CH" sz="1200" b="1" dirty="0" smtClean="0"/>
                    <a:t>for a </a:t>
                  </a:r>
                  <a:r>
                    <a:rPr lang="fr-CH" sz="1200" b="1" dirty="0" err="1" smtClean="0"/>
                    <a:t>given</a:t>
                  </a:r>
                  <a:r>
                    <a:rPr lang="fr-CH" sz="1200" b="1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CH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031" y="3233683"/>
                  <a:ext cx="2935932" cy="660630"/>
                </a:xfrm>
                <a:prstGeom prst="rect">
                  <a:avLst/>
                </a:prstGeom>
                <a:blipFill>
                  <a:blip r:embed="rId6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 flipV="1">
              <a:off x="2727297" y="4866198"/>
              <a:ext cx="0" cy="9223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192696" y="4866198"/>
              <a:ext cx="15346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084115" y="2936104"/>
            <a:ext cx="3152030" cy="2746980"/>
            <a:chOff x="680861" y="2941030"/>
            <a:chExt cx="3152030" cy="2746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t="2854" r="2310" b="3487"/>
            <a:stretch/>
          </p:blipFill>
          <p:spPr>
            <a:xfrm>
              <a:off x="680861" y="3376522"/>
              <a:ext cx="3152030" cy="23114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23415" y="2941030"/>
              <a:ext cx="2883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 smtClean="0"/>
                <a:t>Maximum voltage versus </a:t>
              </a:r>
              <a:r>
                <a:rPr lang="fr-CH" sz="1200" b="1" dirty="0" err="1" smtClean="0"/>
                <a:t>bunch</a:t>
              </a:r>
              <a:r>
                <a:rPr lang="fr-CH" sz="1200" b="1" dirty="0" smtClean="0"/>
                <a:t> </a:t>
              </a:r>
              <a:r>
                <a:rPr lang="fr-CH" sz="1200" b="1" dirty="0" err="1" smtClean="0"/>
                <a:t>intensity</a:t>
              </a:r>
              <a:endParaRPr lang="fr-CH" sz="1200" b="1" dirty="0" smtClean="0"/>
            </a:p>
            <a:p>
              <a:pPr algn="ctr"/>
              <a:r>
                <a:rPr lang="fr-CH" sz="1200" b="1" dirty="0" smtClean="0"/>
                <a:t>Flat </a:t>
              </a:r>
              <a:r>
                <a:rPr lang="fr-CH" sz="1200" b="1" dirty="0" err="1" smtClean="0"/>
                <a:t>bottom</a:t>
              </a:r>
              <a:r>
                <a:rPr lang="fr-CH" sz="1200" b="1" dirty="0" smtClean="0"/>
                <a:t> / flat top (</a:t>
              </a:r>
              <a:r>
                <a:rPr lang="fr-CH" sz="1200" b="1" dirty="0" err="1" smtClean="0"/>
                <a:t>lower</a:t>
              </a:r>
              <a:r>
                <a:rPr lang="fr-CH" sz="1200" b="1" dirty="0" smtClean="0"/>
                <a:t> </a:t>
              </a:r>
              <a:r>
                <a:rPr lang="fr-CH" sz="1200" b="1" dirty="0" err="1" smtClean="0"/>
                <a:t>during</a:t>
              </a:r>
              <a:r>
                <a:rPr lang="fr-CH" sz="1200" b="1" dirty="0" smtClean="0"/>
                <a:t> </a:t>
              </a:r>
              <a:r>
                <a:rPr lang="fr-CH" sz="1200" b="1" dirty="0" err="1" smtClean="0"/>
                <a:t>accel</a:t>
              </a:r>
              <a:r>
                <a:rPr lang="fr-CH" sz="1200" b="1" dirty="0" smtClean="0"/>
                <a:t>.)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6410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1975" y="269464"/>
                <a:ext cx="9144000" cy="829411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>
                    <a:solidFill>
                      <a:schemeClr val="accent1"/>
                    </a:solidFill>
                  </a:rPr>
                  <a:t>Voltage </a:t>
                </a:r>
                <a:r>
                  <a:rPr lang="en-US" sz="4000" dirty="0">
                    <a:solidFill>
                      <a:schemeClr val="accent1"/>
                    </a:solidFill>
                  </a:rPr>
                  <a:t>at </a:t>
                </a:r>
                <a:r>
                  <a:rPr lang="en-US" sz="4000" dirty="0" smtClean="0">
                    <a:solidFill>
                      <a:schemeClr val="accent1"/>
                    </a:solidFill>
                  </a:rPr>
                  <a:t>capture with intensity effects</a:t>
                </a:r>
                <a:br>
                  <a:rPr lang="en-US" sz="4000" dirty="0" smtClean="0">
                    <a:solidFill>
                      <a:schemeClr val="accent1"/>
                    </a:solidFill>
                  </a:rPr>
                </a:br>
                <a:r>
                  <a:rPr lang="en-US" sz="4000" dirty="0" smtClean="0">
                    <a:solidFill>
                      <a:schemeClr val="accent1"/>
                    </a:solidFill>
                  </a:rPr>
                  <a:t>HL-LHC intensity (</a:t>
                </a:r>
                <a14:m>
                  <m:oMath xmlns:m="http://schemas.openxmlformats.org/officeDocument/2006/math">
                    <m:r>
                      <a:rPr lang="fr-CH" sz="4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2.4×</m:t>
                    </m:r>
                    <m:sSup>
                      <m:sSupPr>
                        <m:ctrlPr>
                          <a:rPr lang="fr-CH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accent1"/>
                    </a:solidFill>
                  </a:rPr>
                  <a:t> ppb)</a:t>
                </a: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1975" y="269464"/>
                <a:ext cx="9144000" cy="829411"/>
              </a:xfrm>
              <a:blipFill>
                <a:blip r:embed="rId11"/>
                <a:stretch>
                  <a:fillRect l="-2333" t="-41912" b="-5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2041" y="1673095"/>
            <a:ext cx="4751357" cy="452431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Filamentation at capture should be kept as small as possible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avoid </a:t>
            </a:r>
            <a:r>
              <a:rPr lang="en-US" dirty="0"/>
              <a:t>particle loss </a:t>
            </a:r>
            <a:r>
              <a:rPr lang="en-US" dirty="0" smtClean="0"/>
              <a:t>during re-bucketing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dirty="0" err="1"/>
              <a:t>a</a:t>
            </a:r>
            <a:r>
              <a:rPr lang="fr-CH" dirty="0" err="1" smtClean="0"/>
              <a:t>void</a:t>
            </a:r>
            <a:r>
              <a:rPr lang="fr-CH" dirty="0" smtClean="0"/>
              <a:t> full </a:t>
            </a:r>
            <a:r>
              <a:rPr lang="fr-CH" dirty="0" err="1" smtClean="0"/>
              <a:t>bucket</a:t>
            </a:r>
            <a:r>
              <a:rPr lang="fr-CH" dirty="0" smtClean="0"/>
              <a:t> in 200 MHz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0.35 eVs and 0.42 eVs emittance beam </a:t>
            </a:r>
            <a:r>
              <a:rPr lang="en-US" dirty="0"/>
              <a:t>simulated in PS without </a:t>
            </a:r>
            <a:r>
              <a:rPr lang="en-US" dirty="0" smtClean="0"/>
              <a:t>rotation and intensity effect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Matched </a:t>
            </a:r>
            <a:r>
              <a:rPr lang="en-US" dirty="0"/>
              <a:t>80 MHz </a:t>
            </a:r>
            <a:r>
              <a:rPr lang="en-US" dirty="0" smtClean="0"/>
              <a:t>voltages in SPS are respectively </a:t>
            </a:r>
            <a:r>
              <a:rPr lang="en-US" dirty="0"/>
              <a:t>0.76 MV and </a:t>
            </a:r>
            <a:r>
              <a:rPr lang="en-US" dirty="0" smtClean="0"/>
              <a:t>0.89 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0099"/>
                </a:solidFill>
              </a:rPr>
              <a:t>H</a:t>
            </a:r>
            <a:r>
              <a:rPr lang="en-US" dirty="0" smtClean="0">
                <a:solidFill>
                  <a:srgbClr val="CC0099"/>
                </a:solidFill>
              </a:rPr>
              <a:t>igher </a:t>
            </a:r>
            <a:r>
              <a:rPr lang="en-US" dirty="0">
                <a:solidFill>
                  <a:srgbClr val="CC0099"/>
                </a:solidFill>
              </a:rPr>
              <a:t>voltage </a:t>
            </a:r>
            <a:r>
              <a:rPr lang="en-US" dirty="0" smtClean="0">
                <a:solidFill>
                  <a:srgbClr val="CC0099"/>
                </a:solidFill>
              </a:rPr>
              <a:t>needed due </a:t>
            </a:r>
            <a:r>
              <a:rPr lang="en-US" dirty="0">
                <a:solidFill>
                  <a:srgbClr val="CC0099"/>
                </a:solidFill>
              </a:rPr>
              <a:t>to intensity </a:t>
            </a:r>
            <a:r>
              <a:rPr lang="en-US" dirty="0" smtClean="0">
                <a:solidFill>
                  <a:srgbClr val="CC0099"/>
                </a:solidFill>
              </a:rPr>
              <a:t>eﬀects</a:t>
            </a:r>
            <a:endParaRPr lang="en-US" dirty="0">
              <a:solidFill>
                <a:srgbClr val="CC0099"/>
              </a:solidFill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S</a:t>
            </a:r>
            <a:r>
              <a:rPr lang="en-US" dirty="0" smtClean="0"/>
              <a:t>imulations with full SPS impedance model after LIU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Bunches</a:t>
            </a:r>
            <a:r>
              <a:rPr lang="fr-CH" dirty="0"/>
              <a:t> </a:t>
            </a:r>
            <a:r>
              <a:rPr lang="fr-CH" dirty="0" err="1"/>
              <a:t>centred</a:t>
            </a:r>
            <a:r>
              <a:rPr lang="fr-CH" dirty="0"/>
              <a:t> in RF </a:t>
            </a:r>
            <a:r>
              <a:rPr lang="fr-CH" dirty="0" err="1"/>
              <a:t>bucket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intensity</a:t>
            </a:r>
            <a:r>
              <a:rPr lang="fr-CH" dirty="0"/>
              <a:t> </a:t>
            </a:r>
            <a:r>
              <a:rPr lang="fr-CH" dirty="0" err="1"/>
              <a:t>effects</a:t>
            </a:r>
            <a:r>
              <a:rPr lang="fr-CH" dirty="0"/>
              <a:t> </a:t>
            </a:r>
            <a:endParaRPr lang="fr-CH" dirty="0" smtClean="0"/>
          </a:p>
          <a:p>
            <a:pPr lvl="1"/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>
                <a:sym typeface="Wingdings" panose="05000000000000000000" pitchFamily="2" charset="2"/>
              </a:rPr>
              <a:t>Minimum value </a:t>
            </a:r>
            <a:r>
              <a:rPr lang="fr-CH" dirty="0" err="1">
                <a:sym typeface="Wingdings" panose="05000000000000000000" pitchFamily="2" charset="2"/>
              </a:rPr>
              <a:t>compared</a:t>
            </a:r>
            <a:r>
              <a:rPr lang="fr-CH" dirty="0">
                <a:sym typeface="Wingdings" panose="05000000000000000000" pitchFamily="2" charset="2"/>
              </a:rPr>
              <a:t> to </a:t>
            </a:r>
            <a:r>
              <a:rPr lang="fr-CH" dirty="0" err="1">
                <a:sym typeface="Wingdings" panose="05000000000000000000" pitchFamily="2" charset="2"/>
              </a:rPr>
              <a:t>what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will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be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needed</a:t>
            </a:r>
            <a:r>
              <a:rPr lang="fr-CH" dirty="0">
                <a:sym typeface="Wingdings" panose="05000000000000000000" pitchFamily="2" charset="2"/>
              </a:rPr>
              <a:t> in </a:t>
            </a:r>
            <a:r>
              <a:rPr lang="fr-CH" dirty="0" err="1" smtClean="0">
                <a:sym typeface="Wingdings" panose="05000000000000000000" pitchFamily="2" charset="2"/>
              </a:rPr>
              <a:t>operation</a:t>
            </a:r>
            <a:endParaRPr lang="fr-CH" dirty="0" smtClean="0"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3376" r="2250" b="3292"/>
          <a:stretch/>
        </p:blipFill>
        <p:spPr>
          <a:xfrm>
            <a:off x="5153887" y="2396289"/>
            <a:ext cx="3790776" cy="2756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80756" y="1630557"/>
                <a:ext cx="3937039" cy="750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/>
                  <a:t>Voltage </a:t>
                </a:r>
                <a:r>
                  <a:rPr lang="fr-CH" sz="1200" b="1" dirty="0" err="1"/>
                  <a:t>needed</a:t>
                </a:r>
                <a:r>
                  <a:rPr lang="fr-CH" sz="1200" b="1" dirty="0"/>
                  <a:t> at capture to </a:t>
                </a:r>
                <a:r>
                  <a:rPr lang="fr-CH" sz="1200" b="1" dirty="0" err="1"/>
                  <a:t>compensate</a:t>
                </a:r>
                <a:r>
                  <a:rPr lang="fr-CH" sz="1200" b="1" dirty="0"/>
                  <a:t> </a:t>
                </a:r>
                <a:r>
                  <a:rPr lang="fr-CH" sz="1200" b="1" dirty="0" err="1"/>
                  <a:t>intensity</a:t>
                </a:r>
                <a:r>
                  <a:rPr lang="fr-CH" sz="1200" b="1" dirty="0"/>
                  <a:t> </a:t>
                </a:r>
                <a:r>
                  <a:rPr lang="fr-CH" sz="1200" b="1" dirty="0" err="1" smtClean="0"/>
                  <a:t>effects</a:t>
                </a:r>
                <a:r>
                  <a:rPr lang="fr-CH" sz="1200" b="1" dirty="0" smtClean="0"/>
                  <a:t> </a:t>
                </a:r>
              </a:p>
              <a:p>
                <a:pPr algn="ctr"/>
                <a:r>
                  <a:rPr lang="fr-CH" sz="1200" b="1" dirty="0"/>
                  <a:t>a</a:t>
                </a:r>
                <a:r>
                  <a:rPr lang="fr-CH" sz="1200" b="1" dirty="0" smtClean="0"/>
                  <a:t>nd conserve </a:t>
                </a:r>
                <a:r>
                  <a:rPr lang="fr-CH" sz="1200" b="1" dirty="0" err="1" smtClean="0"/>
                  <a:t>bunch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length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injected</a:t>
                </a:r>
                <a:r>
                  <a:rPr lang="fr-CH" sz="1200" b="1" dirty="0" smtClean="0"/>
                  <a:t> </a:t>
                </a:r>
                <a:r>
                  <a:rPr lang="fr-CH" sz="1200" b="1" dirty="0" err="1" smtClean="0"/>
                  <a:t>from</a:t>
                </a:r>
                <a:r>
                  <a:rPr lang="fr-CH" sz="1200" b="1" dirty="0" smtClean="0"/>
                  <a:t> PS</a:t>
                </a:r>
              </a:p>
              <a:p>
                <a:pPr algn="ctr"/>
                <a:r>
                  <a:rPr lang="fr-CH" sz="1200" b="1" dirty="0"/>
                  <a:t>200 MHz as a Landau system,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2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200" b="1" i="1">
                            <a:latin typeface="Cambria Math" panose="02040503050406030204" pitchFamily="18" charset="0"/>
                          </a:rPr>
                          <m:t>𝟐𝟎𝟎</m:t>
                        </m:r>
                      </m:sub>
                    </m:sSub>
                    <m:r>
                      <a:rPr lang="fr-CH" sz="1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1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2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fr-CH" sz="1200" b="1" i="1">
                                <a:latin typeface="Cambria Math" panose="02040503050406030204" pitchFamily="18" charset="0"/>
                              </a:rPr>
                              <m:t>𝟖𝟎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sz="1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2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fr-CH" sz="1200" b="1" i="1">
                                <a:latin typeface="Cambria Math" panose="02040503050406030204" pitchFamily="18" charset="0"/>
                              </a:rPr>
                              <m:t>𝟐𝟎𝟎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CH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2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CH" sz="1200" b="1" i="1">
                            <a:latin typeface="Cambria Math" panose="02040503050406030204" pitchFamily="18" charset="0"/>
                          </a:rPr>
                          <m:t>𝟖𝟎</m:t>
                        </m:r>
                      </m:sub>
                    </m:sSub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756" y="1630557"/>
                <a:ext cx="3937039" cy="7506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72771" y="5335636"/>
                <a:ext cx="3953008" cy="861774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b="0" dirty="0" smtClean="0">
                    <a:solidFill>
                      <a:srgbClr val="CC0099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b="0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sub>
                    </m:sSub>
                    <m:r>
                      <a:rPr lang="fr-CH" b="0" i="1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=1.15</m:t>
                    </m:r>
                  </m:oMath>
                </a14:m>
                <a:r>
                  <a:rPr lang="en-US" dirty="0" smtClean="0">
                    <a:solidFill>
                      <a:srgbClr val="CC0099"/>
                    </a:solidFill>
                  </a:rPr>
                  <a:t> MV</a:t>
                </a:r>
              </a:p>
              <a:p>
                <a:pPr algn="ctr"/>
                <a:r>
                  <a:rPr lang="en-US" sz="1600" dirty="0" smtClean="0"/>
                  <a:t>minimum value to compensate intensity effects and conserve bunch length from PS</a:t>
                </a:r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71" y="5335636"/>
                <a:ext cx="3953008" cy="861774"/>
              </a:xfrm>
              <a:prstGeom prst="rect">
                <a:avLst/>
              </a:prstGeom>
              <a:blipFill>
                <a:blip r:embed="rId14"/>
                <a:stretch>
                  <a:fillRect t="-3448" b="-6207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15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65286</TotalTime>
  <Words>947</Words>
  <Application>Microsoft Office PowerPoint</Application>
  <PresentationFormat>On-screen Show (4:3)</PresentationFormat>
  <Paragraphs>170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Parameters of the  low-frequency capture RF system in the SPS s  24th of April 2018</vt:lpstr>
      <vt:lpstr>Why consider a lower-harmonic RF system in the SPS?</vt:lpstr>
      <vt:lpstr>PS-SPS beam transfer – some history</vt:lpstr>
      <vt:lpstr>What is different today?</vt:lpstr>
      <vt:lpstr>A need in the SPS 200 MHz RF system</vt:lpstr>
      <vt:lpstr>Lower-harmonic RF system in the SPS, choice of RF frequency</vt:lpstr>
      <vt:lpstr>PowerPoint Presentation</vt:lpstr>
      <vt:lpstr>Emittance limitation during acceleration after RF upgrade</vt:lpstr>
      <vt:lpstr>Voltage at capture with intensity effects HL-LHC intensity (2.4×〖10〗^11 ppb)</vt:lpstr>
      <vt:lpstr>Beam stability in the 80 MHz RF system</vt:lpstr>
      <vt:lpstr>Transfer to the 200 MHz RF system with intensity effects</vt:lpstr>
      <vt:lpstr>Conclusion and future work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Joël Repond</dc:creator>
  <cp:lastModifiedBy>Joel Repond</cp:lastModifiedBy>
  <cp:revision>3889</cp:revision>
  <cp:lastPrinted>2017-11-15T17:28:35Z</cp:lastPrinted>
  <dcterms:created xsi:type="dcterms:W3CDTF">2014-07-23T07:54:45Z</dcterms:created>
  <dcterms:modified xsi:type="dcterms:W3CDTF">2018-04-24T11:19:50Z</dcterms:modified>
</cp:coreProperties>
</file>