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75" r:id="rId2"/>
    <p:sldId id="568" r:id="rId3"/>
    <p:sldId id="567" r:id="rId4"/>
    <p:sldId id="560" r:id="rId5"/>
    <p:sldId id="559" r:id="rId6"/>
    <p:sldId id="564" r:id="rId7"/>
    <p:sldId id="565" r:id="rId8"/>
    <p:sldId id="566" r:id="rId9"/>
    <p:sldId id="561" r:id="rId10"/>
    <p:sldId id="5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C1B3D1"/>
    <a:srgbClr val="0033CC"/>
    <a:srgbClr val="0000FF"/>
    <a:srgbClr val="56E09E"/>
    <a:srgbClr val="00B050"/>
    <a:srgbClr val="FB02BB"/>
    <a:srgbClr val="FFFFFF"/>
    <a:srgbClr val="848584"/>
    <a:srgbClr val="22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3137" autoAdjust="0"/>
  </p:normalViewPr>
  <p:slideViewPr>
    <p:cSldViewPr snapToGrid="0" snapToObjects="1">
      <p:cViewPr varScale="1">
        <p:scale>
          <a:sx n="111" d="100"/>
          <a:sy n="111" d="100"/>
        </p:scale>
        <p:origin x="-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23/04/18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23/04/18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Possible SPS octupole reconfiguration to minimize 2nd </a:t>
            </a:r>
            <a:r>
              <a:rPr lang="en-US" sz="3200" dirty="0"/>
              <a:t>order chromaticity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H. </a:t>
            </a:r>
            <a:r>
              <a:rPr lang="en-US" dirty="0" smtClean="0">
                <a:solidFill>
                  <a:srgbClr val="FFFFFF"/>
                </a:solidFill>
              </a:rPr>
              <a:t>Bartosik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</a:t>
            </a:r>
            <a:r>
              <a:rPr lang="en-US" dirty="0" smtClean="0"/>
              <a:t>-SPS Beam Dynamics working group meeting, 24 April </a:t>
            </a:r>
            <a:r>
              <a:rPr lang="en-US" dirty="0" smtClean="0"/>
              <a:t>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Amplitude detuning from octupoles is a powerful knob for controlling instabilities</a:t>
            </a:r>
          </a:p>
          <a:p>
            <a:pPr lvl="1"/>
            <a:r>
              <a:rPr lang="en-US" dirty="0" smtClean="0"/>
              <a:t>Should be prepared in case of unexpected instabilities with LIU intensities</a:t>
            </a:r>
          </a:p>
          <a:p>
            <a:r>
              <a:rPr lang="en-US" dirty="0" smtClean="0"/>
              <a:t>SPS Landau octupoles induce large Q’’ in Q20 optics due to high dispersion</a:t>
            </a:r>
          </a:p>
          <a:p>
            <a:pPr lvl="1"/>
            <a:r>
              <a:rPr lang="en-US" dirty="0"/>
              <a:t>The chromatic tune shift is at least one order of magnitude higher than amplitude detuning (for present </a:t>
            </a:r>
            <a:r>
              <a:rPr lang="en-US" dirty="0" smtClean="0"/>
              <a:t>25 ns standard </a:t>
            </a:r>
            <a:r>
              <a:rPr lang="en-US" dirty="0"/>
              <a:t>beam parameters)</a:t>
            </a:r>
          </a:p>
          <a:p>
            <a:pPr lvl="1"/>
            <a:r>
              <a:rPr lang="en-US" dirty="0" smtClean="0"/>
              <a:t>Incoherent losses limit the accessible parameter range to KLOF/D ~ ±2</a:t>
            </a:r>
          </a:p>
          <a:p>
            <a:r>
              <a:rPr lang="en-US" dirty="0" smtClean="0"/>
              <a:t>Proposal for octupole reconfiguration</a:t>
            </a:r>
          </a:p>
          <a:p>
            <a:pPr lvl="1"/>
            <a:r>
              <a:rPr lang="en-US" dirty="0" smtClean="0"/>
              <a:t>Using only already installed octupoles (some of them presently not connected)</a:t>
            </a:r>
          </a:p>
          <a:p>
            <a:pPr lvl="1"/>
            <a:r>
              <a:rPr lang="en-US" dirty="0" smtClean="0"/>
              <a:t>The proposed scheme implies inverting polarity on strategic octupoles, which allows cancelling most of induced Q’’ for all SPS optics, i.e. Q20, Q26 and even Q22 (not shown here)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same </a:t>
            </a:r>
            <a:r>
              <a:rPr lang="en-US"/>
              <a:t>amplitude </a:t>
            </a:r>
            <a:r>
              <a:rPr lang="en-US" smtClean="0"/>
              <a:t>detuning 1.5 </a:t>
            </a:r>
            <a:r>
              <a:rPr lang="en-US" dirty="0"/>
              <a:t>times higher </a:t>
            </a:r>
            <a:r>
              <a:rPr lang="en-US" dirty="0" smtClean="0"/>
              <a:t>K in new scheme compared to present scheme</a:t>
            </a:r>
          </a:p>
          <a:p>
            <a:pPr lvl="1"/>
            <a:r>
              <a:rPr lang="en-US" dirty="0" smtClean="0"/>
              <a:t>Expect </a:t>
            </a:r>
            <a:r>
              <a:rPr lang="en-US" dirty="0"/>
              <a:t>no big impact on </a:t>
            </a:r>
            <a:r>
              <a:rPr lang="en-US" dirty="0" smtClean="0"/>
              <a:t>resonances</a:t>
            </a:r>
          </a:p>
          <a:p>
            <a:pPr lvl="1"/>
            <a:r>
              <a:rPr lang="en-US" dirty="0" smtClean="0"/>
              <a:t>Can be tested in a dedicated MD by intervention on the respective octupole patch panels in the tunnel</a:t>
            </a:r>
          </a:p>
          <a:p>
            <a:pPr lvl="1"/>
            <a:r>
              <a:rPr lang="en-US" dirty="0" smtClean="0"/>
              <a:t>Load should be OK for power converter (to be verified)</a:t>
            </a:r>
          </a:p>
          <a:p>
            <a:pPr lvl="1"/>
            <a:r>
              <a:rPr lang="en-US" dirty="0" smtClean="0"/>
              <a:t>In any case, symmetry of octupole positions should be re-established during LS2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3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>
            <a:normAutofit/>
          </a:bodyPr>
          <a:lstStyle/>
          <a:p>
            <a:r>
              <a:rPr lang="en-US" dirty="0" smtClean="0"/>
              <a:t>Transverse instabilities </a:t>
            </a:r>
            <a:r>
              <a:rPr lang="en-US" dirty="0" smtClean="0"/>
              <a:t>encountered in high intensity multi-bunch regime (Q20)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20 MHz coupled bunch </a:t>
            </a:r>
            <a:r>
              <a:rPr lang="en-US" dirty="0" smtClean="0"/>
              <a:t>instability from 2015 was not </a:t>
            </a:r>
            <a:r>
              <a:rPr lang="en-US" dirty="0" smtClean="0"/>
              <a:t>observed in 2017 </a:t>
            </a:r>
            <a:r>
              <a:rPr lang="en-US" dirty="0" smtClean="0"/>
              <a:t>(now higher gain </a:t>
            </a:r>
            <a:r>
              <a:rPr lang="en-US" dirty="0"/>
              <a:t>at 20 MHz in the transverse </a:t>
            </a:r>
            <a:r>
              <a:rPr lang="en-US" dirty="0" smtClean="0"/>
              <a:t>damper, but also only 4 x 48 bunches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With transverse </a:t>
            </a:r>
            <a:r>
              <a:rPr lang="en-US" dirty="0"/>
              <a:t>damper, 4 x 48 bunches </a:t>
            </a:r>
            <a:r>
              <a:rPr lang="en-US" dirty="0">
                <a:solidFill>
                  <a:srgbClr val="FF0000"/>
                </a:solidFill>
              </a:rPr>
              <a:t>exhibit single bunch instabilities</a:t>
            </a:r>
            <a:r>
              <a:rPr lang="en-US" dirty="0"/>
              <a:t> in the later batches</a:t>
            </a:r>
          </a:p>
          <a:p>
            <a:r>
              <a:rPr lang="en-US" dirty="0" smtClean="0"/>
              <a:t>Single </a:t>
            </a:r>
            <a:r>
              <a:rPr lang="en-US" dirty="0"/>
              <a:t>bunch instabilities </a:t>
            </a:r>
            <a:r>
              <a:rPr lang="en-US" dirty="0" smtClean="0"/>
              <a:t>can be </a:t>
            </a:r>
            <a:r>
              <a:rPr lang="en-US" dirty="0"/>
              <a:t>c</a:t>
            </a:r>
            <a:r>
              <a:rPr lang="en-US" dirty="0" smtClean="0"/>
              <a:t>ured with chromaticity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ξ</a:t>
            </a:r>
            <a:r>
              <a:rPr lang="en-US" baseline="-25000" dirty="0" smtClean="0"/>
              <a:t>H</a:t>
            </a:r>
            <a:r>
              <a:rPr lang="de-DE" dirty="0" smtClean="0"/>
              <a:t> ~</a:t>
            </a:r>
            <a:r>
              <a:rPr lang="en-US" dirty="0" smtClean="0"/>
              <a:t> </a:t>
            </a:r>
            <a:r>
              <a:rPr lang="en-US" dirty="0"/>
              <a:t>0.1 – 0.2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/>
              <a:t>mode </a:t>
            </a:r>
            <a:r>
              <a:rPr lang="en-US" dirty="0"/>
              <a:t>1</a:t>
            </a:r>
          </a:p>
          <a:p>
            <a:pPr lvl="1"/>
            <a:r>
              <a:rPr lang="el-GR" dirty="0" smtClean="0"/>
              <a:t>ξ</a:t>
            </a:r>
            <a:r>
              <a:rPr lang="en-US" baseline="-25000" dirty="0" smtClean="0"/>
              <a:t>H</a:t>
            </a:r>
            <a:r>
              <a:rPr lang="de-DE" dirty="0" smtClean="0"/>
              <a:t> ~ </a:t>
            </a:r>
            <a:r>
              <a:rPr lang="de-DE" dirty="0"/>
              <a:t>0.3 – 0.5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mode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2</a:t>
            </a:r>
          </a:p>
          <a:p>
            <a:pPr lvl="1"/>
            <a:r>
              <a:rPr lang="fr-FR" dirty="0" err="1" smtClean="0"/>
              <a:t>ξ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/>
              <a:t>&gt; 0.5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instability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mostly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suppressed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ut enhanced losses </a:t>
            </a:r>
            <a:b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(maybe due to large chromatic detuning of uncaptured beam?)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4" y="4022395"/>
            <a:ext cx="5041074" cy="2835605"/>
          </a:xfrm>
          <a:prstGeom prst="rect">
            <a:avLst/>
          </a:prstGeom>
          <a:ln w="25400"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792457" y="2664669"/>
            <a:ext cx="13845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" dirty="0"/>
              <a:t>ξ</a:t>
            </a:r>
            <a:r>
              <a:rPr lang="en-US" sz="1500" baseline="-25000" dirty="0"/>
              <a:t>H</a:t>
            </a:r>
            <a:r>
              <a:rPr lang="de-DE" sz="1500" dirty="0"/>
              <a:t> ~</a:t>
            </a:r>
            <a:r>
              <a:rPr lang="en-US" sz="1500" dirty="0"/>
              <a:t> 0.1 – 0.2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1628" y="4562573"/>
            <a:ext cx="1384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/>
              <a:t>ξ</a:t>
            </a:r>
            <a:r>
              <a:rPr lang="en-US" sz="1500" baseline="-25000" dirty="0"/>
              <a:t>H</a:t>
            </a:r>
            <a:r>
              <a:rPr lang="de-DE" sz="1500" dirty="0"/>
              <a:t> ~ 0.3 – 0.5 </a:t>
            </a:r>
            <a:endParaRPr lang="en-US" sz="1500" dirty="0"/>
          </a:p>
        </p:txBody>
      </p:sp>
      <p:pic>
        <p:nvPicPr>
          <p:cNvPr id="14" name="Picture 13" descr="snapshot_BQHT_LHC50NS_20171009_2115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/>
          <a:stretch/>
        </p:blipFill>
        <p:spPr>
          <a:xfrm>
            <a:off x="6037077" y="2959890"/>
            <a:ext cx="2372872" cy="1618316"/>
          </a:xfrm>
          <a:prstGeom prst="rect">
            <a:avLst/>
          </a:prstGeom>
        </p:spPr>
      </p:pic>
      <p:pic>
        <p:nvPicPr>
          <p:cNvPr id="15" name="Picture 14" descr="snapshot_BQHT_LHC50NS_20171009_17025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6037078" y="4854554"/>
            <a:ext cx="2372871" cy="16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>
            <a:normAutofit/>
          </a:bodyPr>
          <a:lstStyle/>
          <a:p>
            <a:r>
              <a:rPr lang="en-US" dirty="0" smtClean="0"/>
              <a:t>Stabilization of single bunch horizontal instability with octupoles?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KLOF &gt; 1.5 mostly suppressed these instabilities but incoherent losses similar as with high </a:t>
            </a:r>
            <a:r>
              <a:rPr lang="fr-FR" dirty="0" err="1" smtClean="0">
                <a:solidFill>
                  <a:srgbClr val="FF0000"/>
                </a:solidFill>
              </a:rPr>
              <a:t>ξ</a:t>
            </a:r>
            <a:r>
              <a:rPr lang="fr-FR" baseline="-25000" dirty="0" err="1" smtClean="0">
                <a:solidFill>
                  <a:srgbClr val="FF0000"/>
                </a:solidFill>
              </a:rPr>
              <a:t>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Incoherent losses most likely due to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order chromaticity Q’’ induced by large dispersion in Q20: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		</a:t>
            </a:r>
            <a:r>
              <a:rPr lang="en-US" dirty="0" smtClean="0"/>
              <a:t>Q</a:t>
            </a:r>
            <a:r>
              <a:rPr lang="en-US" dirty="0"/>
              <a:t>’’ depends on </a:t>
            </a:r>
            <a:r>
              <a:rPr lang="hr-HR" i="1" dirty="0"/>
              <a:t>D</a:t>
            </a:r>
            <a:r>
              <a:rPr lang="hr-HR" baseline="30000" dirty="0"/>
              <a:t>2</a:t>
            </a:r>
            <a:r>
              <a:rPr lang="hr-HR" i="1" dirty="0"/>
              <a:t>k</a:t>
            </a:r>
            <a:r>
              <a:rPr lang="hr-HR" baseline="-25000" dirty="0"/>
              <a:t>3</a:t>
            </a:r>
            <a:r>
              <a:rPr lang="hr-HR" dirty="0"/>
              <a:t> </a:t>
            </a:r>
            <a:r>
              <a:rPr lang="hr-HR" dirty="0" smtClean="0"/>
              <a:t>     (i.e. </a:t>
            </a:r>
            <a:r>
              <a:rPr lang="en-US" dirty="0" smtClean="0"/>
              <a:t>d</a:t>
            </a:r>
            <a:r>
              <a:rPr lang="hr-HR" dirty="0" smtClean="0"/>
              <a:t>ispersion squared times octupole strength)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Tune spread from octupoles can be an efficient way of suppressing (unexpected) instabilities at LIU intensities (if Q’’ can be avoided)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Successfully used in SPS for stabilization of fixed target beam, critical for LHC operation, </a:t>
            </a:r>
            <a:r>
              <a:rPr lang="is-IS" dirty="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is-IS" dirty="0" smtClean="0">
                <a:solidFill>
                  <a:srgbClr val="000000"/>
                </a:solidFill>
              </a:rPr>
              <a:t>Could hope for better transmission compared to stabilization by linear chromaticity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18222" y="2131491"/>
            <a:ext cx="6366146" cy="43471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0" y="2588486"/>
            <a:ext cx="2780797" cy="27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59" y="2588486"/>
            <a:ext cx="2780797" cy="2780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25" y="2588486"/>
            <a:ext cx="2780797" cy="27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0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octupoles and dispersion (</a:t>
            </a:r>
            <a:r>
              <a:rPr lang="en-US" dirty="0" smtClean="0"/>
              <a:t>Q26 </a:t>
            </a:r>
            <a:r>
              <a:rPr lang="en-US" dirty="0"/>
              <a:t>optics)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PS_octupoles_sectorized_Q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0" y="999004"/>
            <a:ext cx="7143748" cy="5714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2870" y="4905582"/>
            <a:ext cx="3094837" cy="107721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Octupole positions chosen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to minimize Q’’ in Q26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Not all octupoles connected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Two LOFs in irregular </a:t>
            </a:r>
            <a:r>
              <a:rPr lang="en-US" sz="1600" dirty="0" smtClean="0">
                <a:solidFill>
                  <a:srgbClr val="0000FF"/>
                </a:solidFill>
              </a:rPr>
              <a:t>positions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5873" y="6544725"/>
            <a:ext cx="54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 [m]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941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octupoles and dispersion (Q20 optics)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S_octupoles_sectorized_Q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0" y="999217"/>
            <a:ext cx="7143748" cy="5714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5064" y="4859852"/>
            <a:ext cx="2890455" cy="107721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High dispersion in octupole positions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Might reconfigure octupole circuits to minimize Q’’ </a:t>
            </a:r>
            <a:r>
              <a:rPr lang="is-IS" sz="1600" dirty="0" smtClean="0">
                <a:solidFill>
                  <a:srgbClr val="0000FF"/>
                </a:solidFill>
              </a:rPr>
              <a:t>…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873" y="6544725"/>
            <a:ext cx="54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 [m]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314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octupole reconfiguration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714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Aim is to minimize Q’’ induced by octupoles in Q20 without compromising Q26</a:t>
            </a:r>
          </a:p>
          <a:p>
            <a:pPr lvl="1"/>
            <a:r>
              <a:rPr lang="en-US" dirty="0" smtClean="0"/>
              <a:t>Exploit the already installed octupoles and change powering scheme</a:t>
            </a:r>
          </a:p>
          <a:p>
            <a:pPr lvl="1"/>
            <a:r>
              <a:rPr lang="en-US" dirty="0" smtClean="0"/>
              <a:t>Optimize powering to minimize Q’’ on all optics</a:t>
            </a:r>
          </a:p>
          <a:p>
            <a:r>
              <a:rPr lang="en-US" dirty="0" smtClean="0"/>
              <a:t>Proposal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Octupoles at positions with largest dispersion inverted to ~ cancel Q’’</a:t>
            </a:r>
          </a:p>
          <a:p>
            <a:pPr lvl="1"/>
            <a:r>
              <a:rPr lang="is-IS" dirty="0" smtClean="0"/>
              <a:t>No </a:t>
            </a:r>
            <a:r>
              <a:rPr lang="is-IS" dirty="0"/>
              <a:t>major hardware change</a:t>
            </a:r>
            <a:r>
              <a:rPr lang="is-IS" dirty="0" smtClean="0"/>
              <a:t>! (just some interventions on patch panels ...)</a:t>
            </a:r>
          </a:p>
          <a:p>
            <a:pPr lvl="1"/>
            <a:r>
              <a:rPr lang="en-US" b="1" dirty="0" smtClean="0"/>
              <a:t>Need 1.5 times higher K for same amplitude detuning </a:t>
            </a:r>
            <a:r>
              <a:rPr lang="en-US" dirty="0" smtClean="0"/>
              <a:t>(effectively 2 octupoles / arc generate amplitude detuning </a:t>
            </a:r>
            <a:r>
              <a:rPr lang="en-US" dirty="0"/>
              <a:t>in </a:t>
            </a:r>
            <a:r>
              <a:rPr lang="en-US" dirty="0" smtClean="0"/>
              <a:t>new scheme compared to 3 / arc in original scheme)</a:t>
            </a:r>
          </a:p>
          <a:p>
            <a:pPr lvl="1"/>
            <a:r>
              <a:rPr lang="en-US" dirty="0" smtClean="0"/>
              <a:t>Enough margin for operational use on FT beam</a:t>
            </a:r>
          </a:p>
          <a:p>
            <a:pPr lvl="1"/>
            <a:r>
              <a:rPr lang="en-US" dirty="0" smtClean="0"/>
              <a:t>Could (or should!) envisage re-establishing symmetry of octupole layout </a:t>
            </a:r>
            <a:br>
              <a:rPr lang="en-US" dirty="0" smtClean="0"/>
            </a:br>
            <a:r>
              <a:rPr lang="en-US" dirty="0" smtClean="0"/>
              <a:t>(i.e. moving LOF204 to position 208 and LOF530 to 522)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63037"/>
              </p:ext>
            </p:extLst>
          </p:nvPr>
        </p:nvGraphicFramePr>
        <p:xfrm>
          <a:off x="1784605" y="2473465"/>
          <a:ext cx="5187958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8470"/>
                <a:gridCol w="882372"/>
                <a:gridCol w="882372"/>
                <a:gridCol w="882372"/>
                <a:gridCol w="8823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LOF position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x08 (04)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x22 (30)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x26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x28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 polarity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proposed polarity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19857"/>
              </p:ext>
            </p:extLst>
          </p:nvPr>
        </p:nvGraphicFramePr>
        <p:xfrm>
          <a:off x="1784605" y="3710859"/>
          <a:ext cx="518796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5735"/>
                <a:gridCol w="704445"/>
                <a:gridCol w="704445"/>
                <a:gridCol w="704445"/>
                <a:gridCol w="704445"/>
                <a:gridCol w="7044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LOD position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x03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x07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x27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x33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x35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 polarity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proposed polarity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16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vs. proposed octupole scheme (Q20)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43000"/>
            <a:ext cx="2857499" cy="5714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75" y="1143002"/>
            <a:ext cx="2857499" cy="571499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10232" y="3575907"/>
            <a:ext cx="1347343" cy="3676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65399" y="3206575"/>
            <a:ext cx="163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8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vs. proposed octupole scheme (</a:t>
            </a:r>
            <a:r>
              <a:rPr lang="en-US" dirty="0" smtClean="0"/>
              <a:t>Q26)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43000"/>
            <a:ext cx="2857499" cy="57149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75" y="1143002"/>
            <a:ext cx="2857499" cy="571499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10232" y="3575907"/>
            <a:ext cx="1347343" cy="3676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5399" y="3206575"/>
            <a:ext cx="163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9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resonances?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of the 4</a:t>
            </a:r>
            <a:r>
              <a:rPr lang="en-US" baseline="30000" dirty="0" smtClean="0"/>
              <a:t>th</a:t>
            </a:r>
            <a:r>
              <a:rPr lang="en-US" dirty="0" smtClean="0"/>
              <a:t> order resonances suppressed by super periodicity</a:t>
            </a:r>
          </a:p>
          <a:p>
            <a:pPr lvl="1"/>
            <a:r>
              <a:rPr lang="en-US" dirty="0"/>
              <a:t>Assuming 6 fold symmetry of octupole </a:t>
            </a:r>
            <a:r>
              <a:rPr lang="en-US" dirty="0" smtClean="0"/>
              <a:t>arrangement which is presently </a:t>
            </a:r>
            <a:r>
              <a:rPr lang="en-US" dirty="0"/>
              <a:t>not the case due to LOF204 and LOF530, but might be </a:t>
            </a:r>
            <a:r>
              <a:rPr lang="en-US" dirty="0" smtClean="0"/>
              <a:t>fixed (e.g. during LS2)</a:t>
            </a:r>
          </a:p>
          <a:p>
            <a:pPr lvl="1"/>
            <a:r>
              <a:rPr lang="en-US" dirty="0" smtClean="0"/>
              <a:t>Only the diagonal (2Qx-Qy=0) is systematic </a:t>
            </a:r>
          </a:p>
          <a:p>
            <a:pPr lvl="1"/>
            <a:r>
              <a:rPr lang="en-US" dirty="0" smtClean="0"/>
              <a:t>Expect no big impact on resonances as beta-beating in SPS relatively small</a:t>
            </a:r>
            <a:r>
              <a:rPr lang="en-US" b="1" dirty="0" smtClean="0"/>
              <a:t> </a:t>
            </a:r>
            <a:r>
              <a:rPr lang="en-US" dirty="0" smtClean="0"/>
              <a:t>(to be checked in more detail, in particular in dedicated MD where octupole reconfiguration could be tested)</a:t>
            </a:r>
          </a:p>
          <a:p>
            <a:pPr lvl="1"/>
            <a:endParaRPr lang="en-US" dirty="0"/>
          </a:p>
        </p:txBody>
      </p:sp>
      <p:pic>
        <p:nvPicPr>
          <p:cNvPr id="4" name="Picture 3" descr="tune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87" y="2873318"/>
            <a:ext cx="3860646" cy="3860646"/>
          </a:xfrm>
          <a:prstGeom prst="rect">
            <a:avLst/>
          </a:prstGeom>
        </p:spPr>
      </p:pic>
      <p:pic>
        <p:nvPicPr>
          <p:cNvPr id="6" name="Picture 5" descr="tune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4" y="2873318"/>
            <a:ext cx="3860646" cy="3860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4232" y="2929018"/>
            <a:ext cx="1932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order resonances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2278" y="2924684"/>
            <a:ext cx="1932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order resonances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5586" y="4279669"/>
            <a:ext cx="1518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– systematic</a:t>
            </a:r>
          </a:p>
          <a:p>
            <a:r>
              <a:rPr lang="en-US" sz="1500" dirty="0" smtClean="0">
                <a:solidFill>
                  <a:srgbClr val="0000FF"/>
                </a:solidFill>
              </a:rPr>
              <a:t>– non-systematic</a:t>
            </a:r>
          </a:p>
          <a:p>
            <a:r>
              <a:rPr lang="en-US" sz="1500" dirty="0" smtClean="0"/>
              <a:t>– normal</a:t>
            </a:r>
          </a:p>
          <a:p>
            <a:r>
              <a:rPr lang="en-US" sz="1500" dirty="0" smtClean="0"/>
              <a:t>-- skew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0828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60732</TotalTime>
  <Words>720</Words>
  <Application>Microsoft Macintosh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LIU_PowerPoint_Template</vt:lpstr>
      <vt:lpstr>Possible SPS octupole reconfiguration to minimize 2nd order chromaticity </vt:lpstr>
      <vt:lpstr>Introduction</vt:lpstr>
      <vt:lpstr>Motivation</vt:lpstr>
      <vt:lpstr>SPS octupoles and dispersion (Q26 optics)</vt:lpstr>
      <vt:lpstr>SPS octupoles and dispersion (Q20 optics)</vt:lpstr>
      <vt:lpstr>Proposed octupole reconfiguration</vt:lpstr>
      <vt:lpstr>Present vs. proposed octupole scheme (Q20)</vt:lpstr>
      <vt:lpstr>Present vs. proposed octupole scheme (Q26)</vt:lpstr>
      <vt:lpstr>Impact on resonances?</vt:lpstr>
      <vt:lpstr>Summary &amp; Conclusions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2047</cp:revision>
  <dcterms:created xsi:type="dcterms:W3CDTF">2013-04-17T22:56:34Z</dcterms:created>
  <dcterms:modified xsi:type="dcterms:W3CDTF">2018-04-24T11:29:47Z</dcterms:modified>
  <cp:category/>
</cp:coreProperties>
</file>