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89" r:id="rId3"/>
    <p:sldId id="290" r:id="rId4"/>
    <p:sldId id="293" r:id="rId5"/>
    <p:sldId id="297" r:id="rId6"/>
    <p:sldId id="291" r:id="rId7"/>
    <p:sldId id="292" r:id="rId8"/>
    <p:sldId id="294" r:id="rId9"/>
    <p:sldId id="295" r:id="rId10"/>
    <p:sldId id="296" r:id="rId11"/>
    <p:sldId id="29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168" y="108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5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LIU-SPS BD working group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18/10/23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82" r:id="rId11"/>
    <p:sldLayoutId id="2147483668" r:id="rId12"/>
    <p:sldLayoutId id="2147483669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file:///C:\Users\schwarz\cernbox\BLonD_files\Measurements\MD_181015_analysis\data_analysis\800MHz_0.15\bunch0_filBL_filInt.png" TargetMode="External"/><Relationship Id="rId7" Type="http://schemas.openxmlformats.org/officeDocument/2006/relationships/image" Target="file:///C:\Users\schwarz\cernbox\BLonD_files\Measurements\MD_181015_analysis\data_analysis\800MHz_0.15\bunch8_filBL_filInt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file:///C:\Users\schwarz\cernbox\BLonD_files\Measurements\MD_181015_analysis\data_analysis\800MHz_0.15\bunch4_filBL_filInt.png" TargetMode="External"/><Relationship Id="rId4" Type="http://schemas.openxmlformats.org/officeDocument/2006/relationships/image" Target="../media/image27.png"/><Relationship Id="rId9" Type="http://schemas.openxmlformats.org/officeDocument/2006/relationships/image" Target="file:///C:\Users\schwarz\cernbox\BLonD_files\Measurements\MD_181015_analysis\data_analysis\800MHz_0.15\bunch11_filBL_filInt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0\bunchLengthMD_154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1015_analysis\data_analysis\800MHz_0.1\bbbThreshold_MD_271.png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1\bunchLengthMD_295.png" TargetMode="External"/><Relationship Id="rId7" Type="http://schemas.openxmlformats.org/officeDocument/2006/relationships/image" Target="file:///C:\Users\schwarz\cernbox\BLonD_files\Measurements\MD_181015_analysis\data_analysis\800MHz_0.15\bunchLengthMD_317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file:///C:\Users\schwarz\cernbox\BLonD_files\Measurements\MD_181015_analysis\data_analysis\800MHz_0.0\bunchLengthMD_112.pn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0\aaa_filBL_filInt_800MHz_0.0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1015_analysis\data_analysis\800MHz_0.0\aaa_instabTime_filBint_800MHz_0.0.png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1\aaa_filBL_filInt_800MHz_0.1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1015_analysis\data_analysis\800MHz_0.1\aaa_instabTime_filBint_800MHz_0.1.png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1015_analysis\data_analysis\800MHz_0.15\aaa_filBL_filInt_800MHz_0.15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file:///C:\Users\schwarz\cernbox\BLonD_files\Measurements\MD_181015_analysis\data_analysis\800MHz_0.15\aaa_instabTime_filBint_800MHz_0.15.png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file:///C:\Users\schwarz\cernbox\BLonD_files\Measurements\MD_181015_analysis\data_analysis\800MHz_0.0\bunch0_filBL_filInt.png" TargetMode="External"/><Relationship Id="rId7" Type="http://schemas.openxmlformats.org/officeDocument/2006/relationships/image" Target="file:///C:\Users\schwarz\cernbox\BLonD_files\Measurements\MD_181015_analysis\data_analysis\800MHz_0.0\bunch8_filBL_filInt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file:///C:\Users\schwarz\cernbox\BLonD_files\Measurements\MD_181015_analysis\data_analysis\800MHz_0.0\bunch4_filBL_filInt.png" TargetMode="External"/><Relationship Id="rId4" Type="http://schemas.openxmlformats.org/officeDocument/2006/relationships/image" Target="../media/image19.png"/><Relationship Id="rId9" Type="http://schemas.openxmlformats.org/officeDocument/2006/relationships/image" Target="file:///C:\Users\schwarz\cernbox\BLonD_files\Measurements\MD_181015_analysis\data_analysis\800MHz_0.0\bunch11_filBL_filInt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file:///C:\Users\schwarz\cernbox\BLonD_files\Measurements\MD_181015_analysis\data_analysis\800MHz_0.1\bunch0_filBL_filInt.png" TargetMode="External"/><Relationship Id="rId7" Type="http://schemas.openxmlformats.org/officeDocument/2006/relationships/image" Target="file:///C:\Users\schwarz\cernbox\BLonD_files\Measurements\MD_181015_analysis\data_analysis\800MHz_0.1\bunch8_filBL_filIn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file:///C:\Users\schwarz\cernbox\BLonD_files\Measurements\MD_181015_analysis\data_analysis\800MHz_0.1\bunch4_filBL_filInt.png" TargetMode="External"/><Relationship Id="rId4" Type="http://schemas.openxmlformats.org/officeDocument/2006/relationships/image" Target="../media/image23.png"/><Relationship Id="rId9" Type="http://schemas.openxmlformats.org/officeDocument/2006/relationships/image" Target="file:///C:\Users\schwarz\cernbox\BLonD_files\Measurements\MD_181015_analysis\data_analysis\800MHz_0.1\bunch11_filBL_filIn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</a:t>
            </a:r>
            <a:r>
              <a:rPr lang="en-US" dirty="0" smtClean="0"/>
              <a:t>instabilities in the </a:t>
            </a:r>
            <a:r>
              <a:rPr lang="en-US" dirty="0" smtClean="0"/>
              <a:t>SPS: effect of 800 MHz cavity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599" y="3176577"/>
            <a:ext cx="860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smtClean="0"/>
              <a:t>Schwarz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54351" y="4722723"/>
            <a:ext cx="3029703" cy="314740"/>
          </a:xfrm>
        </p:spPr>
        <p:txBody>
          <a:bodyPr>
            <a:normAutofit/>
          </a:bodyPr>
          <a:lstStyle/>
          <a:p>
            <a:r>
              <a:rPr lang="en-US" dirty="0" smtClean="0"/>
              <a:t>LIU-SPS BD WG meeting 18/10/23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9599" y="3703186"/>
            <a:ext cx="8606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Acknowledgements:</a:t>
            </a:r>
          </a:p>
          <a:p>
            <a:r>
              <a:rPr lang="en-US" dirty="0" smtClean="0"/>
              <a:t>H</a:t>
            </a:r>
            <a:r>
              <a:rPr lang="en-US" dirty="0"/>
              <a:t>. Bartosik</a:t>
            </a:r>
            <a:r>
              <a:rPr lang="en-US" dirty="0" smtClean="0"/>
              <a:t>, </a:t>
            </a:r>
            <a:r>
              <a:rPr lang="en-US" dirty="0"/>
              <a:t>T. </a:t>
            </a:r>
            <a:r>
              <a:rPr lang="en-US" dirty="0" err="1" smtClean="0"/>
              <a:t>Bohl</a:t>
            </a:r>
            <a:r>
              <a:rPr lang="en-US" dirty="0" smtClean="0"/>
              <a:t>,  A</a:t>
            </a:r>
            <a:r>
              <a:rPr lang="en-US" dirty="0"/>
              <a:t>. Lasheen, G. </a:t>
            </a:r>
            <a:r>
              <a:rPr lang="en-US" dirty="0" err="1" smtClean="0"/>
              <a:t>Papotti</a:t>
            </a:r>
            <a:r>
              <a:rPr lang="en-US" dirty="0" smtClean="0"/>
              <a:t>, J</a:t>
            </a:r>
            <a:r>
              <a:rPr lang="en-US" dirty="0"/>
              <a:t>. </a:t>
            </a:r>
            <a:r>
              <a:rPr lang="en-US" dirty="0" err="1" smtClean="0"/>
              <a:t>Repond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dirty="0"/>
              <a:t>. </a:t>
            </a:r>
            <a:r>
              <a:rPr lang="en-US" dirty="0" err="1"/>
              <a:t>Shaposhnikova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SPS &amp; PS operators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2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Bunch-by-bunch stability: </a:t>
            </a:r>
            <a:r>
              <a:rPr lang="en-US" sz="3200" dirty="0" smtClean="0"/>
              <a:t>800 MHz at 15 %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03"/>
            <a:ext cx="2879998" cy="215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634707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699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2969699"/>
            <a:ext cx="2879998" cy="2159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198" y="798907"/>
            <a:ext cx="33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bunches are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bunches are unstable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18/10/23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9234" y="3713095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2033" y="181333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800 MHz cavity (in bunch shortening mode with FB off) does not cure instability at flat bottom (J. </a:t>
            </a:r>
            <a:r>
              <a:rPr lang="en-US" dirty="0" err="1" smtClean="0"/>
              <a:t>Repond</a:t>
            </a:r>
            <a:r>
              <a:rPr lang="en-US" dirty="0" smtClean="0"/>
              <a:t>, LIU-SPS BD WG meeting, 28 August 2018)</a:t>
            </a:r>
            <a:endParaRPr lang="en-US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033" y="1134805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800 MHz cavity does not change average beam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800 MHz cavity does change threshold on a bunch-by-bunch basis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7940" y="2472495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agree with measurements of average beam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studies of simulation data required for bunch-by-bunch threshold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5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18/10/23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2033" y="540425"/>
            <a:ext cx="8857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Simulations (by J. </a:t>
            </a:r>
            <a:r>
              <a:rPr lang="en-US" dirty="0" err="1" smtClean="0"/>
              <a:t>Repond</a:t>
            </a:r>
            <a:r>
              <a:rPr lang="en-US" dirty="0" smtClean="0"/>
              <a:t>) predict that 800 MHz cavity (in bunch shortening mode with feedback off) does not cure instability at flat bottom (J. </a:t>
            </a:r>
            <a:r>
              <a:rPr lang="en-US" dirty="0" err="1" smtClean="0"/>
              <a:t>Repond</a:t>
            </a:r>
            <a:r>
              <a:rPr lang="en-US" dirty="0" smtClean="0"/>
              <a:t>, LIU-SPS BD WG meeting, 28 August 2018)</a:t>
            </a:r>
            <a:endParaRPr lang="en-US" dirty="0" smtClean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515580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LIU-SPS BD WG meeting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42033" y="1740754"/>
                <a:ext cx="885718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Setup: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MD 15 October 2018: 12 </a:t>
                </a:r>
                <a:r>
                  <a:rPr lang="en-US" dirty="0"/>
                  <a:t>bunches, 25ns </a:t>
                </a:r>
                <a:r>
                  <a:rPr lang="en-US" dirty="0" smtClean="0"/>
                  <a:t>spacing, Q20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Intensity</a:t>
                </a:r>
                <a:r>
                  <a:rPr lang="en-US" dirty="0" smtClean="0"/>
                  <a:t> variable: protons per bunch </a:t>
                </a:r>
                <a:r>
                  <a:rPr lang="en-US" b="1" dirty="0" smtClean="0"/>
                  <a:t>1.2e11 </a:t>
                </a:r>
                <a:r>
                  <a:rPr lang="en-US" b="1" dirty="0" smtClean="0"/>
                  <a:t>to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2.0e11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Bunch length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𝐹𝑊𝐻𝑀</m:t>
                        </m:r>
                      </m:sub>
                    </m:sSub>
                  </m:oMath>
                </a14:m>
                <a:r>
                  <a:rPr lang="en-US" dirty="0" smtClean="0"/>
                  <a:t> at </a:t>
                </a:r>
                <a:r>
                  <a:rPr lang="en-US" dirty="0" err="1" smtClean="0"/>
                  <a:t>filamentation</a:t>
                </a:r>
                <a:r>
                  <a:rPr lang="en-US" dirty="0" smtClean="0"/>
                  <a:t>): </a:t>
                </a:r>
                <a:r>
                  <a:rPr lang="en-US" b="1" dirty="0" smtClean="0"/>
                  <a:t>2.5ns to 3.0ns</a:t>
                </a:r>
                <a:r>
                  <a:rPr lang="en-US" dirty="0" smtClean="0"/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FeedBack</a:t>
                </a:r>
                <a:r>
                  <a:rPr lang="en-US" dirty="0" smtClean="0"/>
                  <a:t>: off, </a:t>
                </a:r>
                <a:r>
                  <a:rPr lang="en-US" dirty="0" err="1" smtClean="0"/>
                  <a:t>FeedForward</a:t>
                </a:r>
                <a:r>
                  <a:rPr lang="en-US" dirty="0" smtClean="0"/>
                  <a:t>: off, Phase loop: on, long. damper: off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V</a:t>
                </a:r>
                <a:r>
                  <a:rPr lang="en-US" baseline="-25000" dirty="0" smtClean="0"/>
                  <a:t>200</a:t>
                </a:r>
                <a:r>
                  <a:rPr lang="en-US" dirty="0" smtClean="0"/>
                  <a:t> </a:t>
                </a:r>
                <a:r>
                  <a:rPr lang="en-US" dirty="0"/>
                  <a:t>=4.5 MV, V</a:t>
                </a:r>
                <a:r>
                  <a:rPr lang="en-US" baseline="-25000" dirty="0"/>
                  <a:t>800</a:t>
                </a:r>
                <a:r>
                  <a:rPr lang="en-US" dirty="0"/>
                  <a:t> </a:t>
                </a:r>
                <a:r>
                  <a:rPr lang="en-US" dirty="0" smtClean="0"/>
                  <a:t>variable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Flat bottom up to 3.2s; Q-kick at 3.0s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3" y="1740754"/>
                <a:ext cx="8857188" cy="2031325"/>
              </a:xfrm>
              <a:prstGeom prst="rect">
                <a:avLst/>
              </a:prstGeom>
              <a:blipFill>
                <a:blip r:embed="rId2"/>
                <a:stretch>
                  <a:fillRect l="-551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Criteria</a:t>
            </a:r>
            <a:r>
              <a:rPr lang="en-US" sz="3200" dirty="0" smtClean="0"/>
              <a:t> for instability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78493" y="3523631"/>
            <a:ext cx="4213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Bunch unstable:</a:t>
            </a:r>
            <a:br>
              <a:rPr lang="en-US" dirty="0" smtClean="0"/>
            </a:br>
            <a:r>
              <a:rPr lang="en-US" dirty="0" smtClean="0"/>
              <a:t>Bunch length exceeds average + standard deviation of bunch length between 50ms and 100ms;</a:t>
            </a:r>
            <a:br>
              <a:rPr lang="en-US" dirty="0" smtClean="0"/>
            </a:br>
            <a:r>
              <a:rPr lang="en-US" dirty="0" smtClean="0"/>
              <a:t>smoothing </a:t>
            </a:r>
            <a:r>
              <a:rPr lang="en-US" dirty="0" smtClean="0"/>
              <a:t>with </a:t>
            </a:r>
            <a:r>
              <a:rPr lang="en-GB" dirty="0" err="1"/>
              <a:t>Savitzky-Golay</a:t>
            </a:r>
            <a:r>
              <a:rPr lang="en-GB" dirty="0"/>
              <a:t> filter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" y="513797"/>
            <a:ext cx="4021492" cy="3016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520080"/>
            <a:ext cx="4021492" cy="3003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8445" y="3566934"/>
            <a:ext cx="390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unstable:</a:t>
            </a:r>
            <a:br>
              <a:rPr lang="en-US" dirty="0" smtClean="0"/>
            </a:br>
            <a:r>
              <a:rPr lang="en-US" dirty="0" smtClean="0"/>
              <a:t>Average bunch length exceeds</a:t>
            </a:r>
            <a:br>
              <a:rPr lang="en-US" dirty="0" smtClean="0"/>
            </a:br>
            <a:r>
              <a:rPr lang="en-US" dirty="0" smtClean="0"/>
              <a:t>mean of maximum bunch length</a:t>
            </a:r>
            <a:br>
              <a:rPr lang="en-US" dirty="0" smtClean="0"/>
            </a:br>
            <a:r>
              <a:rPr lang="en-US" dirty="0" smtClean="0"/>
              <a:t>between 50ms and 100ms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‘Noise’ introduced by 800 MHz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86" y="760991"/>
            <a:ext cx="3096143" cy="2322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245" y="637533"/>
            <a:ext cx="14590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800MHz at 10%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06"/>
            <a:ext cx="3055567" cy="2291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610" y="654492"/>
            <a:ext cx="1096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800MHz off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79" y="821852"/>
            <a:ext cx="3062849" cy="2297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90224" y="702215"/>
            <a:ext cx="14590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800MHz at 15%</a:t>
            </a:r>
            <a:endParaRPr lang="en-GB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284376"/>
            <a:ext cx="663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800 MHz cavity is on, ‘stable’ bunch length is more noisy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Beam stability: 800 </a:t>
            </a:r>
            <a:r>
              <a:rPr lang="en-US" sz="3200" dirty="0" smtClean="0"/>
              <a:t>MHz off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43406" y="3793646"/>
            <a:ext cx="8857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Threshold not as clearly observed as with previous measurements at lower intensity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trend in start of instability with bunch intensity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3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0" y="607103"/>
            <a:ext cx="4021492" cy="3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Beam stability: 800 </a:t>
            </a:r>
            <a:r>
              <a:rPr lang="en-US" sz="3200" dirty="0" smtClean="0"/>
              <a:t>MHz at 10%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2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0" y="607103"/>
            <a:ext cx="4021492" cy="3016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06" y="3793646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Threshold at around 1.6e11 ppb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trend in start of instability with bunch intensity</a:t>
            </a:r>
          </a:p>
        </p:txBody>
      </p:sp>
    </p:spTree>
    <p:extLst>
      <p:ext uri="{BB962C8B-B14F-4D97-AF65-F5344CB8AC3E}">
        <p14:creationId xmlns:p14="http://schemas.microsoft.com/office/powerpoint/2010/main" val="12577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Beam stability: 800 MHz at 15%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6" y="607103"/>
            <a:ext cx="4021492" cy="3016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30" y="607103"/>
            <a:ext cx="4021492" cy="30161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06" y="3793646"/>
            <a:ext cx="885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Threshold at around 1.6e11 </a:t>
            </a:r>
            <a:r>
              <a:rPr lang="en-US" dirty="0" smtClean="0"/>
              <a:t>ppb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 smtClean="0"/>
              <a:t>trend in start of instability with bunch intensity</a:t>
            </a:r>
          </a:p>
        </p:txBody>
      </p:sp>
    </p:spTree>
    <p:extLst>
      <p:ext uri="{BB962C8B-B14F-4D97-AF65-F5344CB8AC3E}">
        <p14:creationId xmlns:p14="http://schemas.microsoft.com/office/powerpoint/2010/main" val="38175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Bunch-by-bunch stability: 800 MHz off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10198" y="798907"/>
            <a:ext cx="333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bunches become unstable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03"/>
            <a:ext cx="2879999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634707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9699"/>
            <a:ext cx="2880002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2969699"/>
            <a:ext cx="2879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Bunch-by-bunch stability: 800 </a:t>
            </a:r>
            <a:r>
              <a:rPr lang="en-US" sz="3200" dirty="0" smtClean="0"/>
              <a:t>MHz at 10 %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10198" y="798907"/>
            <a:ext cx="333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bunches are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last bunches are unstable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103"/>
            <a:ext cx="2879999" cy="2159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634707"/>
            <a:ext cx="2880000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699"/>
            <a:ext cx="28800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34" y="2969699"/>
            <a:ext cx="2879999" cy="2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3134</TotalTime>
  <Words>372</Words>
  <Application>Microsoft Office PowerPoint</Application>
  <PresentationFormat>On-screen Show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Cambria Math</vt:lpstr>
      <vt:lpstr>CERNCorporate16-9</vt:lpstr>
      <vt:lpstr>Longitudinal instabilities in the SPS: effect of 800 MHz 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instabilities on SPS flat bottom</dc:title>
  <dc:creator>Markus Schwarz</dc:creator>
  <cp:lastModifiedBy>Markus Schwarz</cp:lastModifiedBy>
  <cp:revision>99</cp:revision>
  <dcterms:created xsi:type="dcterms:W3CDTF">2018-09-24T09:55:19Z</dcterms:created>
  <dcterms:modified xsi:type="dcterms:W3CDTF">2018-10-23T14:39:23Z</dcterms:modified>
</cp:coreProperties>
</file>