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91" r:id="rId2"/>
    <p:sldId id="392" r:id="rId3"/>
    <p:sldId id="390" r:id="rId4"/>
    <p:sldId id="395" r:id="rId5"/>
    <p:sldId id="394" r:id="rId6"/>
    <p:sldId id="396" r:id="rId7"/>
    <p:sldId id="397" r:id="rId8"/>
    <p:sldId id="398" r:id="rId9"/>
    <p:sldId id="393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67" userDrawn="1">
          <p15:clr>
            <a:srgbClr val="A4A3A4"/>
          </p15:clr>
        </p15:guide>
        <p15:guide id="2" pos="1466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A808A8"/>
    <a:srgbClr val="A81F08"/>
    <a:srgbClr val="FF0000"/>
    <a:srgbClr val="FF9900"/>
    <a:srgbClr val="00CC66"/>
    <a:srgbClr val="3399FF"/>
    <a:srgbClr val="00CC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3" autoAdjust="0"/>
    <p:restoredTop sz="94647" autoAdjust="0"/>
  </p:normalViewPr>
  <p:slideViewPr>
    <p:cSldViewPr snapToGrid="0" snapToObjects="1">
      <p:cViewPr varScale="1">
        <p:scale>
          <a:sx n="147" d="100"/>
          <a:sy n="147" d="100"/>
        </p:scale>
        <p:origin x="98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546" y="-96"/>
      </p:cViewPr>
      <p:guideLst>
        <p:guide orient="horz" pos="4567"/>
        <p:guide pos="146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D7F2-88DC-4A50-B66E-E611B952E417}" type="datetimeFigureOut">
              <a:rPr lang="fr-CH" smtClean="0"/>
              <a:t>29.10.2018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DB7B-B258-4F38-AC7F-494BA55C656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648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DC90D-32FD-420A-B91D-0B18B92AADE6}" type="datetimeFigureOut">
              <a:rPr lang="fr-CH" smtClean="0"/>
              <a:t>29.10.2018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10EFC-3EE3-4663-9DF9-12732E88D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862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4699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10858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18847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965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7816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07251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16844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2935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 BD WG meeting, 23-Oct-2018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Christine Vollinge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 BD WG meeting, 23-Oct-2018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Christine Vollinge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6"/>
            <a:ext cx="1719655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 BD WG meeting, 23-Oct-2018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69"/>
            <a:ext cx="2895600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Christine Vollinge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69"/>
            <a:ext cx="501424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34048"/>
            <a:ext cx="171170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 BD WG meeting, 23-Oct-2018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8021"/>
            <a:ext cx="2895600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Christine Vollinge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8021"/>
            <a:ext cx="50142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 BD WG meeting, 23-Oct-2018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Christine Vollinge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 BD WG meeting, 23-Oct-2018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Christine Vollinge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1318162"/>
            <a:ext cx="8265984" cy="3024020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 BD WG meeting, 23-Oct-2018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Christine Vollinge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8"/>
            <a:ext cx="1711703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 BD WG meeting, 23-Oct-2018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1"/>
            <a:ext cx="2895600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Christine Vollinge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1"/>
            <a:ext cx="501424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7"/>
            <a:ext cx="171965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 BD WG meeting, 23-Oct-2018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Christine Vollinge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4128"/>
            <a:ext cx="7470648" cy="939807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 BD WG meeting, 23-Oct-2018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Christine Vollinge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0" y="6519740"/>
            <a:ext cx="1677725" cy="338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 BD WG meeting, 23-Oct-2018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61329" y="6519740"/>
            <a:ext cx="2854518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Christine Vollinge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19740"/>
            <a:ext cx="501424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68" r:id="rId12"/>
    <p:sldLayoutId id="2147483669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5612" y="679753"/>
            <a:ext cx="7470648" cy="939807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Possible quality control of the VF impedance shielding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1316" y="2216552"/>
            <a:ext cx="4722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A. Farricker, C. Vollinger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LIU-SPS BD WG meeting</a:t>
            </a:r>
          </a:p>
          <a:p>
            <a:pPr algn="ctr"/>
            <a:r>
              <a:rPr lang="en-US" dirty="0" smtClean="0"/>
              <a:t>23-Oct-18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t="29598" r="45713" b="13664"/>
          <a:stretch/>
        </p:blipFill>
        <p:spPr>
          <a:xfrm>
            <a:off x="6193277" y="1964987"/>
            <a:ext cx="2522708" cy="3891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72919" y="1658833"/>
            <a:ext cx="1031132" cy="1115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287269" y="2671865"/>
            <a:ext cx="1031132" cy="3313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64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29" y="173395"/>
            <a:ext cx="7738806" cy="439846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SPS Flange Impedance Reduction Targets</a:t>
            </a:r>
            <a:endParaRPr lang="en-GB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26362" y="6354118"/>
            <a:ext cx="2959496" cy="331903"/>
          </a:xfrm>
        </p:spPr>
        <p:txBody>
          <a:bodyPr/>
          <a:lstStyle/>
          <a:p>
            <a:pPr algn="r"/>
            <a:r>
              <a:rPr lang="en-US" dirty="0" smtClean="0"/>
              <a:t>Christine Vollinger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3040550" y="6347509"/>
            <a:ext cx="3019371" cy="331903"/>
          </a:xfrm>
        </p:spPr>
        <p:txBody>
          <a:bodyPr/>
          <a:lstStyle/>
          <a:p>
            <a:r>
              <a:rPr lang="en-US" smtClean="0"/>
              <a:t>LIU-SPS BD WG meeting, 23-Oct-2018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3059" y="1076414"/>
            <a:ext cx="86880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impedance reduction </a:t>
            </a:r>
            <a:r>
              <a:rPr lang="en-US" dirty="0" err="1" smtClean="0"/>
              <a:t>programme</a:t>
            </a:r>
            <a:r>
              <a:rPr lang="en-US" dirty="0" smtClean="0"/>
              <a:t> was targeting the vacuum pipe interconnects between main ring magnets, where shields were installed (1999);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impedance reduction that is targeted now concerns the interconnects in the 108 SSSs adjacent to the QF magnets.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(These were not covered in the first campaign).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actual shield installations will be carried out by TE-VSC in parallel with the </a:t>
            </a:r>
            <a:r>
              <a:rPr lang="en-US" dirty="0" err="1"/>
              <a:t>aC</a:t>
            </a:r>
            <a:r>
              <a:rPr lang="en-US" dirty="0"/>
              <a:t> coating activity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addition, some interconnections upstream and downstream of these SSSs in the arc and dispersion suppressor regions were not shielded in the 1999 campaign and will be included now.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shield designs were developed by TE-VSC for this purpose, and </a:t>
            </a:r>
            <a:r>
              <a:rPr lang="en-US" dirty="0" smtClean="0">
                <a:solidFill>
                  <a:srgbClr val="FF0000"/>
                </a:solidFill>
              </a:rPr>
              <a:t>BE-RF shall carry out RF-measurements as a QA measure to ensure maximum shielding effect in the SSSs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5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29" y="173395"/>
            <a:ext cx="7738806" cy="439846"/>
          </a:xfrm>
        </p:spPr>
        <p:txBody>
          <a:bodyPr>
            <a:normAutofit/>
          </a:bodyPr>
          <a:lstStyle/>
          <a:p>
            <a:r>
              <a:rPr lang="en-US" sz="2500" dirty="0" smtClean="0"/>
              <a:t>Representative Version of a SSS in the SPS</a:t>
            </a:r>
            <a:endParaRPr lang="en-GB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26362" y="6354118"/>
            <a:ext cx="2959496" cy="331903"/>
          </a:xfrm>
        </p:spPr>
        <p:txBody>
          <a:bodyPr/>
          <a:lstStyle/>
          <a:p>
            <a:pPr algn="r"/>
            <a:r>
              <a:rPr lang="en-US" dirty="0" smtClean="0"/>
              <a:t>Christine Vollinger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3040550" y="6347509"/>
            <a:ext cx="3019371" cy="331903"/>
          </a:xfrm>
        </p:spPr>
        <p:txBody>
          <a:bodyPr/>
          <a:lstStyle/>
          <a:p>
            <a:r>
              <a:rPr lang="en-US" smtClean="0"/>
              <a:t>LIU-SPS BD WG meeting, 23-Oct-2018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" r="4846"/>
          <a:stretch/>
        </p:blipFill>
        <p:spPr bwMode="auto">
          <a:xfrm>
            <a:off x="1459070" y="885130"/>
            <a:ext cx="5823323" cy="2899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46424" y="1038100"/>
            <a:ext cx="2013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Picture from ECR #1709280 </a:t>
            </a:r>
          </a:p>
          <a:p>
            <a:r>
              <a:rPr lang="en-US" sz="1000" dirty="0" smtClean="0"/>
              <a:t>(J. Perez Espinos)</a:t>
            </a:r>
            <a:endParaRPr lang="en-GB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01329" y="4166886"/>
            <a:ext cx="849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SSS consists of three different </a:t>
            </a:r>
            <a:r>
              <a:rPr lang="en-US" i="1" dirty="0" smtClean="0"/>
              <a:t>functional positions </a:t>
            </a:r>
            <a:r>
              <a:rPr lang="en-US" dirty="0" smtClean="0"/>
              <a:t>which may not all be occupied, for example: not all SSSs are equipped with a “LOF” (</a:t>
            </a:r>
            <a:r>
              <a:rPr lang="en-US" dirty="0" err="1" smtClean="0"/>
              <a:t>focussing</a:t>
            </a:r>
            <a:r>
              <a:rPr lang="en-US" dirty="0" smtClean="0"/>
              <a:t> </a:t>
            </a:r>
            <a:r>
              <a:rPr lang="en-US" dirty="0" err="1" smtClean="0"/>
              <a:t>octupole</a:t>
            </a:r>
            <a:r>
              <a:rPr lang="en-US" dirty="0" smtClean="0"/>
              <a:t> lens).</a:t>
            </a:r>
          </a:p>
          <a:p>
            <a:endParaRPr lang="en-US" dirty="0"/>
          </a:p>
          <a:p>
            <a:r>
              <a:rPr lang="en-US" dirty="0" smtClean="0"/>
              <a:t>However, there are always 4 different interconnects to be shielded:</a:t>
            </a:r>
            <a:br>
              <a:rPr lang="en-US" dirty="0" smtClean="0"/>
            </a:br>
            <a:r>
              <a:rPr lang="en-US" dirty="0" smtClean="0"/>
              <a:t>2x 10 convolution bellows, and 2x 4 convolution bellows.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900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29" y="173395"/>
            <a:ext cx="7738806" cy="439846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Shielding types in the SSS</a:t>
            </a:r>
            <a:endParaRPr lang="en-GB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26362" y="6354118"/>
            <a:ext cx="2959496" cy="331903"/>
          </a:xfrm>
        </p:spPr>
        <p:txBody>
          <a:bodyPr/>
          <a:lstStyle/>
          <a:p>
            <a:pPr algn="r"/>
            <a:r>
              <a:rPr lang="en-US" dirty="0" smtClean="0"/>
              <a:t>Christine Vollinger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3040550" y="6347509"/>
            <a:ext cx="3019371" cy="331903"/>
          </a:xfrm>
        </p:spPr>
        <p:txBody>
          <a:bodyPr/>
          <a:lstStyle/>
          <a:p>
            <a:r>
              <a:rPr lang="en-US" smtClean="0"/>
              <a:t>LIU-SPS BD WG meeting, 23-Oct-2018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" r="4846"/>
          <a:stretch/>
        </p:blipFill>
        <p:spPr bwMode="auto">
          <a:xfrm>
            <a:off x="1561601" y="577279"/>
            <a:ext cx="5823323" cy="2899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46424" y="1038100"/>
            <a:ext cx="2013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Picture from ECR #1709280 </a:t>
            </a:r>
          </a:p>
          <a:p>
            <a:r>
              <a:rPr lang="en-US" sz="1000" dirty="0" smtClean="0"/>
              <a:t>(J. Perez Espinos)</a:t>
            </a:r>
            <a:endParaRPr lang="en-GB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131504" y="3534944"/>
            <a:ext cx="90124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installation of the shields concerns many teams and as such is logistically complex: for the SSS example shown above, work flow is as follows: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LOF is removed and brought to surface (TE-MSC);</a:t>
            </a:r>
          </a:p>
          <a:p>
            <a:pPr marL="342900" indent="-342900">
              <a:buAutoNum type="arabicPeriod"/>
            </a:pPr>
            <a:r>
              <a:rPr lang="en-US" dirty="0" smtClean="0"/>
              <a:t>LSFA is removed and brought to surface (TE-MSC);</a:t>
            </a:r>
          </a:p>
          <a:p>
            <a:pPr marL="342900" indent="-342900">
              <a:buAutoNum type="arabicPeriod"/>
            </a:pPr>
            <a:r>
              <a:rPr lang="en-US" dirty="0" smtClean="0"/>
              <a:t>BPH together with the MDH is removed and stored under the adjacent QF (BE-BI);</a:t>
            </a:r>
          </a:p>
          <a:p>
            <a:pPr marL="342900" indent="-342900">
              <a:buAutoNum type="arabicPeriod"/>
            </a:pPr>
            <a:r>
              <a:rPr lang="en-US" dirty="0" smtClean="0"/>
              <a:t>In parallel with the </a:t>
            </a:r>
            <a:r>
              <a:rPr lang="en-US" dirty="0" err="1" smtClean="0"/>
              <a:t>aC</a:t>
            </a:r>
            <a:r>
              <a:rPr lang="en-US" dirty="0" smtClean="0"/>
              <a:t> activities, </a:t>
            </a:r>
            <a:r>
              <a:rPr lang="en-US" dirty="0" smtClean="0">
                <a:solidFill>
                  <a:srgbClr val="FF0000"/>
                </a:solidFill>
              </a:rPr>
              <a:t>TE-VSC is installing </a:t>
            </a:r>
            <a:r>
              <a:rPr lang="en-US" b="1" dirty="0" smtClean="0">
                <a:solidFill>
                  <a:srgbClr val="FF0000"/>
                </a:solidFill>
              </a:rPr>
              <a:t>shield parts</a:t>
            </a:r>
            <a:r>
              <a:rPr lang="en-US" dirty="0" smtClean="0">
                <a:solidFill>
                  <a:srgbClr val="FF0000"/>
                </a:solidFill>
              </a:rPr>
              <a:t> in situ (e.g. MBA), OR on the surface (e.g. LOF and LSFA) AND on the stored BPHs and MDHs in the tunnel.</a:t>
            </a:r>
          </a:p>
        </p:txBody>
      </p:sp>
    </p:spTree>
    <p:extLst>
      <p:ext uri="{BB962C8B-B14F-4D97-AF65-F5344CB8AC3E}">
        <p14:creationId xmlns:p14="http://schemas.microsoft.com/office/powerpoint/2010/main" val="13971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29" y="173395"/>
            <a:ext cx="7738806" cy="439846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Shielding types in the SSS, example PP shield</a:t>
            </a:r>
            <a:endParaRPr lang="en-GB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26362" y="6354118"/>
            <a:ext cx="2959496" cy="331903"/>
          </a:xfrm>
        </p:spPr>
        <p:txBody>
          <a:bodyPr/>
          <a:lstStyle/>
          <a:p>
            <a:pPr algn="r"/>
            <a:r>
              <a:rPr lang="en-US" dirty="0" smtClean="0"/>
              <a:t>Christine Vollinger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3040550" y="6347509"/>
            <a:ext cx="3019371" cy="331903"/>
          </a:xfrm>
        </p:spPr>
        <p:txBody>
          <a:bodyPr/>
          <a:lstStyle/>
          <a:p>
            <a:r>
              <a:rPr lang="en-US" smtClean="0"/>
              <a:t>LIU-SPS BD WG meeting, 23-Oct-2018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" r="4846"/>
          <a:stretch/>
        </p:blipFill>
        <p:spPr bwMode="auto">
          <a:xfrm>
            <a:off x="1561601" y="577279"/>
            <a:ext cx="5823323" cy="2899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46424" y="1038100"/>
            <a:ext cx="2013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Picture from ECR #1709280 </a:t>
            </a:r>
          </a:p>
          <a:p>
            <a:r>
              <a:rPr lang="en-US" sz="1000" dirty="0" smtClean="0"/>
              <a:t>(J. Perez Espinos)</a:t>
            </a:r>
            <a:endParaRPr lang="en-GB" sz="10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400537" y="1579946"/>
            <a:ext cx="1533644" cy="200241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42805" y="3394908"/>
            <a:ext cx="6668085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Left part of the shield is installed in </a:t>
            </a:r>
            <a:r>
              <a:rPr lang="en-US" dirty="0"/>
              <a:t>the vacuum chamber </a:t>
            </a:r>
            <a:r>
              <a:rPr lang="en-US" dirty="0" smtClean="0"/>
              <a:t>with PP pipe attached (in situ);</a:t>
            </a:r>
          </a:p>
          <a:p>
            <a:endParaRPr lang="en-US" dirty="0" smtClean="0"/>
          </a:p>
          <a:p>
            <a:r>
              <a:rPr lang="en-US" dirty="0" smtClean="0"/>
              <a:t>Right part of the shield is installed in the 10-convolution bellow of the LOF on the surface;</a:t>
            </a:r>
          </a:p>
          <a:p>
            <a:endParaRPr lang="en-US" dirty="0"/>
          </a:p>
          <a:p>
            <a:r>
              <a:rPr lang="en-US" dirty="0" smtClean="0"/>
              <a:t>Full shielding only if the parts are connected after re-installation of the LOF.</a:t>
            </a:r>
            <a:endParaRPr lang="en-GB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BE-RF suggests measuring after re-connection via the PP access (before the vacuum pump is re-installed) → </a:t>
            </a:r>
            <a:r>
              <a:rPr lang="en-US" i="1" dirty="0" smtClean="0">
                <a:solidFill>
                  <a:srgbClr val="FF0000"/>
                </a:solidFill>
              </a:rPr>
              <a:t>time critical in work planning!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52721" y="3582365"/>
            <a:ext cx="1977176" cy="2596743"/>
            <a:chOff x="252721" y="3582365"/>
            <a:chExt cx="1977176" cy="25967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" t="1745" r="4771" b="2435"/>
            <a:stretch/>
          </p:blipFill>
          <p:spPr>
            <a:xfrm>
              <a:off x="365630" y="3582365"/>
              <a:ext cx="1864267" cy="2387086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252721" y="5963664"/>
              <a:ext cx="17014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accent1">
                      <a:lumMod val="10000"/>
                    </a:schemeClr>
                  </a:solidFill>
                </a:rPr>
                <a:t>SPSVSRF0086</a:t>
              </a:r>
              <a:endParaRPr lang="en-GB" sz="8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56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34" y="173395"/>
            <a:ext cx="8521042" cy="439846"/>
          </a:xfrm>
        </p:spPr>
        <p:txBody>
          <a:bodyPr>
            <a:normAutofit fontScale="90000"/>
          </a:bodyPr>
          <a:lstStyle/>
          <a:p>
            <a:r>
              <a:rPr lang="en-US" sz="2500" dirty="0" smtClean="0"/>
              <a:t>Shielding types in the SSS, example 4-convolution ‘left side’ </a:t>
            </a:r>
            <a:endParaRPr lang="en-GB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26362" y="6354118"/>
            <a:ext cx="2959496" cy="331903"/>
          </a:xfrm>
        </p:spPr>
        <p:txBody>
          <a:bodyPr/>
          <a:lstStyle/>
          <a:p>
            <a:pPr algn="r"/>
            <a:r>
              <a:rPr lang="en-US" dirty="0" smtClean="0"/>
              <a:t>Christine Vollinger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3040550" y="6347509"/>
            <a:ext cx="3019371" cy="331903"/>
          </a:xfrm>
        </p:spPr>
        <p:txBody>
          <a:bodyPr/>
          <a:lstStyle/>
          <a:p>
            <a:r>
              <a:rPr lang="en-US" smtClean="0"/>
              <a:t>LIU-SPS BD WG meeting, 23-Oct-2018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" r="4846"/>
          <a:stretch/>
        </p:blipFill>
        <p:spPr bwMode="auto">
          <a:xfrm>
            <a:off x="1561601" y="577279"/>
            <a:ext cx="5823323" cy="2899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46424" y="1038100"/>
            <a:ext cx="2013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Picture from ECR #1709280 </a:t>
            </a:r>
          </a:p>
          <a:p>
            <a:r>
              <a:rPr lang="en-US" sz="1000" dirty="0" smtClean="0"/>
              <a:t>(J. Perez Espinos)</a:t>
            </a:r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42806" y="3394908"/>
            <a:ext cx="6550482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shield design from TE-VSC consisting of flange filler on LOF side and RF-finger shields on the 4-convolution bellow;</a:t>
            </a:r>
          </a:p>
          <a:p>
            <a:r>
              <a:rPr lang="en-US" dirty="0" smtClean="0"/>
              <a:t>Both parts are installed on the surface;</a:t>
            </a:r>
          </a:p>
          <a:p>
            <a:endParaRPr lang="en-US" dirty="0"/>
          </a:p>
          <a:p>
            <a:r>
              <a:rPr lang="en-US" dirty="0" smtClean="0"/>
              <a:t>Again: full shielding only if the parts are connected after re-installation of the two elements, but will be inaccessible then!</a:t>
            </a:r>
            <a:endParaRPr lang="en-GB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BE-RF suggests measuring the 4-convolution shield after installation on the surface with probes via vacuum pipe access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→ </a:t>
            </a:r>
            <a:r>
              <a:rPr lang="en-US" i="1" dirty="0" smtClean="0">
                <a:solidFill>
                  <a:srgbClr val="FF0000"/>
                </a:solidFill>
              </a:rPr>
              <a:t>time critical in work planning, </a:t>
            </a:r>
            <a:r>
              <a:rPr lang="en-US" i="1" dirty="0" smtClean="0">
                <a:solidFill>
                  <a:srgbClr val="FF0000"/>
                </a:solidFill>
              </a:rPr>
              <a:t>with little </a:t>
            </a:r>
            <a:r>
              <a:rPr lang="en-US" i="1" dirty="0" smtClean="0">
                <a:solidFill>
                  <a:srgbClr val="FF0000"/>
                </a:solidFill>
              </a:rPr>
              <a:t>more margin!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We will need a “training object” beforehand…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0511" y="1495025"/>
            <a:ext cx="4255095" cy="4643533"/>
            <a:chOff x="40511" y="1495025"/>
            <a:chExt cx="4255095" cy="464353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511" y="4114801"/>
              <a:ext cx="1631191" cy="1973829"/>
            </a:xfrm>
            <a:prstGeom prst="rect">
              <a:avLst/>
            </a:prstGeom>
          </p:spPr>
        </p:pic>
        <p:pic>
          <p:nvPicPr>
            <p:cNvPr id="12" name="SSS ASSEMBLY QF SHAPE (filler).pn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692" r="16534" b="1886"/>
            <a:stretch/>
          </p:blipFill>
          <p:spPr bwMode="auto">
            <a:xfrm>
              <a:off x="418518" y="2899474"/>
              <a:ext cx="1864011" cy="11797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2092094" y="1495025"/>
              <a:ext cx="2051643" cy="171384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561601" y="1566228"/>
              <a:ext cx="2734005" cy="331250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163256" y="5738448"/>
              <a:ext cx="11795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accent1">
                      <a:lumMod val="10000"/>
                    </a:schemeClr>
                  </a:solidFill>
                </a:rPr>
                <a:t>J. Perez Espinos, ECR 1709280</a:t>
              </a:r>
              <a:endParaRPr lang="en-GB" sz="10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0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3" y="151554"/>
            <a:ext cx="8715737" cy="439846"/>
          </a:xfrm>
        </p:spPr>
        <p:txBody>
          <a:bodyPr>
            <a:normAutofit fontScale="90000"/>
          </a:bodyPr>
          <a:lstStyle/>
          <a:p>
            <a:r>
              <a:rPr lang="en-US" sz="2500" dirty="0" smtClean="0"/>
              <a:t>Shielding types in the SSS, example 4-convolution ‘right side’ </a:t>
            </a:r>
            <a:endParaRPr lang="en-GB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26362" y="6354118"/>
            <a:ext cx="2959496" cy="331903"/>
          </a:xfrm>
        </p:spPr>
        <p:txBody>
          <a:bodyPr/>
          <a:lstStyle/>
          <a:p>
            <a:pPr algn="r"/>
            <a:r>
              <a:rPr lang="en-US" dirty="0" smtClean="0"/>
              <a:t>Christine Vollinger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3040550" y="6347509"/>
            <a:ext cx="3019371" cy="331903"/>
          </a:xfrm>
        </p:spPr>
        <p:txBody>
          <a:bodyPr/>
          <a:lstStyle/>
          <a:p>
            <a:r>
              <a:rPr lang="en-US" smtClean="0"/>
              <a:t>LIU-SPS BD WG meeting, 23-Oct-2018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" r="4846"/>
          <a:stretch/>
        </p:blipFill>
        <p:spPr bwMode="auto">
          <a:xfrm>
            <a:off x="1561601" y="577279"/>
            <a:ext cx="5823323" cy="2899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46424" y="1038100"/>
            <a:ext cx="2013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Picture from ECR #1709280 </a:t>
            </a:r>
          </a:p>
          <a:p>
            <a:r>
              <a:rPr lang="en-US" sz="1000" dirty="0" smtClean="0"/>
              <a:t>(J. Perez Espinos)</a:t>
            </a:r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42806" y="3394908"/>
            <a:ext cx="6716888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shield design from TE-VSC consisting of flange filler on LOF side (</a:t>
            </a:r>
            <a:r>
              <a:rPr lang="en-US" dirty="0"/>
              <a:t>installed on the </a:t>
            </a:r>
            <a:r>
              <a:rPr lang="en-US" dirty="0" smtClean="0"/>
              <a:t>surface) and RF-finger shields on the 4-convolution bellow (installed on the BPH in the tunnel, but not in-situ).</a:t>
            </a:r>
          </a:p>
          <a:p>
            <a:endParaRPr lang="en-US" dirty="0"/>
          </a:p>
          <a:p>
            <a:r>
              <a:rPr lang="en-US" dirty="0" smtClean="0"/>
              <a:t>Again: </a:t>
            </a:r>
            <a:r>
              <a:rPr lang="en-US" dirty="0"/>
              <a:t>full shielding for the 4-convolution bellow </a:t>
            </a:r>
            <a:r>
              <a:rPr lang="en-US" dirty="0" smtClean="0"/>
              <a:t>only </a:t>
            </a:r>
            <a:r>
              <a:rPr lang="en-US" dirty="0" smtClean="0"/>
              <a:t>if the parts are connected after </a:t>
            </a:r>
            <a:r>
              <a:rPr lang="en-US" dirty="0" smtClean="0"/>
              <a:t>re-installation, </a:t>
            </a:r>
            <a:r>
              <a:rPr lang="en-US" dirty="0" smtClean="0"/>
              <a:t>but will be inaccessible then!</a:t>
            </a:r>
            <a:endParaRPr lang="en-GB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BE-RF suggests measuring the 4-convolution shield after installation with probes via vacuum pipe access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→ </a:t>
            </a:r>
            <a:r>
              <a:rPr lang="en-US" i="1" dirty="0" smtClean="0">
                <a:solidFill>
                  <a:srgbClr val="FF0000"/>
                </a:solidFill>
              </a:rPr>
              <a:t>time critical in work planning!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We will need a “training object” beforehand…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0511" y="1495025"/>
            <a:ext cx="5058137" cy="4643533"/>
            <a:chOff x="40511" y="1495025"/>
            <a:chExt cx="5058137" cy="4643533"/>
          </a:xfrm>
        </p:grpSpPr>
        <p:pic>
          <p:nvPicPr>
            <p:cNvPr id="12" name="SSS ASSEMBLY QF SHAPE (filler)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692" r="16534" b="1886"/>
            <a:stretch/>
          </p:blipFill>
          <p:spPr bwMode="auto">
            <a:xfrm>
              <a:off x="418518" y="2899474"/>
              <a:ext cx="1864011" cy="11797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2239701" y="1495025"/>
              <a:ext cx="2743200" cy="164750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511" y="4114801"/>
              <a:ext cx="1631191" cy="1973829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 flipV="1">
              <a:off x="1561601" y="1566228"/>
              <a:ext cx="3537047" cy="331250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163256" y="5738448"/>
              <a:ext cx="11795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accent1">
                      <a:lumMod val="10000"/>
                    </a:schemeClr>
                  </a:solidFill>
                </a:rPr>
                <a:t>J. Perez Espinos, ECR 1709280</a:t>
              </a:r>
              <a:endParaRPr lang="en-GB" sz="10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3" y="151554"/>
            <a:ext cx="8715737" cy="439846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Shielding types in the SSS, example QF-BPH</a:t>
            </a:r>
            <a:endParaRPr lang="en-GB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26362" y="6354118"/>
            <a:ext cx="2959496" cy="331903"/>
          </a:xfrm>
        </p:spPr>
        <p:txBody>
          <a:bodyPr/>
          <a:lstStyle/>
          <a:p>
            <a:pPr algn="r"/>
            <a:r>
              <a:rPr lang="en-US" dirty="0" smtClean="0"/>
              <a:t>Christine Vollinger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3040550" y="6347509"/>
            <a:ext cx="3019371" cy="331903"/>
          </a:xfrm>
        </p:spPr>
        <p:txBody>
          <a:bodyPr/>
          <a:lstStyle/>
          <a:p>
            <a:r>
              <a:rPr lang="en-US" smtClean="0"/>
              <a:t>LIU-SPS BD WG meeting, 23-Oct-2018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" r="4846"/>
          <a:stretch/>
        </p:blipFill>
        <p:spPr bwMode="auto">
          <a:xfrm>
            <a:off x="1561601" y="577279"/>
            <a:ext cx="5823323" cy="2899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46424" y="1038100"/>
            <a:ext cx="2013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Picture from ECR #1709280 </a:t>
            </a:r>
          </a:p>
          <a:p>
            <a:r>
              <a:rPr lang="en-US" sz="1000" dirty="0" smtClean="0"/>
              <a:t>(J. Perez Espinos)</a:t>
            </a:r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882" y="3345934"/>
            <a:ext cx="6658434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shield design from TE-VSC consisting of flange filler on BPH side and existing shield on the 10-convolution bellow;</a:t>
            </a:r>
          </a:p>
          <a:p>
            <a:r>
              <a:rPr lang="en-US" dirty="0" smtClean="0"/>
              <a:t>Both parts are installed in the tunnel, but not in-situ on the BPH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this case: </a:t>
            </a:r>
            <a:r>
              <a:rPr lang="en-US" dirty="0" smtClean="0"/>
              <a:t>The </a:t>
            </a:r>
            <a:r>
              <a:rPr lang="en-US" dirty="0" smtClean="0"/>
              <a:t>QF-BPH shield can be measured later.</a:t>
            </a:r>
            <a:endParaRPr lang="en-GB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BE-RF suggests measuring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4-convolution </a:t>
            </a:r>
            <a:r>
              <a:rPr lang="en-US" dirty="0">
                <a:solidFill>
                  <a:srgbClr val="FF0000"/>
                </a:solidFill>
              </a:rPr>
              <a:t>shield after installation </a:t>
            </a:r>
            <a:r>
              <a:rPr lang="en-US" dirty="0" smtClean="0">
                <a:solidFill>
                  <a:srgbClr val="FF0000"/>
                </a:solidFill>
              </a:rPr>
              <a:t>on the </a:t>
            </a:r>
            <a:r>
              <a:rPr lang="en-US" dirty="0" smtClean="0">
                <a:solidFill>
                  <a:srgbClr val="FF0000"/>
                </a:solidFill>
              </a:rPr>
              <a:t>BPH </a:t>
            </a:r>
            <a:r>
              <a:rPr lang="en-US" dirty="0" smtClean="0">
                <a:solidFill>
                  <a:srgbClr val="FF0000"/>
                </a:solidFill>
              </a:rPr>
              <a:t>with </a:t>
            </a:r>
            <a:r>
              <a:rPr lang="en-US" dirty="0">
                <a:solidFill>
                  <a:srgbClr val="FF0000"/>
                </a:solidFill>
              </a:rPr>
              <a:t>probes via vacuum </a:t>
            </a:r>
            <a:r>
              <a:rPr lang="en-US" dirty="0" smtClean="0">
                <a:solidFill>
                  <a:srgbClr val="FF0000"/>
                </a:solidFill>
              </a:rPr>
              <a:t>pipe, and the 10-convolution shield via the BPH-connectors after full re-installation.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→ not time critical in the work planning, if shields are conform!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891107" y="1579914"/>
            <a:ext cx="3341243" cy="4603854"/>
            <a:chOff x="5891107" y="1579914"/>
            <a:chExt cx="3341243" cy="4603854"/>
          </a:xfrm>
        </p:grpSpPr>
        <p:grpSp>
          <p:nvGrpSpPr>
            <p:cNvPr id="17" name="Group 16"/>
            <p:cNvGrpSpPr/>
            <p:nvPr/>
          </p:nvGrpSpPr>
          <p:grpSpPr>
            <a:xfrm>
              <a:off x="6632294" y="4346800"/>
              <a:ext cx="2100804" cy="1687791"/>
              <a:chOff x="7077566" y="3065509"/>
              <a:chExt cx="2100804" cy="1687791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80" t="4691" r="14683"/>
              <a:stretch/>
            </p:blipFill>
            <p:spPr>
              <a:xfrm>
                <a:off x="7158588" y="3065509"/>
                <a:ext cx="2019782" cy="1687791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7077566" y="4200635"/>
                <a:ext cx="850739" cy="552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flipH="1" flipV="1">
              <a:off x="5891107" y="1585437"/>
              <a:ext cx="1015003" cy="313124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6059922" y="1579914"/>
              <a:ext cx="1110241" cy="130218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163" y="2027175"/>
              <a:ext cx="1875729" cy="2313016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8052801" y="5783658"/>
              <a:ext cx="11795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accent1">
                      <a:lumMod val="10000"/>
                    </a:schemeClr>
                  </a:solidFill>
                </a:rPr>
                <a:t>J. Perez Espinos, ECR #1852554</a:t>
              </a:r>
              <a:endParaRPr lang="en-GB" sz="10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1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29" y="173395"/>
            <a:ext cx="7738806" cy="439846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Summary - Conclusions</a:t>
            </a:r>
            <a:endParaRPr lang="en-GB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26362" y="6354118"/>
            <a:ext cx="2959496" cy="331903"/>
          </a:xfrm>
        </p:spPr>
        <p:txBody>
          <a:bodyPr/>
          <a:lstStyle/>
          <a:p>
            <a:pPr algn="r"/>
            <a:r>
              <a:rPr lang="en-US" dirty="0" smtClean="0"/>
              <a:t>Christine Vollinger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3040550" y="6347509"/>
            <a:ext cx="3019371" cy="331903"/>
          </a:xfrm>
        </p:spPr>
        <p:txBody>
          <a:bodyPr/>
          <a:lstStyle/>
          <a:p>
            <a:r>
              <a:rPr lang="en-US" smtClean="0"/>
              <a:t>LIU-SPS BD WG meeting, 23-Oct-2018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734992"/>
            <a:ext cx="895880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Installation of the shields for impedance reduction in the SSSs will be carried out by TE-VSC, as described in ECRs #1709280 and #1852554 as well as WPA #2007543.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a crucial and challenging task which will lead to a significant improvement in the reduction of beam impedances in the SPS.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task is demanding in the coordination due to the number of machine elements touched and the number of interlocutors (e.g. TE-VSC, BE-BI) involved and due to the shield installations itself.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BE-RF suggests to carry out a QA of the newly installed shields wherever feasible during the installation work flow of the different machine elements.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shield installation is no simple task and the goal is to identify imperfections in the shield installations at the earliest possible stage so that corrections can be carried out – if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Close collaboration between TE-VSC and BE-RF is mandatory in this effort!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Big thanks to TE-VSC for the support &amp; discussions so far!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48499</TotalTime>
  <Words>881</Words>
  <Application>Microsoft Office PowerPoint</Application>
  <PresentationFormat>On-screen Show (4:3)</PresentationFormat>
  <Paragraphs>117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CERN(4-3)</vt:lpstr>
      <vt:lpstr>Possible quality control of the VF impedance shielding</vt:lpstr>
      <vt:lpstr>SPS Flange Impedance Reduction Targets</vt:lpstr>
      <vt:lpstr>Representative Version of a SSS in the SPS</vt:lpstr>
      <vt:lpstr>Shielding types in the SSS</vt:lpstr>
      <vt:lpstr>Shielding types in the SSS, example PP shield</vt:lpstr>
      <vt:lpstr>Shielding types in the SSS, example 4-convolution ‘left side’ </vt:lpstr>
      <vt:lpstr>Shielding types in the SSS, example 4-convolution ‘right side’ </vt:lpstr>
      <vt:lpstr>Shielding types in the SSS, example QF-BPH</vt:lpstr>
      <vt:lpstr>Summary - Conclusions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Christine Vollinger</cp:lastModifiedBy>
  <cp:revision>1023</cp:revision>
  <cp:lastPrinted>2018-01-26T08:58:36Z</cp:lastPrinted>
  <dcterms:created xsi:type="dcterms:W3CDTF">2012-11-30T11:04:26Z</dcterms:created>
  <dcterms:modified xsi:type="dcterms:W3CDTF">2018-10-29T09:32:14Z</dcterms:modified>
</cp:coreProperties>
</file>